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5" r:id="rId2"/>
  </p:sldMasterIdLst>
  <p:notesMasterIdLst>
    <p:notesMasterId r:id="rId31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EEDC10B-12D6-347B-F17B-5C9DE6309292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92BB12C-59D2-5D7A-1E19-99E0D3498AAA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33009D2-FD44-EEF2-D06A-AD2558D57285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72B9ADD-D7DB-A761-5DB9-CDD211E3FD8D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defRPr/>
            </a:pPr>
            <a:fld id="{48FF2329-50D7-475A-8DBC-DD123815E9FC}" type="slidenum">
              <a:rPr lang="en-US"/>
              <a:t>6</a:t>
            </a:fld>
            <a:endParaRPr lang="en-US"/>
          </a:p>
        </p:txBody>
      </p:sp>
      <p:sp>
        <p:nvSpPr>
          <p:cNvPr id="12291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2292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>
              <a:latin typeface="Arial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EE0A0E8-4FEC-30C4-5675-3F6D2F401F72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4594023-2B45-4205-0404-BE3BEB8B5B21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defRPr/>
            </a:pPr>
            <a:fld id="{B8466AFE-3720-4C92-9A64-2A200414AE08}" type="slidenum">
              <a:rPr lang="en-US"/>
              <a:t>9</a:t>
            </a:fld>
            <a:endParaRPr lang="en-US"/>
          </a:p>
        </p:txBody>
      </p:sp>
      <p:sp>
        <p:nvSpPr>
          <p:cNvPr id="16387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6388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>
              <a:latin typeface="Bookman Old Style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defRPr>
                <a:solidFill>
                  <a:schemeClr val="tx1"/>
                </a:solidFill>
                <a:latin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fld id="{3DCAB4CB-39F4-4264-9790-1EBD16ED228C}" type="slidenum">
              <a:rPr lang="en-US"/>
              <a:t>10</a:t>
            </a:fld>
            <a:endParaRPr lang="en-US"/>
          </a:p>
        </p:txBody>
      </p:sp>
      <p:sp>
        <p:nvSpPr>
          <p:cNvPr id="19459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9460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>
              <a:latin typeface="Arial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AD54B60-19C4-32A9-79E1-4582282477BC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defRPr>
                <a:solidFill>
                  <a:schemeClr val="tx1"/>
                </a:solidFill>
                <a:latin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fld id="{4C2154C0-9AD7-4B60-B16D-FE150378AF85}" type="slidenum">
              <a:rPr lang="en-US"/>
              <a:t>12</a:t>
            </a:fld>
            <a:endParaRPr lang="en-US"/>
          </a:p>
        </p:txBody>
      </p:sp>
      <p:sp>
        <p:nvSpPr>
          <p:cNvPr id="24579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24580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>
              <a:latin typeface="Arial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7860F37-520D-D22C-B0D3-88B21AC517BA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A28F6F4-4D79-7A80-C785-D821A8DF1F7C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08B2444-7825-64A3-F958-FC5B2535A6F9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CDFB58-C9B9-A3DA-AA56-837D8AFED172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337C106-F999-5491-E1D5-0794AA82895A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2F4099C-C025-8B67-49B7-5BE9CBA93E37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8BA0D7-1686-96BE-60D5-3BAA27E86A7C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defRPr>
                <a:solidFill>
                  <a:schemeClr val="tx1"/>
                </a:solidFill>
                <a:latin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fld id="{A3EAB78E-D2DA-4F0D-91FB-D6E0849207F7}" type="slidenum">
              <a:rPr lang="en-US"/>
              <a:t>20</a:t>
            </a:fld>
            <a:endParaRPr lang="en-US"/>
          </a:p>
        </p:txBody>
      </p:sp>
      <p:sp>
        <p:nvSpPr>
          <p:cNvPr id="29699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29700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>
              <a:latin typeface="Arial"/>
            </a:endParaRPr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DA2D37C-DEDE-9F12-FCAB-0861ECC2834D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5ABF9DA-F074-1F49-F0A7-796B3FA062B2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23</a:t>
            </a:fld>
            <a:endParaRPr lang="en-US"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4AE29D8-544F-D36D-4C45-2591B5EBEC9B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7108D62-4F5E-DBF1-AA27-8CC4186A7FAE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157D7CAE-358F-4B98-8ACC-D1E043B6C427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86C207-0B22-4AA7-9F09-C660521728CC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2D9076-0872-4478-BFE6-29C2548271D8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clipArtAndTx" userDrawn="1">
  <p:cSld name="Title, Clip Art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 bwMode="auto"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ChangeArrowheads="1" noGrp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ChangeArrowheads="1" noGrp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ChangeArrowheads="1" noGrp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E951B-880C-4147-A61A-5740E0495E1D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theme" Target="../theme/theme1.xml"/><Relationship Id="rId28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9.xml"/><Relationship Id="rId4" Type="http://schemas.openxmlformats.org/officeDocument/2006/relationships/slideLayout" Target="../slideLayouts/slideLayout30.xml"/><Relationship Id="rId5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7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8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8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Relationship Id="rId4" Type="http://schemas.openxmlformats.org/officeDocument/2006/relationships/image" Target="../media/image11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0.pn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jpg"/><Relationship Id="rId4" Type="http://schemas.openxmlformats.org/officeDocument/2006/relationships/image" Target="../media/image24.jp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91920" y="2737187"/>
            <a:ext cx="5543762" cy="939073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4000"/>
              <a:t>MRAD 256: </a:t>
            </a:r>
            <a:br>
              <a:rPr lang="en-US" sz="4000"/>
            </a:br>
            <a:r>
              <a:rPr lang="en-US" sz="40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91920" y="4152544"/>
            <a:ext cx="5976079" cy="691812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Positioning of the cervical spine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Routine Cervical Spine Protocols</a:t>
            </a:r>
            <a:endParaRPr/>
          </a:p>
        </p:txBody>
      </p:sp>
      <p:sp>
        <p:nvSpPr>
          <p:cNvPr id="8195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b="1" u="sng">
                <a:solidFill>
                  <a:schemeClr val="tx1"/>
                </a:solidFill>
              </a:rPr>
              <a:t>Hospital routine</a:t>
            </a:r>
            <a:r>
              <a:rPr lang="en-US">
                <a:solidFill>
                  <a:schemeClr val="tx1"/>
                </a:solidFill>
              </a:rPr>
              <a:t>: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Lateral 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Swimmer’s (depending on patient anatomy)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15° AP axial 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AP odontoid</a:t>
            </a:r>
            <a:endParaRPr/>
          </a:p>
          <a:p>
            <a:pPr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b="1" u="sng">
                <a:solidFill>
                  <a:schemeClr val="tx1"/>
                </a:solidFill>
              </a:rPr>
              <a:t>Clinic routine: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Lateral 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Swimmer’s (depending on patient anatomy)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15° AP axial 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AP odontoid</a:t>
            </a:r>
            <a:endParaRPr/>
          </a:p>
          <a:p>
            <a:pPr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AP 15° axial </a:t>
            </a:r>
            <a:r>
              <a:rPr lang="en-US" sz="2400">
                <a:solidFill>
                  <a:schemeClr val="tx1"/>
                </a:solidFill>
              </a:rPr>
              <a:t>obliques</a:t>
            </a:r>
            <a:endParaRPr lang="en-US" sz="2400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endParaRPr lang="en-US" b="1" u="sng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External  Landmarks</a:t>
            </a:r>
            <a:endParaRPr/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963741" y="1922933"/>
            <a:ext cx="5563319" cy="350555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C1 - Mastoid tip 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4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C3 - </a:t>
            </a:r>
            <a:r>
              <a:rPr lang="en-US" sz="2400"/>
              <a:t>Gonion</a:t>
            </a:r>
            <a:r>
              <a:rPr lang="en-US" sz="2400"/>
              <a:t> (angle of the jaw)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4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C4/5 - Laryngeal prominence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4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C7/T1 - Vertebral </a:t>
            </a:r>
            <a:r>
              <a:rPr lang="en-US" sz="2400"/>
              <a:t>Prominens</a:t>
            </a:r>
            <a:endParaRPr lang="en-US" sz="2400"/>
          </a:p>
          <a:p>
            <a:pPr>
              <a:spcBef>
                <a:spcPts val="0"/>
              </a:spcBef>
              <a:buNone/>
              <a:defRPr/>
            </a:pPr>
            <a:r>
              <a:rPr lang="en-US" sz="2400"/>
              <a:t> 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T2/3 - Jugular notch </a:t>
            </a:r>
            <a:endParaRPr/>
          </a:p>
        </p:txBody>
      </p:sp>
      <p:sp>
        <p:nvSpPr>
          <p:cNvPr id="7174" name="TextBox 12"/>
          <p:cNvSpPr txBox="1">
            <a:spLocks noChangeArrowheads="1"/>
          </p:cNvSpPr>
          <p:nvPr/>
        </p:nvSpPr>
        <p:spPr bwMode="auto">
          <a:xfrm>
            <a:off x="7165458" y="5792248"/>
            <a:ext cx="2302001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(9</a:t>
            </a:r>
            <a:r>
              <a:rPr lang="en-US" sz="1800" baseline="30000"/>
              <a:t>th</a:t>
            </a:r>
            <a:r>
              <a:rPr lang="en-US" sz="1800"/>
              <a:t> </a:t>
            </a:r>
            <a:r>
              <a:rPr lang="en-US" sz="1800"/>
              <a:t>ed</a:t>
            </a:r>
            <a:r>
              <a:rPr lang="en-US" sz="1800"/>
              <a:t>) 8-38 </a:t>
            </a:r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45253" y="1065751"/>
            <a:ext cx="3623171" cy="4597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oursewareobjects.elsevier.com/objects/elr/Bontrager9e/IC/jpg/Chapter008/008039.jpg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068131" y="715272"/>
            <a:ext cx="6055736" cy="54274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Lateral C-spine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7616252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180 cm SID with patient in a </a:t>
            </a:r>
            <a:r>
              <a:rPr lang="en-US" sz="2800">
                <a:solidFill>
                  <a:srgbClr val="FF0000"/>
                </a:solidFill>
              </a:rPr>
              <a:t>true left lateral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Rotate collimator slightly to align with MCP of the neck, and place CR at level of thyroid cartilage (laryngeal prominence)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Remember! </a:t>
            </a:r>
            <a:r>
              <a:rPr lang="en-US" sz="2800" u="sng"/>
              <a:t>C-spine is located at midcoronal plane of neck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Collimate to include top of ear  to T1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Depress shoulders to move off of C7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Extend chin to move gonion off of C1/C2</a:t>
            </a:r>
            <a:r>
              <a:rPr lang="en-US"/>
              <a:t> </a:t>
            </a:r>
            <a:endParaRPr lang="en-US" sz="2800"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Suspend respiration at end of </a:t>
            </a:r>
            <a:r>
              <a:rPr lang="en-US" sz="2800" b="1" u="sng"/>
              <a:t>expiration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endParaRPr lang="en-US" sz="3200"/>
          </a:p>
          <a:p>
            <a:pPr>
              <a:defRPr/>
            </a:pPr>
            <a:endParaRPr lang="en-CA"/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978503" y="1723852"/>
            <a:ext cx="3121025" cy="256698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9645179" y="4324003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8-56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5041173" y="6042025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8-57 </a:t>
            </a:r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957534" y="748031"/>
            <a:ext cx="3600953" cy="574437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400"/>
              <a:t>Evaluation Criteria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 bwMode="auto"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All 7 cervical vertebrae + 1/3 of T1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Sella turcica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Gonion off of the axis and atlas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Open </a:t>
            </a:r>
            <a:r>
              <a:rPr lang="en-US" sz="2800"/>
              <a:t>zygopophyseal</a:t>
            </a:r>
            <a:r>
              <a:rPr lang="en-US" sz="2800"/>
              <a:t> joints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CR centered at C 4/5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Soft tissue included 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No rotation or tilt</a:t>
            </a:r>
            <a:endParaRPr/>
          </a:p>
          <a:p>
            <a:pPr>
              <a:lnSpc>
                <a:spcPct val="130000"/>
              </a:lnSpc>
              <a:spcBef>
                <a:spcPts val="0"/>
              </a:spcBef>
              <a:buFontTx/>
              <a:buNone/>
              <a:defRPr/>
            </a:pPr>
            <a:endParaRPr lang="en-US" sz="2400"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en-US"/>
              <a:t>How to Determine Rotation and Tilt</a:t>
            </a:r>
            <a:endParaRPr/>
          </a:p>
        </p:txBody>
      </p:sp>
      <p:sp>
        <p:nvSpPr>
          <p:cNvPr id="7" name="Cube 6"/>
          <p:cNvSpPr/>
          <p:nvPr/>
        </p:nvSpPr>
        <p:spPr bwMode="auto">
          <a:xfrm rot="10800000">
            <a:off x="7276682" y="1805796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Cube 25"/>
          <p:cNvSpPr/>
          <p:nvPr/>
        </p:nvSpPr>
        <p:spPr bwMode="auto">
          <a:xfrm rot="10800000">
            <a:off x="7273507" y="3024996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Cube 28"/>
          <p:cNvSpPr/>
          <p:nvPr/>
        </p:nvSpPr>
        <p:spPr bwMode="auto">
          <a:xfrm rot="10800000">
            <a:off x="7259220" y="4285471"/>
            <a:ext cx="1216025" cy="1143000"/>
          </a:xfrm>
          <a:prstGeom prst="cube">
            <a:avLst>
              <a:gd name="adj" fmla="val 17583"/>
            </a:avLst>
          </a:pr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4342" name="Group 35"/>
          <p:cNvGrpSpPr/>
          <p:nvPr/>
        </p:nvGrpSpPr>
        <p:grpSpPr bwMode="auto">
          <a:xfrm>
            <a:off x="4225506" y="1812146"/>
            <a:ext cx="1066800" cy="3352800"/>
            <a:chOff x="1981200" y="2121040"/>
            <a:chExt cx="1066800" cy="3352800"/>
          </a:xfrm>
          <a:solidFill>
            <a:srgbClr val="00B0F0"/>
          </a:solidFill>
        </p:grpSpPr>
        <p:sp>
          <p:nvSpPr>
            <p:cNvPr id="33" name="Rectangle 32"/>
            <p:cNvSpPr/>
            <p:nvPr/>
          </p:nvSpPr>
          <p:spPr bwMode="auto">
            <a:xfrm>
              <a:off x="1981200" y="2121040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ectangle 33"/>
            <p:cNvSpPr/>
            <p:nvPr/>
          </p:nvSpPr>
          <p:spPr bwMode="auto">
            <a:xfrm>
              <a:off x="1981200" y="4483240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5" name="Rectangle 34"/>
            <p:cNvSpPr/>
            <p:nvPr/>
          </p:nvSpPr>
          <p:spPr bwMode="auto">
            <a:xfrm>
              <a:off x="1981200" y="3278328"/>
              <a:ext cx="1066800" cy="990600"/>
            </a:xfrm>
            <a:prstGeom prst="rect">
              <a:avLst/>
            </a:prstGeom>
            <a:grpFill/>
            <a:ln>
              <a:solidFill>
                <a:srgbClr val="005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38" name="Straight Arrow Connector 37"/>
          <p:cNvCxnSpPr/>
          <p:nvPr/>
        </p:nvCxnSpPr>
        <p:spPr bwMode="auto">
          <a:xfrm flipV="1">
            <a:off x="3061869" y="4639484"/>
            <a:ext cx="1143000" cy="495300"/>
          </a:xfrm>
          <a:prstGeom prst="straightConnector1">
            <a:avLst/>
          </a:prstGeom>
          <a:ln w="28575">
            <a:solidFill>
              <a:srgbClr val="005EB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eform 44"/>
          <p:cNvSpPr/>
          <p:nvPr/>
        </p:nvSpPr>
        <p:spPr bwMode="auto">
          <a:xfrm>
            <a:off x="2593556" y="150099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Freeform 47"/>
          <p:cNvSpPr/>
          <p:nvPr/>
        </p:nvSpPr>
        <p:spPr bwMode="auto">
          <a:xfrm>
            <a:off x="2587206" y="2680510"/>
            <a:ext cx="1638300" cy="1487487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9" name="Freeform 48"/>
          <p:cNvSpPr/>
          <p:nvPr/>
        </p:nvSpPr>
        <p:spPr bwMode="auto">
          <a:xfrm>
            <a:off x="2587206" y="38949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1" name="Freeform 50"/>
          <p:cNvSpPr/>
          <p:nvPr/>
        </p:nvSpPr>
        <p:spPr bwMode="auto">
          <a:xfrm>
            <a:off x="5776494" y="1566084"/>
            <a:ext cx="1638300" cy="1485900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2" name="Freeform 51"/>
          <p:cNvSpPr/>
          <p:nvPr/>
        </p:nvSpPr>
        <p:spPr bwMode="auto">
          <a:xfrm>
            <a:off x="5620919" y="150099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Freeform 52"/>
          <p:cNvSpPr/>
          <p:nvPr/>
        </p:nvSpPr>
        <p:spPr bwMode="auto">
          <a:xfrm>
            <a:off x="5743156" y="26376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4" name="Freeform 53"/>
          <p:cNvSpPr/>
          <p:nvPr/>
        </p:nvSpPr>
        <p:spPr bwMode="auto">
          <a:xfrm>
            <a:off x="5620919" y="2853546"/>
            <a:ext cx="1638300" cy="1485900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5" name="Freeform 54"/>
          <p:cNvSpPr/>
          <p:nvPr/>
        </p:nvSpPr>
        <p:spPr bwMode="auto">
          <a:xfrm>
            <a:off x="5743156" y="3894946"/>
            <a:ext cx="1638300" cy="1487488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8" name="Freeform 57"/>
          <p:cNvSpPr/>
          <p:nvPr/>
        </p:nvSpPr>
        <p:spPr bwMode="auto">
          <a:xfrm>
            <a:off x="5638381" y="4131485"/>
            <a:ext cx="1638300" cy="1487487"/>
          </a:xfrm>
          <a:custGeom>
            <a:avLst/>
            <a:gdLst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235947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215851 w 1637954"/>
              <a:gd name="connsiteY4" fmla="*/ 231112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195754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12541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155561 w 1637954"/>
              <a:gd name="connsiteY6" fmla="*/ 110532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135464 w 1637954"/>
              <a:gd name="connsiteY7" fmla="*/ 50241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51692 h 1497204"/>
              <a:gd name="connsiteX1" fmla="*/ 1306286 w 1637954"/>
              <a:gd name="connsiteY1" fmla="*/ 331595 h 1497204"/>
              <a:gd name="connsiteX2" fmla="*/ 1276141 w 1637954"/>
              <a:gd name="connsiteY2" fmla="*/ 321547 h 1497204"/>
              <a:gd name="connsiteX3" fmla="*/ 1185706 w 1637954"/>
              <a:gd name="connsiteY3" fmla="*/ 261257 h 1497204"/>
              <a:gd name="connsiteX4" fmla="*/ 1165610 w 1637954"/>
              <a:gd name="connsiteY4" fmla="*/ 211015 h 1497204"/>
              <a:gd name="connsiteX5" fmla="*/ 1085222 w 1637954"/>
              <a:gd name="connsiteY5" fmla="*/ 170822 h 1497204"/>
              <a:gd name="connsiteX6" fmla="*/ 1085223 w 1637954"/>
              <a:gd name="connsiteY6" fmla="*/ 100483 h 1497204"/>
              <a:gd name="connsiteX7" fmla="*/ 1095270 w 1637954"/>
              <a:gd name="connsiteY7" fmla="*/ 70337 h 1497204"/>
              <a:gd name="connsiteX8" fmla="*/ 1065126 w 1637954"/>
              <a:gd name="connsiteY8" fmla="*/ 20096 h 1497204"/>
              <a:gd name="connsiteX9" fmla="*/ 1095271 w 1637954"/>
              <a:gd name="connsiteY9" fmla="*/ 0 h 1497204"/>
              <a:gd name="connsiteX10" fmla="*/ 944545 w 1637954"/>
              <a:gd name="connsiteY10" fmla="*/ 10048 h 1497204"/>
              <a:gd name="connsiteX11" fmla="*/ 914400 w 1637954"/>
              <a:gd name="connsiteY11" fmla="*/ 30145 h 1497204"/>
              <a:gd name="connsiteX12" fmla="*/ 894304 w 1637954"/>
              <a:gd name="connsiteY12" fmla="*/ 90435 h 1497204"/>
              <a:gd name="connsiteX13" fmla="*/ 884255 w 1637954"/>
              <a:gd name="connsiteY13" fmla="*/ 120580 h 1497204"/>
              <a:gd name="connsiteX14" fmla="*/ 894304 w 1637954"/>
              <a:gd name="connsiteY14" fmla="*/ 221063 h 1497204"/>
              <a:gd name="connsiteX15" fmla="*/ 914400 w 1637954"/>
              <a:gd name="connsiteY15" fmla="*/ 301450 h 1497204"/>
              <a:gd name="connsiteX16" fmla="*/ 904352 w 1637954"/>
              <a:gd name="connsiteY16" fmla="*/ 401934 h 1497204"/>
              <a:gd name="connsiteX17" fmla="*/ 854110 w 1637954"/>
              <a:gd name="connsiteY17" fmla="*/ 341644 h 1497204"/>
              <a:gd name="connsiteX18" fmla="*/ 823965 w 1637954"/>
              <a:gd name="connsiteY18" fmla="*/ 331595 h 1497204"/>
              <a:gd name="connsiteX19" fmla="*/ 793820 w 1637954"/>
              <a:gd name="connsiteY19" fmla="*/ 311499 h 1497204"/>
              <a:gd name="connsiteX20" fmla="*/ 733530 w 1637954"/>
              <a:gd name="connsiteY20" fmla="*/ 291402 h 1497204"/>
              <a:gd name="connsiteX21" fmla="*/ 653143 w 1637954"/>
              <a:gd name="connsiteY21" fmla="*/ 321547 h 1497204"/>
              <a:gd name="connsiteX22" fmla="*/ 633046 w 1637954"/>
              <a:gd name="connsiteY22" fmla="*/ 381837 h 1497204"/>
              <a:gd name="connsiteX23" fmla="*/ 612950 w 1637954"/>
              <a:gd name="connsiteY23" fmla="*/ 411982 h 1497204"/>
              <a:gd name="connsiteX24" fmla="*/ 602901 w 1637954"/>
              <a:gd name="connsiteY24" fmla="*/ 462224 h 1497204"/>
              <a:gd name="connsiteX25" fmla="*/ 592853 w 1637954"/>
              <a:gd name="connsiteY25" fmla="*/ 502417 h 1497204"/>
              <a:gd name="connsiteX26" fmla="*/ 572756 w 1637954"/>
              <a:gd name="connsiteY26" fmla="*/ 602901 h 1497204"/>
              <a:gd name="connsiteX27" fmla="*/ 562708 w 1637954"/>
              <a:gd name="connsiteY27" fmla="*/ 633046 h 1497204"/>
              <a:gd name="connsiteX28" fmla="*/ 522515 w 1637954"/>
              <a:gd name="connsiteY28" fmla="*/ 693336 h 1497204"/>
              <a:gd name="connsiteX29" fmla="*/ 512466 w 1637954"/>
              <a:gd name="connsiteY29" fmla="*/ 723481 h 1497204"/>
              <a:gd name="connsiteX30" fmla="*/ 472273 w 1637954"/>
              <a:gd name="connsiteY30" fmla="*/ 753626 h 1497204"/>
              <a:gd name="connsiteX31" fmla="*/ 401934 w 1637954"/>
              <a:gd name="connsiteY31" fmla="*/ 773723 h 1497204"/>
              <a:gd name="connsiteX32" fmla="*/ 341644 w 1637954"/>
              <a:gd name="connsiteY32" fmla="*/ 793819 h 1497204"/>
              <a:gd name="connsiteX33" fmla="*/ 281354 w 1637954"/>
              <a:gd name="connsiteY33" fmla="*/ 813916 h 1497204"/>
              <a:gd name="connsiteX34" fmla="*/ 221064 w 1637954"/>
              <a:gd name="connsiteY34" fmla="*/ 834013 h 1497204"/>
              <a:gd name="connsiteX35" fmla="*/ 160774 w 1637954"/>
              <a:gd name="connsiteY35" fmla="*/ 864158 h 1497204"/>
              <a:gd name="connsiteX36" fmla="*/ 130629 w 1637954"/>
              <a:gd name="connsiteY36" fmla="*/ 884255 h 1497204"/>
              <a:gd name="connsiteX37" fmla="*/ 100484 w 1637954"/>
              <a:gd name="connsiteY37" fmla="*/ 894303 h 1497204"/>
              <a:gd name="connsiteX38" fmla="*/ 70339 w 1637954"/>
              <a:gd name="connsiteY38" fmla="*/ 924448 h 1497204"/>
              <a:gd name="connsiteX39" fmla="*/ 30145 w 1637954"/>
              <a:gd name="connsiteY39" fmla="*/ 974690 h 1497204"/>
              <a:gd name="connsiteX40" fmla="*/ 20097 w 1637954"/>
              <a:gd name="connsiteY40" fmla="*/ 1004835 h 1497204"/>
              <a:gd name="connsiteX41" fmla="*/ 0 w 1637954"/>
              <a:gd name="connsiteY41" fmla="*/ 1034980 h 1497204"/>
              <a:gd name="connsiteX42" fmla="*/ 30145 w 1637954"/>
              <a:gd name="connsiteY42" fmla="*/ 1165608 h 1497204"/>
              <a:gd name="connsiteX43" fmla="*/ 50242 w 1637954"/>
              <a:gd name="connsiteY43" fmla="*/ 1195753 h 1497204"/>
              <a:gd name="connsiteX44" fmla="*/ 60290 w 1637954"/>
              <a:gd name="connsiteY44" fmla="*/ 1225899 h 1497204"/>
              <a:gd name="connsiteX45" fmla="*/ 80387 w 1637954"/>
              <a:gd name="connsiteY45" fmla="*/ 1256044 h 1497204"/>
              <a:gd name="connsiteX46" fmla="*/ 90435 w 1637954"/>
              <a:gd name="connsiteY46" fmla="*/ 1296237 h 1497204"/>
              <a:gd name="connsiteX47" fmla="*/ 110532 w 1637954"/>
              <a:gd name="connsiteY47" fmla="*/ 1356527 h 1497204"/>
              <a:gd name="connsiteX48" fmla="*/ 130629 w 1637954"/>
              <a:gd name="connsiteY48" fmla="*/ 1416817 h 1497204"/>
              <a:gd name="connsiteX49" fmla="*/ 160774 w 1637954"/>
              <a:gd name="connsiteY49" fmla="*/ 1477107 h 1497204"/>
              <a:gd name="connsiteX50" fmla="*/ 190919 w 1637954"/>
              <a:gd name="connsiteY50" fmla="*/ 1497204 h 1497204"/>
              <a:gd name="connsiteX51" fmla="*/ 271306 w 1637954"/>
              <a:gd name="connsiteY51" fmla="*/ 1487156 h 1497204"/>
              <a:gd name="connsiteX52" fmla="*/ 331596 w 1637954"/>
              <a:gd name="connsiteY52" fmla="*/ 1467059 h 1497204"/>
              <a:gd name="connsiteX53" fmla="*/ 411983 w 1637954"/>
              <a:gd name="connsiteY53" fmla="*/ 1396721 h 1497204"/>
              <a:gd name="connsiteX54" fmla="*/ 442128 w 1637954"/>
              <a:gd name="connsiteY54" fmla="*/ 1376624 h 1497204"/>
              <a:gd name="connsiteX55" fmla="*/ 492369 w 1637954"/>
              <a:gd name="connsiteY55" fmla="*/ 1326382 h 1497204"/>
              <a:gd name="connsiteX56" fmla="*/ 512466 w 1637954"/>
              <a:gd name="connsiteY56" fmla="*/ 1296237 h 1497204"/>
              <a:gd name="connsiteX57" fmla="*/ 542611 w 1637954"/>
              <a:gd name="connsiteY57" fmla="*/ 1276140 h 1497204"/>
              <a:gd name="connsiteX58" fmla="*/ 572756 w 1637954"/>
              <a:gd name="connsiteY58" fmla="*/ 1245995 h 1497204"/>
              <a:gd name="connsiteX59" fmla="*/ 602901 w 1637954"/>
              <a:gd name="connsiteY59" fmla="*/ 1225899 h 1497204"/>
              <a:gd name="connsiteX60" fmla="*/ 633046 w 1637954"/>
              <a:gd name="connsiteY60" fmla="*/ 1195753 h 1497204"/>
              <a:gd name="connsiteX61" fmla="*/ 663191 w 1637954"/>
              <a:gd name="connsiteY61" fmla="*/ 1185705 h 1497204"/>
              <a:gd name="connsiteX62" fmla="*/ 743578 w 1637954"/>
              <a:gd name="connsiteY62" fmla="*/ 1195753 h 1497204"/>
              <a:gd name="connsiteX63" fmla="*/ 773723 w 1637954"/>
              <a:gd name="connsiteY63" fmla="*/ 1225899 h 1497204"/>
              <a:gd name="connsiteX64" fmla="*/ 803868 w 1637954"/>
              <a:gd name="connsiteY64" fmla="*/ 1245995 h 1497204"/>
              <a:gd name="connsiteX65" fmla="*/ 823965 w 1637954"/>
              <a:gd name="connsiteY65" fmla="*/ 1276140 h 1497204"/>
              <a:gd name="connsiteX66" fmla="*/ 834013 w 1637954"/>
              <a:gd name="connsiteY66" fmla="*/ 1316334 h 1497204"/>
              <a:gd name="connsiteX67" fmla="*/ 874207 w 1637954"/>
              <a:gd name="connsiteY67" fmla="*/ 1406769 h 1497204"/>
              <a:gd name="connsiteX68" fmla="*/ 1034980 w 1637954"/>
              <a:gd name="connsiteY68" fmla="*/ 1457011 h 1497204"/>
              <a:gd name="connsiteX69" fmla="*/ 1045029 w 1637954"/>
              <a:gd name="connsiteY69" fmla="*/ 1426866 h 1497204"/>
              <a:gd name="connsiteX70" fmla="*/ 1085222 w 1637954"/>
              <a:gd name="connsiteY70" fmla="*/ 1366575 h 1497204"/>
              <a:gd name="connsiteX71" fmla="*/ 1105319 w 1637954"/>
              <a:gd name="connsiteY71" fmla="*/ 1306285 h 1497204"/>
              <a:gd name="connsiteX72" fmla="*/ 1075174 w 1637954"/>
              <a:gd name="connsiteY72" fmla="*/ 1125415 h 1497204"/>
              <a:gd name="connsiteX73" fmla="*/ 1065125 w 1637954"/>
              <a:gd name="connsiteY73" fmla="*/ 1095270 h 1497204"/>
              <a:gd name="connsiteX74" fmla="*/ 1055077 w 1637954"/>
              <a:gd name="connsiteY74" fmla="*/ 1065125 h 1497204"/>
              <a:gd name="connsiteX75" fmla="*/ 1065125 w 1637954"/>
              <a:gd name="connsiteY75" fmla="*/ 1024932 h 1497204"/>
              <a:gd name="connsiteX76" fmla="*/ 1125416 w 1637954"/>
              <a:gd name="connsiteY76" fmla="*/ 994786 h 1497204"/>
              <a:gd name="connsiteX77" fmla="*/ 1155561 w 1637954"/>
              <a:gd name="connsiteY77" fmla="*/ 974690 h 1497204"/>
              <a:gd name="connsiteX78" fmla="*/ 1215851 w 1637954"/>
              <a:gd name="connsiteY78" fmla="*/ 954593 h 1497204"/>
              <a:gd name="connsiteX79" fmla="*/ 1336431 w 1637954"/>
              <a:gd name="connsiteY79" fmla="*/ 964641 h 1497204"/>
              <a:gd name="connsiteX80" fmla="*/ 1396721 w 1637954"/>
              <a:gd name="connsiteY80" fmla="*/ 984738 h 1497204"/>
              <a:gd name="connsiteX81" fmla="*/ 1426866 w 1637954"/>
              <a:gd name="connsiteY81" fmla="*/ 1004835 h 1497204"/>
              <a:gd name="connsiteX82" fmla="*/ 1457011 w 1637954"/>
              <a:gd name="connsiteY82" fmla="*/ 1014883 h 1497204"/>
              <a:gd name="connsiteX83" fmla="*/ 1477108 w 1637954"/>
              <a:gd name="connsiteY83" fmla="*/ 1045028 h 1497204"/>
              <a:gd name="connsiteX84" fmla="*/ 1537398 w 1637954"/>
              <a:gd name="connsiteY84" fmla="*/ 1085222 h 1497204"/>
              <a:gd name="connsiteX85" fmla="*/ 1587640 w 1637954"/>
              <a:gd name="connsiteY85" fmla="*/ 1175657 h 1497204"/>
              <a:gd name="connsiteX86" fmla="*/ 1607736 w 1637954"/>
              <a:gd name="connsiteY86" fmla="*/ 1205802 h 1497204"/>
              <a:gd name="connsiteX87" fmla="*/ 1617785 w 1637954"/>
              <a:gd name="connsiteY87" fmla="*/ 1256044 h 1497204"/>
              <a:gd name="connsiteX88" fmla="*/ 1627833 w 1637954"/>
              <a:gd name="connsiteY88" fmla="*/ 1165608 h 1497204"/>
              <a:gd name="connsiteX89" fmla="*/ 1617785 w 1637954"/>
              <a:gd name="connsiteY89" fmla="*/ 894303 h 1497204"/>
              <a:gd name="connsiteX90" fmla="*/ 1627833 w 1637954"/>
              <a:gd name="connsiteY90" fmla="*/ 693336 h 1497204"/>
              <a:gd name="connsiteX91" fmla="*/ 1637882 w 1637954"/>
              <a:gd name="connsiteY91" fmla="*/ 643094 h 1497204"/>
              <a:gd name="connsiteX92" fmla="*/ 1617785 w 1637954"/>
              <a:gd name="connsiteY92" fmla="*/ 472272 h 1497204"/>
              <a:gd name="connsiteX93" fmla="*/ 1607736 w 1637954"/>
              <a:gd name="connsiteY93" fmla="*/ 401934 h 1497204"/>
              <a:gd name="connsiteX94" fmla="*/ 1597688 w 1637954"/>
              <a:gd name="connsiteY94" fmla="*/ 371789 h 1497204"/>
              <a:gd name="connsiteX95" fmla="*/ 1617785 w 1637954"/>
              <a:gd name="connsiteY95" fmla="*/ 341644 h 1497204"/>
              <a:gd name="connsiteX96" fmla="*/ 1547446 w 1637954"/>
              <a:gd name="connsiteY96" fmla="*/ 371789 h 1497204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65610 w 1637954"/>
              <a:gd name="connsiteY4" fmla="*/ 200967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  <a:gd name="connsiteX0" fmla="*/ 1617785 w 1637954"/>
              <a:gd name="connsiteY0" fmla="*/ 341644 h 1487156"/>
              <a:gd name="connsiteX1" fmla="*/ 1306286 w 1637954"/>
              <a:gd name="connsiteY1" fmla="*/ 321547 h 1487156"/>
              <a:gd name="connsiteX2" fmla="*/ 1276141 w 1637954"/>
              <a:gd name="connsiteY2" fmla="*/ 311499 h 1487156"/>
              <a:gd name="connsiteX3" fmla="*/ 1185706 w 1637954"/>
              <a:gd name="connsiteY3" fmla="*/ 251209 h 1487156"/>
              <a:gd name="connsiteX4" fmla="*/ 1145513 w 1637954"/>
              <a:gd name="connsiteY4" fmla="*/ 251209 h 1487156"/>
              <a:gd name="connsiteX5" fmla="*/ 1085222 w 1637954"/>
              <a:gd name="connsiteY5" fmla="*/ 160774 h 1487156"/>
              <a:gd name="connsiteX6" fmla="*/ 1085223 w 1637954"/>
              <a:gd name="connsiteY6" fmla="*/ 90435 h 1487156"/>
              <a:gd name="connsiteX7" fmla="*/ 1095270 w 1637954"/>
              <a:gd name="connsiteY7" fmla="*/ 60289 h 1487156"/>
              <a:gd name="connsiteX8" fmla="*/ 1065126 w 1637954"/>
              <a:gd name="connsiteY8" fmla="*/ 10048 h 1487156"/>
              <a:gd name="connsiteX9" fmla="*/ 1065126 w 1637954"/>
              <a:gd name="connsiteY9" fmla="*/ 20097 h 1487156"/>
              <a:gd name="connsiteX10" fmla="*/ 944545 w 1637954"/>
              <a:gd name="connsiteY10" fmla="*/ 0 h 1487156"/>
              <a:gd name="connsiteX11" fmla="*/ 914400 w 1637954"/>
              <a:gd name="connsiteY11" fmla="*/ 20097 h 1487156"/>
              <a:gd name="connsiteX12" fmla="*/ 894304 w 1637954"/>
              <a:gd name="connsiteY12" fmla="*/ 80387 h 1487156"/>
              <a:gd name="connsiteX13" fmla="*/ 884255 w 1637954"/>
              <a:gd name="connsiteY13" fmla="*/ 110532 h 1487156"/>
              <a:gd name="connsiteX14" fmla="*/ 894304 w 1637954"/>
              <a:gd name="connsiteY14" fmla="*/ 211015 h 1487156"/>
              <a:gd name="connsiteX15" fmla="*/ 914400 w 1637954"/>
              <a:gd name="connsiteY15" fmla="*/ 291402 h 1487156"/>
              <a:gd name="connsiteX16" fmla="*/ 904352 w 1637954"/>
              <a:gd name="connsiteY16" fmla="*/ 391886 h 1487156"/>
              <a:gd name="connsiteX17" fmla="*/ 854110 w 1637954"/>
              <a:gd name="connsiteY17" fmla="*/ 331596 h 1487156"/>
              <a:gd name="connsiteX18" fmla="*/ 823965 w 1637954"/>
              <a:gd name="connsiteY18" fmla="*/ 321547 h 1487156"/>
              <a:gd name="connsiteX19" fmla="*/ 793820 w 1637954"/>
              <a:gd name="connsiteY19" fmla="*/ 301451 h 1487156"/>
              <a:gd name="connsiteX20" fmla="*/ 733530 w 1637954"/>
              <a:gd name="connsiteY20" fmla="*/ 281354 h 1487156"/>
              <a:gd name="connsiteX21" fmla="*/ 653143 w 1637954"/>
              <a:gd name="connsiteY21" fmla="*/ 311499 h 1487156"/>
              <a:gd name="connsiteX22" fmla="*/ 633046 w 1637954"/>
              <a:gd name="connsiteY22" fmla="*/ 371789 h 1487156"/>
              <a:gd name="connsiteX23" fmla="*/ 612950 w 1637954"/>
              <a:gd name="connsiteY23" fmla="*/ 401934 h 1487156"/>
              <a:gd name="connsiteX24" fmla="*/ 602901 w 1637954"/>
              <a:gd name="connsiteY24" fmla="*/ 452176 h 1487156"/>
              <a:gd name="connsiteX25" fmla="*/ 592853 w 1637954"/>
              <a:gd name="connsiteY25" fmla="*/ 492369 h 1487156"/>
              <a:gd name="connsiteX26" fmla="*/ 572756 w 1637954"/>
              <a:gd name="connsiteY26" fmla="*/ 592853 h 1487156"/>
              <a:gd name="connsiteX27" fmla="*/ 562708 w 1637954"/>
              <a:gd name="connsiteY27" fmla="*/ 622998 h 1487156"/>
              <a:gd name="connsiteX28" fmla="*/ 522515 w 1637954"/>
              <a:gd name="connsiteY28" fmla="*/ 683288 h 1487156"/>
              <a:gd name="connsiteX29" fmla="*/ 512466 w 1637954"/>
              <a:gd name="connsiteY29" fmla="*/ 713433 h 1487156"/>
              <a:gd name="connsiteX30" fmla="*/ 472273 w 1637954"/>
              <a:gd name="connsiteY30" fmla="*/ 743578 h 1487156"/>
              <a:gd name="connsiteX31" fmla="*/ 401934 w 1637954"/>
              <a:gd name="connsiteY31" fmla="*/ 763675 h 1487156"/>
              <a:gd name="connsiteX32" fmla="*/ 341644 w 1637954"/>
              <a:gd name="connsiteY32" fmla="*/ 783771 h 1487156"/>
              <a:gd name="connsiteX33" fmla="*/ 281354 w 1637954"/>
              <a:gd name="connsiteY33" fmla="*/ 803868 h 1487156"/>
              <a:gd name="connsiteX34" fmla="*/ 221064 w 1637954"/>
              <a:gd name="connsiteY34" fmla="*/ 823965 h 1487156"/>
              <a:gd name="connsiteX35" fmla="*/ 160774 w 1637954"/>
              <a:gd name="connsiteY35" fmla="*/ 854110 h 1487156"/>
              <a:gd name="connsiteX36" fmla="*/ 130629 w 1637954"/>
              <a:gd name="connsiteY36" fmla="*/ 874207 h 1487156"/>
              <a:gd name="connsiteX37" fmla="*/ 100484 w 1637954"/>
              <a:gd name="connsiteY37" fmla="*/ 884255 h 1487156"/>
              <a:gd name="connsiteX38" fmla="*/ 70339 w 1637954"/>
              <a:gd name="connsiteY38" fmla="*/ 914400 h 1487156"/>
              <a:gd name="connsiteX39" fmla="*/ 30145 w 1637954"/>
              <a:gd name="connsiteY39" fmla="*/ 964642 h 1487156"/>
              <a:gd name="connsiteX40" fmla="*/ 20097 w 1637954"/>
              <a:gd name="connsiteY40" fmla="*/ 994787 h 1487156"/>
              <a:gd name="connsiteX41" fmla="*/ 0 w 1637954"/>
              <a:gd name="connsiteY41" fmla="*/ 1024932 h 1487156"/>
              <a:gd name="connsiteX42" fmla="*/ 30145 w 1637954"/>
              <a:gd name="connsiteY42" fmla="*/ 1155560 h 1487156"/>
              <a:gd name="connsiteX43" fmla="*/ 50242 w 1637954"/>
              <a:gd name="connsiteY43" fmla="*/ 1185705 h 1487156"/>
              <a:gd name="connsiteX44" fmla="*/ 60290 w 1637954"/>
              <a:gd name="connsiteY44" fmla="*/ 1215851 h 1487156"/>
              <a:gd name="connsiteX45" fmla="*/ 80387 w 1637954"/>
              <a:gd name="connsiteY45" fmla="*/ 1245996 h 1487156"/>
              <a:gd name="connsiteX46" fmla="*/ 90435 w 1637954"/>
              <a:gd name="connsiteY46" fmla="*/ 1286189 h 1487156"/>
              <a:gd name="connsiteX47" fmla="*/ 110532 w 1637954"/>
              <a:gd name="connsiteY47" fmla="*/ 1346479 h 1487156"/>
              <a:gd name="connsiteX48" fmla="*/ 130629 w 1637954"/>
              <a:gd name="connsiteY48" fmla="*/ 1406769 h 1487156"/>
              <a:gd name="connsiteX49" fmla="*/ 160774 w 1637954"/>
              <a:gd name="connsiteY49" fmla="*/ 1467059 h 1487156"/>
              <a:gd name="connsiteX50" fmla="*/ 190919 w 1637954"/>
              <a:gd name="connsiteY50" fmla="*/ 1487156 h 1487156"/>
              <a:gd name="connsiteX51" fmla="*/ 271306 w 1637954"/>
              <a:gd name="connsiteY51" fmla="*/ 1477108 h 1487156"/>
              <a:gd name="connsiteX52" fmla="*/ 331596 w 1637954"/>
              <a:gd name="connsiteY52" fmla="*/ 1457011 h 1487156"/>
              <a:gd name="connsiteX53" fmla="*/ 411983 w 1637954"/>
              <a:gd name="connsiteY53" fmla="*/ 1386673 h 1487156"/>
              <a:gd name="connsiteX54" fmla="*/ 442128 w 1637954"/>
              <a:gd name="connsiteY54" fmla="*/ 1366576 h 1487156"/>
              <a:gd name="connsiteX55" fmla="*/ 492369 w 1637954"/>
              <a:gd name="connsiteY55" fmla="*/ 1316334 h 1487156"/>
              <a:gd name="connsiteX56" fmla="*/ 512466 w 1637954"/>
              <a:gd name="connsiteY56" fmla="*/ 1286189 h 1487156"/>
              <a:gd name="connsiteX57" fmla="*/ 542611 w 1637954"/>
              <a:gd name="connsiteY57" fmla="*/ 1266092 h 1487156"/>
              <a:gd name="connsiteX58" fmla="*/ 572756 w 1637954"/>
              <a:gd name="connsiteY58" fmla="*/ 1235947 h 1487156"/>
              <a:gd name="connsiteX59" fmla="*/ 602901 w 1637954"/>
              <a:gd name="connsiteY59" fmla="*/ 1215851 h 1487156"/>
              <a:gd name="connsiteX60" fmla="*/ 633046 w 1637954"/>
              <a:gd name="connsiteY60" fmla="*/ 1185705 h 1487156"/>
              <a:gd name="connsiteX61" fmla="*/ 663191 w 1637954"/>
              <a:gd name="connsiteY61" fmla="*/ 1175657 h 1487156"/>
              <a:gd name="connsiteX62" fmla="*/ 743578 w 1637954"/>
              <a:gd name="connsiteY62" fmla="*/ 1185705 h 1487156"/>
              <a:gd name="connsiteX63" fmla="*/ 773723 w 1637954"/>
              <a:gd name="connsiteY63" fmla="*/ 1215851 h 1487156"/>
              <a:gd name="connsiteX64" fmla="*/ 803868 w 1637954"/>
              <a:gd name="connsiteY64" fmla="*/ 1235947 h 1487156"/>
              <a:gd name="connsiteX65" fmla="*/ 823965 w 1637954"/>
              <a:gd name="connsiteY65" fmla="*/ 1266092 h 1487156"/>
              <a:gd name="connsiteX66" fmla="*/ 834013 w 1637954"/>
              <a:gd name="connsiteY66" fmla="*/ 1306286 h 1487156"/>
              <a:gd name="connsiteX67" fmla="*/ 874207 w 1637954"/>
              <a:gd name="connsiteY67" fmla="*/ 1396721 h 1487156"/>
              <a:gd name="connsiteX68" fmla="*/ 1034980 w 1637954"/>
              <a:gd name="connsiteY68" fmla="*/ 1446963 h 1487156"/>
              <a:gd name="connsiteX69" fmla="*/ 1045029 w 1637954"/>
              <a:gd name="connsiteY69" fmla="*/ 1416818 h 1487156"/>
              <a:gd name="connsiteX70" fmla="*/ 1085222 w 1637954"/>
              <a:gd name="connsiteY70" fmla="*/ 1356527 h 1487156"/>
              <a:gd name="connsiteX71" fmla="*/ 1105319 w 1637954"/>
              <a:gd name="connsiteY71" fmla="*/ 1296237 h 1487156"/>
              <a:gd name="connsiteX72" fmla="*/ 1075174 w 1637954"/>
              <a:gd name="connsiteY72" fmla="*/ 1115367 h 1487156"/>
              <a:gd name="connsiteX73" fmla="*/ 1065125 w 1637954"/>
              <a:gd name="connsiteY73" fmla="*/ 1085222 h 1487156"/>
              <a:gd name="connsiteX74" fmla="*/ 1055077 w 1637954"/>
              <a:gd name="connsiteY74" fmla="*/ 1055077 h 1487156"/>
              <a:gd name="connsiteX75" fmla="*/ 1065125 w 1637954"/>
              <a:gd name="connsiteY75" fmla="*/ 1014884 h 1487156"/>
              <a:gd name="connsiteX76" fmla="*/ 1125416 w 1637954"/>
              <a:gd name="connsiteY76" fmla="*/ 984738 h 1487156"/>
              <a:gd name="connsiteX77" fmla="*/ 1155561 w 1637954"/>
              <a:gd name="connsiteY77" fmla="*/ 964642 h 1487156"/>
              <a:gd name="connsiteX78" fmla="*/ 1215851 w 1637954"/>
              <a:gd name="connsiteY78" fmla="*/ 944545 h 1487156"/>
              <a:gd name="connsiteX79" fmla="*/ 1336431 w 1637954"/>
              <a:gd name="connsiteY79" fmla="*/ 954593 h 1487156"/>
              <a:gd name="connsiteX80" fmla="*/ 1396721 w 1637954"/>
              <a:gd name="connsiteY80" fmla="*/ 974690 h 1487156"/>
              <a:gd name="connsiteX81" fmla="*/ 1426866 w 1637954"/>
              <a:gd name="connsiteY81" fmla="*/ 994787 h 1487156"/>
              <a:gd name="connsiteX82" fmla="*/ 1457011 w 1637954"/>
              <a:gd name="connsiteY82" fmla="*/ 1004835 h 1487156"/>
              <a:gd name="connsiteX83" fmla="*/ 1477108 w 1637954"/>
              <a:gd name="connsiteY83" fmla="*/ 1034980 h 1487156"/>
              <a:gd name="connsiteX84" fmla="*/ 1537398 w 1637954"/>
              <a:gd name="connsiteY84" fmla="*/ 1075174 h 1487156"/>
              <a:gd name="connsiteX85" fmla="*/ 1587640 w 1637954"/>
              <a:gd name="connsiteY85" fmla="*/ 1165609 h 1487156"/>
              <a:gd name="connsiteX86" fmla="*/ 1607736 w 1637954"/>
              <a:gd name="connsiteY86" fmla="*/ 1195754 h 1487156"/>
              <a:gd name="connsiteX87" fmla="*/ 1617785 w 1637954"/>
              <a:gd name="connsiteY87" fmla="*/ 1245996 h 1487156"/>
              <a:gd name="connsiteX88" fmla="*/ 1627833 w 1637954"/>
              <a:gd name="connsiteY88" fmla="*/ 1155560 h 1487156"/>
              <a:gd name="connsiteX89" fmla="*/ 1617785 w 1637954"/>
              <a:gd name="connsiteY89" fmla="*/ 884255 h 1487156"/>
              <a:gd name="connsiteX90" fmla="*/ 1627833 w 1637954"/>
              <a:gd name="connsiteY90" fmla="*/ 683288 h 1487156"/>
              <a:gd name="connsiteX91" fmla="*/ 1637882 w 1637954"/>
              <a:gd name="connsiteY91" fmla="*/ 633046 h 1487156"/>
              <a:gd name="connsiteX92" fmla="*/ 1617785 w 1637954"/>
              <a:gd name="connsiteY92" fmla="*/ 462224 h 1487156"/>
              <a:gd name="connsiteX93" fmla="*/ 1607736 w 1637954"/>
              <a:gd name="connsiteY93" fmla="*/ 391886 h 1487156"/>
              <a:gd name="connsiteX94" fmla="*/ 1597688 w 1637954"/>
              <a:gd name="connsiteY94" fmla="*/ 361741 h 1487156"/>
              <a:gd name="connsiteX95" fmla="*/ 1617785 w 1637954"/>
              <a:gd name="connsiteY95" fmla="*/ 331596 h 1487156"/>
              <a:gd name="connsiteX96" fmla="*/ 1547446 w 1637954"/>
              <a:gd name="connsiteY96" fmla="*/ 361741 h 1487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1637954" h="1487156" fill="norm" stroke="1" extrusionOk="0">
                <a:moveTo>
                  <a:pt x="1617785" y="341644"/>
                </a:moveTo>
                <a:cubicBezTo>
                  <a:pt x="1503097" y="337233"/>
                  <a:pt x="1409917" y="347455"/>
                  <a:pt x="1306286" y="321547"/>
                </a:cubicBezTo>
                <a:cubicBezTo>
                  <a:pt x="1296010" y="318978"/>
                  <a:pt x="1286189" y="314848"/>
                  <a:pt x="1276141" y="311499"/>
                </a:cubicBezTo>
                <a:cubicBezTo>
                  <a:pt x="1245996" y="291402"/>
                  <a:pt x="1207477" y="261257"/>
                  <a:pt x="1185706" y="251209"/>
                </a:cubicBezTo>
                <a:cubicBezTo>
                  <a:pt x="1163935" y="241161"/>
                  <a:pt x="1162260" y="266281"/>
                  <a:pt x="1145513" y="251209"/>
                </a:cubicBezTo>
                <a:cubicBezTo>
                  <a:pt x="1128766" y="236137"/>
                  <a:pt x="1095270" y="187570"/>
                  <a:pt x="1085222" y="160774"/>
                </a:cubicBezTo>
                <a:cubicBezTo>
                  <a:pt x="1075174" y="133978"/>
                  <a:pt x="1083548" y="107183"/>
                  <a:pt x="1085223" y="90435"/>
                </a:cubicBezTo>
                <a:cubicBezTo>
                  <a:pt x="1086898" y="73688"/>
                  <a:pt x="1098620" y="73687"/>
                  <a:pt x="1095270" y="60289"/>
                </a:cubicBezTo>
                <a:cubicBezTo>
                  <a:pt x="1091921" y="46891"/>
                  <a:pt x="1070150" y="16747"/>
                  <a:pt x="1065126" y="10048"/>
                </a:cubicBezTo>
                <a:cubicBezTo>
                  <a:pt x="1060102" y="3349"/>
                  <a:pt x="1055078" y="26796"/>
                  <a:pt x="1065126" y="20097"/>
                </a:cubicBezTo>
                <a:cubicBezTo>
                  <a:pt x="1014884" y="23446"/>
                  <a:pt x="969666" y="0"/>
                  <a:pt x="944545" y="0"/>
                </a:cubicBezTo>
                <a:cubicBezTo>
                  <a:pt x="919424" y="0"/>
                  <a:pt x="920801" y="9856"/>
                  <a:pt x="914400" y="20097"/>
                </a:cubicBezTo>
                <a:cubicBezTo>
                  <a:pt x="903173" y="38061"/>
                  <a:pt x="901003" y="60290"/>
                  <a:pt x="894304" y="80387"/>
                </a:cubicBezTo>
                <a:lnTo>
                  <a:pt x="884255" y="110532"/>
                </a:lnTo>
                <a:cubicBezTo>
                  <a:pt x="887605" y="144026"/>
                  <a:pt x="888770" y="177812"/>
                  <a:pt x="894304" y="211015"/>
                </a:cubicBezTo>
                <a:cubicBezTo>
                  <a:pt x="898845" y="238259"/>
                  <a:pt x="914400" y="291402"/>
                  <a:pt x="914400" y="291402"/>
                </a:cubicBezTo>
                <a:cubicBezTo>
                  <a:pt x="911051" y="324897"/>
                  <a:pt x="921053" y="362659"/>
                  <a:pt x="904352" y="391886"/>
                </a:cubicBezTo>
                <a:cubicBezTo>
                  <a:pt x="898349" y="402392"/>
                  <a:pt x="854316" y="331761"/>
                  <a:pt x="854110" y="331596"/>
                </a:cubicBezTo>
                <a:cubicBezTo>
                  <a:pt x="845839" y="324979"/>
                  <a:pt x="833439" y="326284"/>
                  <a:pt x="823965" y="321547"/>
                </a:cubicBezTo>
                <a:cubicBezTo>
                  <a:pt x="813163" y="316146"/>
                  <a:pt x="804856" y="306356"/>
                  <a:pt x="793820" y="301451"/>
                </a:cubicBezTo>
                <a:cubicBezTo>
                  <a:pt x="774462" y="292848"/>
                  <a:pt x="733530" y="281354"/>
                  <a:pt x="733530" y="281354"/>
                </a:cubicBezTo>
                <a:cubicBezTo>
                  <a:pt x="713264" y="285407"/>
                  <a:pt x="667929" y="287842"/>
                  <a:pt x="653143" y="311499"/>
                </a:cubicBezTo>
                <a:cubicBezTo>
                  <a:pt x="641916" y="329463"/>
                  <a:pt x="644796" y="354163"/>
                  <a:pt x="633046" y="371789"/>
                </a:cubicBezTo>
                <a:lnTo>
                  <a:pt x="612950" y="401934"/>
                </a:lnTo>
                <a:cubicBezTo>
                  <a:pt x="609600" y="418681"/>
                  <a:pt x="606606" y="435504"/>
                  <a:pt x="602901" y="452176"/>
                </a:cubicBezTo>
                <a:cubicBezTo>
                  <a:pt x="599905" y="465657"/>
                  <a:pt x="595747" y="478866"/>
                  <a:pt x="592853" y="492369"/>
                </a:cubicBezTo>
                <a:cubicBezTo>
                  <a:pt x="585696" y="525769"/>
                  <a:pt x="583557" y="560448"/>
                  <a:pt x="572756" y="592853"/>
                </a:cubicBezTo>
                <a:cubicBezTo>
                  <a:pt x="569407" y="602901"/>
                  <a:pt x="567852" y="613739"/>
                  <a:pt x="562708" y="622998"/>
                </a:cubicBezTo>
                <a:cubicBezTo>
                  <a:pt x="550978" y="644112"/>
                  <a:pt x="530153" y="660374"/>
                  <a:pt x="522515" y="683288"/>
                </a:cubicBezTo>
                <a:cubicBezTo>
                  <a:pt x="519165" y="693336"/>
                  <a:pt x="519247" y="705296"/>
                  <a:pt x="512466" y="713433"/>
                </a:cubicBezTo>
                <a:cubicBezTo>
                  <a:pt x="501745" y="726298"/>
                  <a:pt x="486814" y="735269"/>
                  <a:pt x="472273" y="743578"/>
                </a:cubicBezTo>
                <a:cubicBezTo>
                  <a:pt x="459835" y="750685"/>
                  <a:pt x="412233" y="760585"/>
                  <a:pt x="401934" y="763675"/>
                </a:cubicBezTo>
                <a:cubicBezTo>
                  <a:pt x="381644" y="769762"/>
                  <a:pt x="361741" y="777072"/>
                  <a:pt x="341644" y="783771"/>
                </a:cubicBezTo>
                <a:lnTo>
                  <a:pt x="281354" y="803868"/>
                </a:lnTo>
                <a:cubicBezTo>
                  <a:pt x="281349" y="803870"/>
                  <a:pt x="221068" y="823962"/>
                  <a:pt x="221064" y="823965"/>
                </a:cubicBezTo>
                <a:cubicBezTo>
                  <a:pt x="182106" y="849937"/>
                  <a:pt x="202376" y="840243"/>
                  <a:pt x="160774" y="854110"/>
                </a:cubicBezTo>
                <a:cubicBezTo>
                  <a:pt x="150726" y="860809"/>
                  <a:pt x="141431" y="868806"/>
                  <a:pt x="130629" y="874207"/>
                </a:cubicBezTo>
                <a:cubicBezTo>
                  <a:pt x="121155" y="878944"/>
                  <a:pt x="109297" y="878380"/>
                  <a:pt x="100484" y="884255"/>
                </a:cubicBezTo>
                <a:cubicBezTo>
                  <a:pt x="88660" y="892138"/>
                  <a:pt x="80387" y="904352"/>
                  <a:pt x="70339" y="914400"/>
                </a:cubicBezTo>
                <a:cubicBezTo>
                  <a:pt x="45080" y="990173"/>
                  <a:pt x="82091" y="899709"/>
                  <a:pt x="30145" y="964642"/>
                </a:cubicBezTo>
                <a:cubicBezTo>
                  <a:pt x="23528" y="972913"/>
                  <a:pt x="24834" y="985313"/>
                  <a:pt x="20097" y="994787"/>
                </a:cubicBezTo>
                <a:cubicBezTo>
                  <a:pt x="14696" y="1005589"/>
                  <a:pt x="6699" y="1014884"/>
                  <a:pt x="0" y="1024932"/>
                </a:cubicBezTo>
                <a:cubicBezTo>
                  <a:pt x="4632" y="1057356"/>
                  <a:pt x="10084" y="1125469"/>
                  <a:pt x="30145" y="1155560"/>
                </a:cubicBezTo>
                <a:lnTo>
                  <a:pt x="50242" y="1185705"/>
                </a:lnTo>
                <a:cubicBezTo>
                  <a:pt x="53591" y="1195754"/>
                  <a:pt x="55553" y="1206377"/>
                  <a:pt x="60290" y="1215851"/>
                </a:cubicBezTo>
                <a:cubicBezTo>
                  <a:pt x="65691" y="1226653"/>
                  <a:pt x="75630" y="1234896"/>
                  <a:pt x="80387" y="1245996"/>
                </a:cubicBezTo>
                <a:cubicBezTo>
                  <a:pt x="85827" y="1258689"/>
                  <a:pt x="86467" y="1272961"/>
                  <a:pt x="90435" y="1286189"/>
                </a:cubicBezTo>
                <a:cubicBezTo>
                  <a:pt x="96522" y="1306479"/>
                  <a:pt x="103833" y="1326382"/>
                  <a:pt x="110532" y="1346479"/>
                </a:cubicBezTo>
                <a:lnTo>
                  <a:pt x="130629" y="1406769"/>
                </a:lnTo>
                <a:cubicBezTo>
                  <a:pt x="138802" y="1431288"/>
                  <a:pt x="141293" y="1447578"/>
                  <a:pt x="160774" y="1467059"/>
                </a:cubicBezTo>
                <a:cubicBezTo>
                  <a:pt x="169313" y="1475598"/>
                  <a:pt x="180871" y="1480457"/>
                  <a:pt x="190919" y="1487156"/>
                </a:cubicBezTo>
                <a:cubicBezTo>
                  <a:pt x="217715" y="1483807"/>
                  <a:pt x="244901" y="1482766"/>
                  <a:pt x="271306" y="1477108"/>
                </a:cubicBezTo>
                <a:cubicBezTo>
                  <a:pt x="292020" y="1472669"/>
                  <a:pt x="331596" y="1457011"/>
                  <a:pt x="331596" y="1457011"/>
                </a:cubicBezTo>
                <a:cubicBezTo>
                  <a:pt x="365091" y="1406769"/>
                  <a:pt x="341644" y="1433566"/>
                  <a:pt x="411983" y="1386673"/>
                </a:cubicBezTo>
                <a:lnTo>
                  <a:pt x="442128" y="1366576"/>
                </a:lnTo>
                <a:cubicBezTo>
                  <a:pt x="495714" y="1286194"/>
                  <a:pt x="425384" y="1383319"/>
                  <a:pt x="492369" y="1316334"/>
                </a:cubicBezTo>
                <a:cubicBezTo>
                  <a:pt x="500908" y="1307795"/>
                  <a:pt x="503927" y="1294728"/>
                  <a:pt x="512466" y="1286189"/>
                </a:cubicBezTo>
                <a:cubicBezTo>
                  <a:pt x="521005" y="1277650"/>
                  <a:pt x="533333" y="1273823"/>
                  <a:pt x="542611" y="1266092"/>
                </a:cubicBezTo>
                <a:cubicBezTo>
                  <a:pt x="553528" y="1256995"/>
                  <a:pt x="561839" y="1245044"/>
                  <a:pt x="572756" y="1235947"/>
                </a:cubicBezTo>
                <a:cubicBezTo>
                  <a:pt x="582033" y="1228216"/>
                  <a:pt x="593624" y="1223582"/>
                  <a:pt x="602901" y="1215851"/>
                </a:cubicBezTo>
                <a:cubicBezTo>
                  <a:pt x="613818" y="1206753"/>
                  <a:pt x="621222" y="1193588"/>
                  <a:pt x="633046" y="1185705"/>
                </a:cubicBezTo>
                <a:cubicBezTo>
                  <a:pt x="641859" y="1179830"/>
                  <a:pt x="653143" y="1179006"/>
                  <a:pt x="663191" y="1175657"/>
                </a:cubicBezTo>
                <a:cubicBezTo>
                  <a:pt x="689987" y="1179006"/>
                  <a:pt x="718200" y="1176476"/>
                  <a:pt x="743578" y="1185705"/>
                </a:cubicBezTo>
                <a:cubicBezTo>
                  <a:pt x="756933" y="1190561"/>
                  <a:pt x="762806" y="1206753"/>
                  <a:pt x="773723" y="1215851"/>
                </a:cubicBezTo>
                <a:cubicBezTo>
                  <a:pt x="783000" y="1223582"/>
                  <a:pt x="793820" y="1229248"/>
                  <a:pt x="803868" y="1235947"/>
                </a:cubicBezTo>
                <a:cubicBezTo>
                  <a:pt x="810567" y="1245995"/>
                  <a:pt x="819208" y="1254992"/>
                  <a:pt x="823965" y="1266092"/>
                </a:cubicBezTo>
                <a:cubicBezTo>
                  <a:pt x="829405" y="1278786"/>
                  <a:pt x="830045" y="1293058"/>
                  <a:pt x="834013" y="1306286"/>
                </a:cubicBezTo>
                <a:cubicBezTo>
                  <a:pt x="853580" y="1371509"/>
                  <a:pt x="844839" y="1352669"/>
                  <a:pt x="874207" y="1396721"/>
                </a:cubicBezTo>
                <a:cubicBezTo>
                  <a:pt x="909171" y="1501610"/>
                  <a:pt x="873174" y="1458520"/>
                  <a:pt x="1034980" y="1446963"/>
                </a:cubicBezTo>
                <a:cubicBezTo>
                  <a:pt x="1038330" y="1436915"/>
                  <a:pt x="1039885" y="1426077"/>
                  <a:pt x="1045029" y="1416818"/>
                </a:cubicBezTo>
                <a:cubicBezTo>
                  <a:pt x="1056759" y="1395704"/>
                  <a:pt x="1077584" y="1379441"/>
                  <a:pt x="1085222" y="1356527"/>
                </a:cubicBezTo>
                <a:lnTo>
                  <a:pt x="1105319" y="1296237"/>
                </a:lnTo>
                <a:cubicBezTo>
                  <a:pt x="1093512" y="1154551"/>
                  <a:pt x="1108025" y="1213918"/>
                  <a:pt x="1075174" y="1115367"/>
                </a:cubicBezTo>
                <a:lnTo>
                  <a:pt x="1065125" y="1085222"/>
                </a:lnTo>
                <a:lnTo>
                  <a:pt x="1055077" y="1055077"/>
                </a:lnTo>
                <a:cubicBezTo>
                  <a:pt x="1058426" y="1041679"/>
                  <a:pt x="1057465" y="1026375"/>
                  <a:pt x="1065125" y="1014884"/>
                </a:cubicBezTo>
                <a:cubicBezTo>
                  <a:pt x="1079523" y="993288"/>
                  <a:pt x="1105355" y="994768"/>
                  <a:pt x="1125416" y="984738"/>
                </a:cubicBezTo>
                <a:cubicBezTo>
                  <a:pt x="1136218" y="979337"/>
                  <a:pt x="1144525" y="969547"/>
                  <a:pt x="1155561" y="964642"/>
                </a:cubicBezTo>
                <a:cubicBezTo>
                  <a:pt x="1174919" y="956039"/>
                  <a:pt x="1215851" y="944545"/>
                  <a:pt x="1215851" y="944545"/>
                </a:cubicBezTo>
                <a:cubicBezTo>
                  <a:pt x="1256044" y="947894"/>
                  <a:pt x="1296647" y="947962"/>
                  <a:pt x="1336431" y="954593"/>
                </a:cubicBezTo>
                <a:cubicBezTo>
                  <a:pt x="1357327" y="958076"/>
                  <a:pt x="1396721" y="974690"/>
                  <a:pt x="1396721" y="974690"/>
                </a:cubicBezTo>
                <a:cubicBezTo>
                  <a:pt x="1406769" y="981389"/>
                  <a:pt x="1416064" y="989386"/>
                  <a:pt x="1426866" y="994787"/>
                </a:cubicBezTo>
                <a:cubicBezTo>
                  <a:pt x="1436340" y="999524"/>
                  <a:pt x="1448740" y="998218"/>
                  <a:pt x="1457011" y="1004835"/>
                </a:cubicBezTo>
                <a:cubicBezTo>
                  <a:pt x="1466441" y="1012379"/>
                  <a:pt x="1468019" y="1027027"/>
                  <a:pt x="1477108" y="1034980"/>
                </a:cubicBezTo>
                <a:cubicBezTo>
                  <a:pt x="1495285" y="1050885"/>
                  <a:pt x="1537398" y="1075174"/>
                  <a:pt x="1537398" y="1075174"/>
                </a:cubicBezTo>
                <a:cubicBezTo>
                  <a:pt x="1555084" y="1128234"/>
                  <a:pt x="1541570" y="1096504"/>
                  <a:pt x="1587640" y="1165609"/>
                </a:cubicBezTo>
                <a:lnTo>
                  <a:pt x="1607736" y="1195754"/>
                </a:lnTo>
                <a:cubicBezTo>
                  <a:pt x="1611086" y="1212501"/>
                  <a:pt x="1610147" y="1261272"/>
                  <a:pt x="1617785" y="1245996"/>
                </a:cubicBezTo>
                <a:cubicBezTo>
                  <a:pt x="1631349" y="1218867"/>
                  <a:pt x="1627833" y="1185891"/>
                  <a:pt x="1627833" y="1155560"/>
                </a:cubicBezTo>
                <a:cubicBezTo>
                  <a:pt x="1627833" y="1065063"/>
                  <a:pt x="1621134" y="974690"/>
                  <a:pt x="1617785" y="884255"/>
                </a:cubicBezTo>
                <a:cubicBezTo>
                  <a:pt x="1621134" y="817266"/>
                  <a:pt x="1622484" y="750147"/>
                  <a:pt x="1627833" y="683288"/>
                </a:cubicBezTo>
                <a:cubicBezTo>
                  <a:pt x="1629195" y="666263"/>
                  <a:pt x="1637882" y="650125"/>
                  <a:pt x="1637882" y="633046"/>
                </a:cubicBezTo>
                <a:cubicBezTo>
                  <a:pt x="1637882" y="514216"/>
                  <a:pt x="1640265" y="529666"/>
                  <a:pt x="1617785" y="462224"/>
                </a:cubicBezTo>
                <a:cubicBezTo>
                  <a:pt x="1614435" y="438778"/>
                  <a:pt x="1612381" y="415110"/>
                  <a:pt x="1607736" y="391886"/>
                </a:cubicBezTo>
                <a:cubicBezTo>
                  <a:pt x="1605659" y="381500"/>
                  <a:pt x="1595947" y="372189"/>
                  <a:pt x="1597688" y="361741"/>
                </a:cubicBezTo>
                <a:cubicBezTo>
                  <a:pt x="1599674" y="349829"/>
                  <a:pt x="1629501" y="334525"/>
                  <a:pt x="1617785" y="331596"/>
                </a:cubicBezTo>
                <a:cubicBezTo>
                  <a:pt x="1583233" y="322957"/>
                  <a:pt x="1565713" y="343474"/>
                  <a:pt x="1547446" y="361741"/>
                </a:cubicBezTo>
              </a:path>
            </a:pathLst>
          </a:custGeom>
          <a:solidFill>
            <a:srgbClr val="00B0F0"/>
          </a:solidFill>
          <a:ln>
            <a:solidFill>
              <a:srgbClr val="005E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Radiographic Anatomy</a:t>
            </a:r>
            <a:endParaRPr/>
          </a:p>
        </p:txBody>
      </p:sp>
      <p:pic>
        <p:nvPicPr>
          <p:cNvPr id="13315" name="Picture 6" descr="8FF49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893027" y="1473200"/>
            <a:ext cx="8620125" cy="501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15 º AP Axial C-Spine</a:t>
            </a:r>
            <a:endParaRPr/>
          </a:p>
        </p:txBody>
      </p:sp>
      <p:sp>
        <p:nvSpPr>
          <p:cNvPr id="15363" name="Rectangle 3"/>
          <p:cNvSpPr>
            <a:spLocks noChangeArrowheads="1" noGrp="1"/>
          </p:cNvSpPr>
          <p:nvPr>
            <p:ph idx="1"/>
          </p:nvPr>
        </p:nvSpPr>
        <p:spPr bwMode="auto">
          <a:xfrm>
            <a:off x="838200" y="1825625"/>
            <a:ext cx="6806784" cy="4351338"/>
          </a:xfrm>
        </p:spPr>
        <p:txBody>
          <a:bodyPr/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110 cm SID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CR 15º cephalad, at level of</a:t>
            </a:r>
            <a:r>
              <a:rPr lang="en-US" sz="2400">
                <a:solidFill>
                  <a:schemeClr val="tx1"/>
                </a:solidFill>
              </a:rPr>
              <a:t> laryngeal prominence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Adjust chin and base of skull to form a line parallel to CR (top of light field) ~ 1 cm of light above edge of mandible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Suspend respiration</a:t>
            </a:r>
            <a:endParaRPr lang="en-US" sz="2400">
              <a:solidFill>
                <a:schemeClr val="tx1"/>
              </a:solidFill>
            </a:endParaRPr>
          </a:p>
        </p:txBody>
      </p:sp>
      <p:pic>
        <p:nvPicPr>
          <p:cNvPr id="15364" name="Picture 6" descr="http://coursewareobjects.elsevier.com/objects/elr/Bontrager7e/IC/images/009049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410732" y="4045459"/>
            <a:ext cx="3059270" cy="24474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6424502" y="6123542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8-49 </a:t>
            </a:r>
            <a:endParaRPr/>
          </a:p>
        </p:txBody>
      </p:sp>
      <p:pic>
        <p:nvPicPr>
          <p:cNvPr id="7" name="Picture 6" descr="http://coursewareobjects.elsevier.com/objects/elr/Bontrager7e/IC/images/009049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 rot="5400000">
            <a:off x="8120308" y="1213122"/>
            <a:ext cx="2904257" cy="2323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Evaluation Criteria: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789393"/>
            <a:ext cx="5257800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C3 to T2/3 and surrounding soft tissue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Chin and base of skull  superimposed 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Open intervertebral disc spaces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Spinous processes equidistant to the pedicles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Mandibular angles equidistant to the vertebrae</a:t>
            </a:r>
            <a:endParaRPr/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4506761" y="6140730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8-50 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612783" y="1101430"/>
            <a:ext cx="4175139" cy="52239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AP Open Mouth (odontoid)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7031636" cy="435133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Set a light field to include C1 and C2 and place a marker in an upper lateral corner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Ask patient to open mouth and move light field to place crosshairs at level of corner of mouth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Tell patient to close mouth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Stand at the side of the patient and adjust their head so that a line from lower edge of the upper incisors to the mastoid tip is </a:t>
            </a:r>
            <a:r>
              <a:rPr lang="en-US" sz="2800">
                <a:solidFill>
                  <a:schemeClr val="tx1"/>
                </a:solidFill>
              </a:rPr>
              <a:t> to IR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US" sz="2800">
                <a:solidFill>
                  <a:schemeClr val="tx1"/>
                </a:solidFill>
              </a:rPr>
              <a:t>Ask patient to drop jaw open, and hold breath</a:t>
            </a:r>
            <a:endParaRPr lang="en-US" sz="2800"/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9283046" y="5993073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8-46 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rcRect l="15546" t="0" r="16366" b="0"/>
          <a:stretch/>
        </p:blipFill>
        <p:spPr bwMode="auto">
          <a:xfrm rot="5400000">
            <a:off x="7935774" y="2031816"/>
            <a:ext cx="4032510" cy="36201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368799" y="5319713"/>
            <a:ext cx="4953719" cy="45755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>
              <a:defRPr/>
            </a:pPr>
            <a:endParaRPr lang="en-CA" sz="2400">
              <a:latin typeface="Comic Sans MS"/>
            </a:endParaRPr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8259382" y="6123542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8-47 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952636" y="1717126"/>
            <a:ext cx="4401164" cy="4143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400"/>
              <a:t>Evaluation Criteria: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705883"/>
            <a:ext cx="5187815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Odontoid, atlas and axis are visualized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All articulating surfaces between atlas and axis are visualized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Mandibular rami equidistant from odontoid (no rotation)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Inferior edge of upper incisors superimposed over the base of the skull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Fuch’s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800"/>
              <a:t>Standard </a:t>
            </a:r>
            <a:r>
              <a:rPr lang="en-US" sz="2800"/>
              <a:t>Fuch’s</a:t>
            </a:r>
            <a:r>
              <a:rPr lang="en-US" sz="2800"/>
              <a:t> – if you are unable to demonstrate the odontoid this is another option on a </a:t>
            </a:r>
            <a:br>
              <a:rPr lang="en-US" sz="2800"/>
            </a:br>
            <a:r>
              <a:rPr lang="en-US" sz="2800">
                <a:solidFill>
                  <a:srgbClr val="FF0000"/>
                </a:solidFill>
              </a:rPr>
              <a:t>NON-TRAUMA patient.</a:t>
            </a:r>
            <a:endParaRPr lang="en-US" sz="2800" b="1"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3505201" y="6324601"/>
            <a:ext cx="4078941" cy="264459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US" sz="1050">
                <a:solidFill>
                  <a:schemeClr val="tx1"/>
                </a:solidFill>
              </a:rPr>
              <a:t>Case courtesy of </a:t>
            </a:r>
            <a:r>
              <a:rPr lang="en-US" sz="1050">
                <a:solidFill>
                  <a:schemeClr val="tx1"/>
                </a:solidFill>
              </a:rPr>
              <a:t>Dr</a:t>
            </a:r>
            <a:r>
              <a:rPr lang="en-US" sz="1050">
                <a:solidFill>
                  <a:schemeClr val="tx1"/>
                </a:solidFill>
              </a:rPr>
              <a:t> Matt A. Morgan, Radiopaedia.org, </a:t>
            </a:r>
            <a:r>
              <a:rPr lang="en-US" sz="1050">
                <a:solidFill>
                  <a:schemeClr val="tx1"/>
                </a:solidFill>
              </a:rPr>
              <a:t>rID</a:t>
            </a:r>
            <a:r>
              <a:rPr lang="en-US" sz="1050">
                <a:solidFill>
                  <a:schemeClr val="tx1"/>
                </a:solidFill>
              </a:rPr>
              <a:t>: 37348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626099" y="209550"/>
            <a:ext cx="6115050" cy="61150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4400" b="1"/>
              <a:t>Fuch’s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Modified </a:t>
            </a:r>
            <a:r>
              <a:rPr lang="en-US">
                <a:solidFill>
                  <a:schemeClr val="tx1"/>
                </a:solidFill>
              </a:rPr>
              <a:t>Fuch’s</a:t>
            </a:r>
            <a:r>
              <a:rPr lang="en-US">
                <a:solidFill>
                  <a:schemeClr val="tx1"/>
                </a:solidFill>
              </a:rPr>
              <a:t> – as a replacement for odontoid view, can be done supine with the patient in a c-spine collar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1676402" y="6333566"/>
            <a:ext cx="3756211" cy="372034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1100">
                <a:solidFill>
                  <a:schemeClr val="tx1"/>
                </a:solidFill>
              </a:rPr>
              <a:t>Case courtesy of </a:t>
            </a:r>
            <a:r>
              <a:rPr lang="en-US" sz="1100">
                <a:solidFill>
                  <a:schemeClr val="tx1"/>
                </a:solidFill>
              </a:rPr>
              <a:t>Dr</a:t>
            </a:r>
            <a:r>
              <a:rPr lang="en-US" sz="1100">
                <a:solidFill>
                  <a:schemeClr val="tx1"/>
                </a:solidFill>
              </a:rPr>
              <a:t> Matt A. Morgan, Radiopaedia.org, </a:t>
            </a:r>
            <a:r>
              <a:rPr lang="en-US" sz="1100">
                <a:solidFill>
                  <a:schemeClr val="tx1"/>
                </a:solidFill>
              </a:rPr>
              <a:t>rID</a:t>
            </a:r>
            <a:r>
              <a:rPr lang="en-US" sz="1100">
                <a:solidFill>
                  <a:schemeClr val="tx1"/>
                </a:solidFill>
              </a:rPr>
              <a:t>: 37348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5400000">
            <a:off x="2622769" y="58586"/>
            <a:ext cx="6171295" cy="61814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925677" y="605217"/>
            <a:ext cx="2740234" cy="69906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/>
              <a:t>Fuch’s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788170" y="1435048"/>
            <a:ext cx="6738091" cy="4817735"/>
          </a:xfrm>
          <a:prstGeom prst="rect">
            <a:avLst/>
          </a:prstGeom>
        </p:spPr>
      </p:pic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8839296" y="2420550"/>
            <a:ext cx="1901356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8-72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AP/PA Axial </a:t>
            </a:r>
            <a:r>
              <a:rPr lang="en-US"/>
              <a:t>Obliques</a:t>
            </a:r>
            <a:endParaRPr lang="en-US"/>
          </a:p>
        </p:txBody>
      </p:sp>
      <p:sp>
        <p:nvSpPr>
          <p:cNvPr id="27651" name="Rectangle 8"/>
          <p:cNvSpPr>
            <a:spLocks noChangeArrowheads="1" noGrp="1"/>
          </p:cNvSpPr>
          <p:nvPr>
            <p:ph idx="1"/>
          </p:nvPr>
        </p:nvSpPr>
        <p:spPr bwMode="auto">
          <a:xfrm>
            <a:off x="838200" y="1825625"/>
            <a:ext cx="5257800" cy="4351338"/>
          </a:xfrm>
        </p:spPr>
        <p:txBody>
          <a:bodyPr/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 u="sng">
                <a:solidFill>
                  <a:schemeClr val="tx1"/>
                </a:solidFill>
              </a:rPr>
              <a:t>Recall the internal anatomy of the intervertebral foramen when you set up for these images: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 u="sng">
                <a:solidFill>
                  <a:schemeClr val="tx1"/>
                </a:solidFill>
              </a:rPr>
              <a:t>The CR should be adjusted as follows:</a:t>
            </a:r>
            <a:endParaRPr lang="en-US" sz="20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defRPr/>
            </a:pPr>
            <a:r>
              <a:rPr lang="en-US" sz="2000">
                <a:solidFill>
                  <a:schemeClr val="tx1"/>
                </a:solidFill>
              </a:rPr>
              <a:t>   AP: 15º cephalad</a:t>
            </a:r>
            <a:endParaRPr/>
          </a:p>
          <a:p>
            <a:pPr>
              <a:lnSpc>
                <a:spcPct val="130000"/>
              </a:lnSpc>
              <a:defRPr/>
            </a:pPr>
            <a:r>
              <a:rPr lang="en-US" sz="2000">
                <a:solidFill>
                  <a:schemeClr val="tx1"/>
                </a:solidFill>
              </a:rPr>
              <a:t>   PA: 15º </a:t>
            </a:r>
            <a:r>
              <a:rPr lang="en-US" sz="2000">
                <a:solidFill>
                  <a:schemeClr val="tx1"/>
                </a:solidFill>
              </a:rPr>
              <a:t>caudad</a:t>
            </a:r>
            <a:endParaRPr lang="en-US" sz="200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defRPr/>
            </a:pPr>
            <a:r>
              <a:rPr lang="en-US" sz="2000">
                <a:solidFill>
                  <a:schemeClr val="tx1"/>
                </a:solidFill>
              </a:rPr>
              <a:t>Crosshairs adjusted to level of the  laryngeal prominence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endParaRPr lang="en-US" sz="2000">
              <a:solidFill>
                <a:schemeClr val="tx1"/>
              </a:solidFill>
            </a:endParaRPr>
          </a:p>
        </p:txBody>
      </p:sp>
      <p:pic>
        <p:nvPicPr>
          <p:cNvPr id="27652" name="Picture 10" descr="http://coursewareobjects.elsevier.com/objects/elr/Bontrager7e/IC/images/009014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 rot="8099999">
            <a:off x="6337844" y="4155648"/>
            <a:ext cx="2982374" cy="223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4"/>
          <a:srcRect l="29916" t="0" r="27073" b="0"/>
          <a:stretch/>
        </p:blipFill>
        <p:spPr bwMode="auto">
          <a:xfrm>
            <a:off x="9858424" y="1690688"/>
            <a:ext cx="2081213" cy="329723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9710242" y="6123542"/>
            <a:ext cx="2110940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8-14, 8-53 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8466874" y="4333735"/>
            <a:ext cx="248418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L</a:t>
            </a:r>
            <a:endParaRPr/>
          </a:p>
        </p:txBody>
      </p:sp>
      <p:pic>
        <p:nvPicPr>
          <p:cNvPr id="10" name="Picture 10" descr="http://coursewareobjects.elsevier.com/objects/elr/Bontrager7e/IC/images/009014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 rot="10800000">
            <a:off x="6279632" y="1690688"/>
            <a:ext cx="2737382" cy="205436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 bwMode="auto">
          <a:xfrm>
            <a:off x="8245209" y="2056977"/>
            <a:ext cx="248418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AP Axial Obliques</a:t>
            </a:r>
            <a:endParaRPr/>
          </a:p>
        </p:txBody>
      </p:sp>
      <p:sp>
        <p:nvSpPr>
          <p:cNvPr id="27651" name="Rectangle 8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110 cm SID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Angle CR 15 ° cephalad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Move CR to level of laryngeal prominence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Adjust patient’s MCP 45</a:t>
            </a:r>
            <a:r>
              <a:rPr lang="en-US" sz="2000">
                <a:solidFill>
                  <a:schemeClr val="tx1"/>
                </a:solidFill>
              </a:rPr>
              <a:t> from IR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Turn head to lateral if worksite protocol allows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Protrude chin to move </a:t>
            </a:r>
            <a:r>
              <a:rPr lang="en-US" sz="2000">
                <a:solidFill>
                  <a:schemeClr val="tx1"/>
                </a:solidFill>
              </a:rPr>
              <a:t>gonion</a:t>
            </a:r>
            <a:r>
              <a:rPr lang="en-US" sz="2000">
                <a:solidFill>
                  <a:schemeClr val="tx1"/>
                </a:solidFill>
              </a:rPr>
              <a:t> off of C1/C2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Collimate to include EAM to jugular notch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000">
                <a:solidFill>
                  <a:schemeClr val="tx1"/>
                </a:solidFill>
              </a:rPr>
              <a:t>Suspend respiration </a:t>
            </a:r>
            <a:endParaRPr/>
          </a:p>
        </p:txBody>
      </p:sp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8398353" y="6095851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8-56 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253331" y="932330"/>
            <a:ext cx="3386581" cy="48050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 bwMode="auto">
          <a:xfrm>
            <a:off x="7637929" y="2357717"/>
            <a:ext cx="1667436" cy="220531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744635" y="3272118"/>
            <a:ext cx="331694" cy="5109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 bwMode="auto">
          <a:xfrm>
            <a:off x="9403976" y="3527611"/>
            <a:ext cx="242766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b="1"/>
              <a:t>L</a:t>
            </a:r>
            <a:endParaRPr/>
          </a:p>
        </p:txBody>
      </p:sp>
      <p:cxnSp>
        <p:nvCxnSpPr>
          <p:cNvPr id="10" name="Straight Connector 9"/>
          <p:cNvCxnSpPr/>
          <p:nvPr/>
        </p:nvCxnSpPr>
        <p:spPr bwMode="auto">
          <a:xfrm flipH="1">
            <a:off x="7754471" y="3617259"/>
            <a:ext cx="128776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0324823" y="6127233"/>
            <a:ext cx="1584653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8-54 </a:t>
            </a:r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297272" y="967467"/>
            <a:ext cx="3164541" cy="53013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 bwMode="auto">
          <a:xfrm>
            <a:off x="6540426" y="5764386"/>
            <a:ext cx="811354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RPO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4400">
                <a:latin typeface="+mn-lt"/>
              </a:rPr>
              <a:t>Evaluation Criteria: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C1-C7 and T1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Oblique projection of vertebral bodies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Base of skull should clear C1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Mandible should clear upper vertebrae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Open intervertebral disc spaces C2-C7</a:t>
            </a:r>
            <a:endParaRPr/>
          </a:p>
          <a:p>
            <a:pPr>
              <a:lnSpc>
                <a:spcPct val="130000"/>
              </a:lnSpc>
              <a:buFont typeface="Wingdings"/>
              <a:buChar char="Ø"/>
              <a:defRPr/>
            </a:pPr>
            <a:r>
              <a:rPr lang="en-US" sz="2800"/>
              <a:t>Open intervertebral foramina C2-C7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223249" y="910192"/>
            <a:ext cx="3208247" cy="5387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 bwMode="auto">
          <a:xfrm>
            <a:off x="3245224" y="6297341"/>
            <a:ext cx="933048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LPO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813567" y="907214"/>
            <a:ext cx="3217538" cy="53901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7252446" y="6297341"/>
            <a:ext cx="682038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RPO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1769632" y="1153803"/>
            <a:ext cx="8450852" cy="3505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/>
              <a:t>A routine request that is very similar to c-spine positioning is </a:t>
            </a:r>
            <a:r>
              <a:rPr lang="en-US" sz="2800" b="1"/>
              <a:t>soft tissue neck </a:t>
            </a:r>
            <a:r>
              <a:rPr lang="en-US" sz="2800"/>
              <a:t>for query foreign body.</a:t>
            </a:r>
            <a:endParaRPr/>
          </a:p>
          <a:p>
            <a:pPr>
              <a:defRPr/>
            </a:pPr>
            <a:endParaRPr lang="en-US" sz="2800"/>
          </a:p>
          <a:p>
            <a:pPr>
              <a:defRPr/>
            </a:pPr>
            <a:r>
              <a:rPr lang="en-US" sz="2800"/>
              <a:t>   Routine</a:t>
            </a:r>
            <a:endParaRPr/>
          </a:p>
          <a:p>
            <a:pPr>
              <a:defRPr/>
            </a:pPr>
            <a:endParaRPr lang="en-US" sz="2800"/>
          </a:p>
          <a:p>
            <a:pPr marL="285750" indent="-285750">
              <a:buFont typeface="Wingdings"/>
              <a:buChar char="Ø"/>
              <a:defRPr/>
            </a:pPr>
            <a:r>
              <a:rPr lang="en-US" sz="2800"/>
              <a:t>15° AP axial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2800"/>
          </a:p>
          <a:p>
            <a:pPr marL="285750" indent="-285750">
              <a:buFont typeface="Wingdings"/>
              <a:buChar char="Ø"/>
              <a:defRPr/>
            </a:pPr>
            <a:r>
              <a:rPr lang="en-US" sz="2800"/>
              <a:t>Lateral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AP and Lateral Soft Tissue Neck</a:t>
            </a:r>
            <a:endParaRPr/>
          </a:p>
        </p:txBody>
      </p:sp>
      <p:pic>
        <p:nvPicPr>
          <p:cNvPr id="7" name="Content Placeholder 3" descr="Pharynx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700751" y="1445857"/>
            <a:ext cx="4006414" cy="4351338"/>
          </a:xfrm>
          <a:prstGeom prst="rect">
            <a:avLst/>
          </a:prstGeom>
        </p:spPr>
      </p:pic>
      <p:pic>
        <p:nvPicPr>
          <p:cNvPr id="50180" name="Picture 4" descr="http://www.medical.toshiba.com/images/clinical/xr/Clinical-Trad-02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903252" y="1690688"/>
            <a:ext cx="3199598" cy="4126977"/>
          </a:xfrm>
          <a:prstGeom prst="rect">
            <a:avLst/>
          </a:prstGeom>
          <a:noFill/>
          <a:ln>
            <a:noFill/>
          </a:ln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 rot="10800000" flipV="1">
            <a:off x="6903252" y="6249057"/>
            <a:ext cx="3200317" cy="24419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000"/>
              <a:t>www.medical.toshiba.com/.../Clinical-Trad-02.jpg </a:t>
            </a:r>
            <a:endParaRPr/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2874243" y="6124574"/>
            <a:ext cx="1468791" cy="36611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800"/>
              <a:t>Bontrager</a:t>
            </a:r>
            <a:r>
              <a:rPr lang="en-US" sz="1800"/>
              <a:t> 2-4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1202" name="Picture 4" descr="http://www.medical.toshiba.com/images/clinical/xr/Clinical-Trad-02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085433" y="1603924"/>
            <a:ext cx="3388091" cy="43692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 rot="10800000" flipV="1">
            <a:off x="8179679" y="6055222"/>
            <a:ext cx="3200317" cy="24419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>
              <a:spcBef>
                <a:spcPts val="0"/>
              </a:spcBef>
              <a:buChar char="•"/>
              <a:defRPr sz="3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buChar char="–"/>
              <a:defRPr sz="28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buChar char="•"/>
              <a:defRPr sz="24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buChar char="–"/>
              <a:defRPr sz="20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buChar char="»"/>
              <a:defRPr sz="20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sz="20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1000"/>
              <a:t>www.medical.toshiba.com/.../Clinical-Trad-02.jpg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6152951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spcBef>
                <a:spcPts val="0"/>
              </a:spcBef>
              <a:buFontTx/>
              <a:buNone/>
              <a:defRPr/>
            </a:pPr>
            <a:r>
              <a:rPr lang="en-US" sz="3200"/>
              <a:t>Similar to a lateral C-spine but:</a:t>
            </a:r>
            <a:endParaRPr/>
          </a:p>
          <a:p>
            <a:pPr>
              <a:spcBef>
                <a:spcPts val="0"/>
              </a:spcBef>
              <a:buFontTx/>
              <a:buNone/>
              <a:defRPr/>
            </a:pPr>
            <a:endParaRPr lang="en-US" sz="28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 Demonstrates nasopharynx to lung apices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8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 b="1"/>
              <a:t> </a:t>
            </a:r>
            <a:r>
              <a:rPr lang="en-US" sz="2800" b="1" u="sng"/>
              <a:t>Collimate to exclude eyes</a:t>
            </a:r>
            <a:endParaRPr/>
          </a:p>
          <a:p>
            <a:pPr>
              <a:spcBef>
                <a:spcPts val="0"/>
              </a:spcBef>
              <a:buFontTx/>
              <a:buNone/>
              <a:defRPr/>
            </a:pPr>
            <a:endParaRPr lang="en-US" sz="28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 Decreased technique to better visualize soft tissue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800"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800"/>
              <a:t> Taken on modified Valsalva </a:t>
            </a:r>
            <a:r>
              <a:rPr lang="en-US"/>
              <a:t>maneuver</a:t>
            </a:r>
            <a:r>
              <a:rPr lang="en-US" sz="2800"/>
              <a:t> to </a:t>
            </a:r>
            <a:endParaRPr/>
          </a:p>
          <a:p>
            <a:pPr>
              <a:spcBef>
                <a:spcPts val="0"/>
              </a:spcBef>
              <a:buNone/>
              <a:defRPr/>
            </a:pPr>
            <a:r>
              <a:rPr lang="en-US" sz="2800"/>
              <a:t>    demonstrate air in the pharynx and</a:t>
            </a:r>
            <a:endParaRPr/>
          </a:p>
          <a:p>
            <a:pPr>
              <a:spcBef>
                <a:spcPts val="0"/>
              </a:spcBef>
              <a:buNone/>
              <a:defRPr/>
            </a:pPr>
            <a:r>
              <a:rPr lang="en-US" sz="2800"/>
              <a:t>    trachea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/>
              <a:t>AP projection is similar to C-spine AP</a:t>
            </a:r>
            <a:endParaRPr/>
          </a:p>
          <a:p>
            <a:pPr marL="0" indent="0"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Chin is extended higher than for c-spine AP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r>
              <a:rPr lang="en-US" sz="2400">
                <a:solidFill>
                  <a:schemeClr val="tx1"/>
                </a:solidFill>
              </a:rPr>
              <a:t>Collimate from lower level of nasal bones to sternal angle</a:t>
            </a:r>
            <a:endParaRPr/>
          </a:p>
          <a:p>
            <a:pPr marL="457200" indent="-457200"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r>
              <a:rPr lang="en-US" sz="2400"/>
              <a:t>Taken on modified Valsalva maneuver to demonstrate air in the pharynx and trachea</a:t>
            </a:r>
            <a:endParaRPr/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  <a:buFont typeface="Wingdings"/>
              <a:buChar char="Ø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Wingdings"/>
              <a:buChar char="Ø"/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D2C272-4C05-4A6C-9079-14120E7FDB48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088F00E-323C-4F38-973C-2A2736EAD8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568020-2F77-4124-944A-2A354FE9B8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25</Slides>
  <Notes>25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370</cp:revision>
  <dcterms:created xsi:type="dcterms:W3CDTF">2009-04-06T17:04:40Z</dcterms:created>
  <dcterms:modified xsi:type="dcterms:W3CDTF">2025-07-01T18:31:11Z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