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19"/>
  </p:notesMasterIdLst>
  <p:handoutMasterIdLst>
    <p:handoutMasterId r:id="rId20"/>
  </p:handoutMasterIdLst>
  <p:sldIdLst>
    <p:sldId id="269" r:id="rId5"/>
    <p:sldId id="281" r:id="rId6"/>
    <p:sldId id="287" r:id="rId7"/>
    <p:sldId id="288" r:id="rId8"/>
    <p:sldId id="289" r:id="rId9"/>
    <p:sldId id="285" r:id="rId10"/>
    <p:sldId id="286" r:id="rId11"/>
    <p:sldId id="299" r:id="rId12"/>
    <p:sldId id="290" r:id="rId13"/>
    <p:sldId id="291" r:id="rId14"/>
    <p:sldId id="297" r:id="rId15"/>
    <p:sldId id="293" r:id="rId16"/>
    <p:sldId id="298" r:id="rId17"/>
    <p:sldId id="294" r:id="rId18"/>
  </p:sldIdLst>
  <p:sldSz cx="12192000" cy="6858000"/>
  <p:notesSz cx="7023100" cy="93091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1"/>
            <p14:sldId id="287"/>
            <p14:sldId id="288"/>
            <p14:sldId id="289"/>
            <p14:sldId id="285"/>
            <p14:sldId id="286"/>
            <p14:sldId id="299"/>
            <p14:sldId id="290"/>
            <p14:sldId id="291"/>
            <p14:sldId id="297"/>
            <p14:sldId id="293"/>
            <p14:sldId id="298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884" autoAdjust="0"/>
  </p:normalViewPr>
  <p:slideViewPr>
    <p:cSldViewPr snapToGrid="0">
      <p:cViewPr varScale="1">
        <p:scale>
          <a:sx n="106" d="100"/>
          <a:sy n="106" d="100"/>
        </p:scale>
        <p:origin x="744" y="10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ags" Target="tags/tag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85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161232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93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4285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168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1929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0297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89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418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719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0143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7550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464B825F-E868-5D84-4BAF-F765F82FDFD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3650E620-3A3E-2FA0-60F0-B704084DCAF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556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446632" y="2993861"/>
            <a:ext cx="7403992" cy="151688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/>
              <a:t>APPH 226: </a:t>
            </a:r>
            <a:r>
              <a:rPr lang="en-US" sz="4800" b="1" dirty="0"/>
              <a:t>Exposure Factor Selection and Technique Charts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1524000" y="4510741"/>
            <a:ext cx="9144000" cy="600755"/>
          </a:xfrm>
        </p:spPr>
        <p:txBody>
          <a:bodyPr/>
          <a:lstStyle/>
          <a:p>
            <a:r>
              <a:rPr lang="en-US" sz="2400" dirty="0"/>
              <a:t>Objectives: 11.1-11.4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Why do we need a technique chart?</a:t>
            </a:r>
          </a:p>
          <a:p>
            <a:pPr lvl="1"/>
            <a:r>
              <a:rPr lang="en-US" sz="3600" dirty="0"/>
              <a:t>To provide a level of consistency  among images and radiographers</a:t>
            </a:r>
          </a:p>
          <a:p>
            <a:pPr lvl="1"/>
            <a:r>
              <a:rPr lang="en-US" sz="3600" dirty="0"/>
              <a:t>Standardizes selection of exposure factors to help the technologist produce quality radiographs and keep patient dose to a minimum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Technique Charts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Designed for the average patient and do not account for unusual circumstances</a:t>
            </a:r>
          </a:p>
          <a:p>
            <a:r>
              <a:rPr lang="en-US" dirty="0"/>
              <a:t>Technologist still needs to assess the patient</a:t>
            </a:r>
          </a:p>
          <a:p>
            <a:pPr lvl="1"/>
            <a:r>
              <a:rPr lang="en-US" dirty="0"/>
              <a:t>require patient assessment and appropriate adjustments – body habitus, pathology, condition</a:t>
            </a:r>
          </a:p>
          <a:p>
            <a:pPr lvl="1"/>
            <a:r>
              <a:rPr lang="en-US" dirty="0"/>
              <a:t>Certain conditions may require an increase/decrease in technique</a:t>
            </a:r>
          </a:p>
          <a:p>
            <a:r>
              <a:rPr lang="en-US" dirty="0"/>
              <a:t>Helps ensure that there is consistent image quality throughout the entire dept, also decrease the number of repeats (reduce patient exposures)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90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Just as important for digital systems as well as conventional</a:t>
            </a:r>
          </a:p>
          <a:p>
            <a:r>
              <a:rPr lang="en-US" sz="3200" dirty="0"/>
              <a:t>Wide dynamic range</a:t>
            </a:r>
          </a:p>
          <a:p>
            <a:r>
              <a:rPr lang="en-US" sz="3200" dirty="0"/>
              <a:t>System compensates for poor exposure factor selection</a:t>
            </a:r>
          </a:p>
          <a:p>
            <a:pPr lvl="1"/>
            <a:r>
              <a:rPr lang="en-US" sz="3200" dirty="0"/>
              <a:t>Could be over exposing patient without knowing</a:t>
            </a:r>
          </a:p>
          <a:p>
            <a:pPr lvl="1"/>
            <a:r>
              <a:rPr lang="en-US" sz="3200" dirty="0"/>
              <a:t>Important to check EI numbers</a:t>
            </a:r>
          </a:p>
          <a:p>
            <a:pPr lvl="1"/>
            <a:r>
              <a:rPr lang="en-US" sz="3200" dirty="0"/>
              <a:t>Images may still appear diagnostic regardless of over/under exposure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433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Separate technique chart should be established for each x-ray tube</a:t>
            </a:r>
          </a:p>
          <a:p>
            <a:pPr lvl="1"/>
            <a:r>
              <a:rPr lang="en-US" dirty="0"/>
              <a:t>Even if they share the same generator</a:t>
            </a:r>
          </a:p>
          <a:p>
            <a:r>
              <a:rPr lang="en-US" dirty="0"/>
              <a:t>Every portable must also have its own technique chart</a:t>
            </a:r>
          </a:p>
          <a:p>
            <a:r>
              <a:rPr lang="en-US" dirty="0"/>
              <a:t>Standardization of positioning techniques throughout department </a:t>
            </a:r>
          </a:p>
          <a:p>
            <a:pPr lvl="1"/>
            <a:r>
              <a:rPr lang="en-US" dirty="0"/>
              <a:t>Positioning, accessory equipment, IR type, grid ratio</a:t>
            </a:r>
          </a:p>
          <a:p>
            <a:pPr lvl="1"/>
            <a:r>
              <a:rPr lang="en-US" dirty="0"/>
              <a:t>Decreases number of variables from case to case</a:t>
            </a:r>
          </a:p>
          <a:p>
            <a:pPr lvl="2"/>
            <a:r>
              <a:rPr lang="en-US" dirty="0"/>
              <a:t>Collimation, filtration, SID, IR speed/type</a:t>
            </a:r>
          </a:p>
          <a:p>
            <a:pPr lvl="2"/>
            <a:r>
              <a:rPr lang="en-US" dirty="0"/>
              <a:t>Positions, grid usage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262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For technique charts to be effective:</a:t>
            </a:r>
          </a:p>
          <a:p>
            <a:r>
              <a:rPr lang="en-US" sz="3200" dirty="0"/>
              <a:t>Equipment must be calibrated</a:t>
            </a:r>
          </a:p>
          <a:p>
            <a:pPr lvl="1"/>
            <a:r>
              <a:rPr lang="en-US" sz="3200" dirty="0"/>
              <a:t>Accuracy of factors is important</a:t>
            </a:r>
          </a:p>
          <a:p>
            <a:pPr lvl="1"/>
            <a:r>
              <a:rPr lang="en-US" sz="3200" dirty="0"/>
              <a:t>Quality control program in place will ensure consistency of equipment performance</a:t>
            </a:r>
          </a:p>
          <a:p>
            <a:r>
              <a:rPr lang="en-US" sz="3200" dirty="0"/>
              <a:t>Image processing must be consistent through the department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Main Types - </a:t>
            </a:r>
            <a:r>
              <a:rPr lang="en-US" sz="3200" dirty="0"/>
              <a:t>Variable </a:t>
            </a:r>
            <a:r>
              <a:rPr lang="en-US" sz="3200" dirty="0" err="1"/>
              <a:t>kVp</a:t>
            </a:r>
            <a:r>
              <a:rPr lang="en-US" sz="3200" dirty="0"/>
              <a:t>/ fixed </a:t>
            </a:r>
            <a:r>
              <a:rPr lang="en-US" sz="3200" dirty="0" err="1"/>
              <a:t>mAs</a:t>
            </a:r>
            <a:br>
              <a:rPr lang="en-US" sz="32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Variable </a:t>
            </a:r>
            <a:r>
              <a:rPr lang="en-US" b="1" dirty="0" err="1"/>
              <a:t>kVp</a:t>
            </a:r>
            <a:r>
              <a:rPr lang="en-US" b="1" dirty="0"/>
              <a:t>/ fixed </a:t>
            </a:r>
            <a:r>
              <a:rPr lang="en-US" b="1" dirty="0" err="1"/>
              <a:t>mAs</a:t>
            </a:r>
            <a:endParaRPr lang="en-US" b="1" dirty="0"/>
          </a:p>
          <a:p>
            <a:pPr lvl="1"/>
            <a:r>
              <a:rPr lang="en-US" sz="2800" dirty="0"/>
              <a:t>Based on the concept that </a:t>
            </a:r>
            <a:r>
              <a:rPr lang="en-US" sz="2800" dirty="0" err="1"/>
              <a:t>kVp</a:t>
            </a:r>
            <a:r>
              <a:rPr lang="en-US" sz="2800" dirty="0"/>
              <a:t> can be increased as anatomic part size increases</a:t>
            </a:r>
          </a:p>
          <a:p>
            <a:pPr lvl="1"/>
            <a:r>
              <a:rPr lang="en-US" sz="2800" dirty="0"/>
              <a:t>Basic characteristic of this chart is an inherently short scale of contrast</a:t>
            </a:r>
          </a:p>
          <a:p>
            <a:pPr lvl="2"/>
            <a:r>
              <a:rPr lang="en-US" sz="2400" dirty="0"/>
              <a:t>Typical exposures will be higher contrast due to the use of lower </a:t>
            </a:r>
            <a:r>
              <a:rPr lang="en-US" sz="2400" dirty="0" err="1"/>
              <a:t>kVp</a:t>
            </a:r>
            <a:endParaRPr lang="en-US" sz="2400" dirty="0"/>
          </a:p>
          <a:p>
            <a:pPr lvl="1"/>
            <a:r>
              <a:rPr lang="en-US" sz="2800" dirty="0"/>
              <a:t>+2 </a:t>
            </a:r>
            <a:r>
              <a:rPr lang="en-US" sz="2800" dirty="0" err="1"/>
              <a:t>kVp</a:t>
            </a:r>
            <a:r>
              <a:rPr lang="en-US" sz="2800" dirty="0"/>
              <a:t> for every additional cm of part thickness</a:t>
            </a:r>
          </a:p>
          <a:p>
            <a:pPr lvl="1"/>
            <a:r>
              <a:rPr lang="en-US" sz="2800" dirty="0"/>
              <a:t>Accurate measurement of part is critical for this type of technique chart</a:t>
            </a:r>
          </a:p>
          <a:p>
            <a:pPr lvl="2"/>
            <a:r>
              <a:rPr lang="en-US" sz="1800" dirty="0"/>
              <a:t>calipers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Types - </a:t>
            </a:r>
            <a:r>
              <a:rPr lang="en-US" sz="2800" dirty="0"/>
              <a:t>Variable </a:t>
            </a:r>
            <a:r>
              <a:rPr lang="en-US" sz="2800" dirty="0" err="1"/>
              <a:t>kVp</a:t>
            </a:r>
            <a:r>
              <a:rPr lang="en-US" sz="2800" dirty="0"/>
              <a:t>/ fixed </a:t>
            </a:r>
            <a:r>
              <a:rPr lang="en-US" sz="2800" dirty="0" err="1"/>
              <a:t>mAs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Variable </a:t>
            </a:r>
            <a:r>
              <a:rPr lang="en-US" b="1" dirty="0" err="1"/>
              <a:t>kVp</a:t>
            </a:r>
            <a:r>
              <a:rPr lang="en-US" b="1" dirty="0"/>
              <a:t>/ fixed </a:t>
            </a:r>
            <a:r>
              <a:rPr lang="en-US" b="1" dirty="0" err="1"/>
              <a:t>mAs</a:t>
            </a:r>
            <a:endParaRPr lang="en-US" b="1" dirty="0"/>
          </a:p>
          <a:p>
            <a:pPr lvl="1"/>
            <a:r>
              <a:rPr lang="en-US" sz="2800" dirty="0"/>
              <a:t>Changing </a:t>
            </a:r>
            <a:r>
              <a:rPr lang="en-US" sz="2800" dirty="0" err="1"/>
              <a:t>kVp</a:t>
            </a:r>
            <a:r>
              <a:rPr lang="en-US" sz="2800" dirty="0"/>
              <a:t> values for variations in part thickness may be ineffective throughout the entire range of radiography exams</a:t>
            </a:r>
          </a:p>
          <a:p>
            <a:pPr lvl="2"/>
            <a:r>
              <a:rPr lang="en-US" sz="2400" dirty="0"/>
              <a:t>Only effective for pediatrics or small extremities – small changes in </a:t>
            </a:r>
            <a:r>
              <a:rPr lang="en-US" sz="2400" dirty="0" err="1"/>
              <a:t>kVp</a:t>
            </a:r>
            <a:r>
              <a:rPr lang="en-US" sz="2400" dirty="0"/>
              <a:t> more effective at low </a:t>
            </a:r>
            <a:r>
              <a:rPr lang="en-US" sz="2400" dirty="0" err="1"/>
              <a:t>kVp</a:t>
            </a:r>
            <a:r>
              <a:rPr lang="en-US" sz="2400" dirty="0"/>
              <a:t> levels than changing the </a:t>
            </a:r>
            <a:r>
              <a:rPr lang="en-US" sz="2400" dirty="0" err="1"/>
              <a:t>mAs</a:t>
            </a:r>
            <a:endParaRPr lang="en-US" sz="2400" dirty="0"/>
          </a:p>
          <a:p>
            <a:pPr lvl="2"/>
            <a:r>
              <a:rPr lang="en-US" sz="2400" dirty="0"/>
              <a:t>Cons:  </a:t>
            </a:r>
          </a:p>
          <a:p>
            <a:pPr lvl="3"/>
            <a:r>
              <a:rPr lang="en-US" sz="2200" dirty="0"/>
              <a:t>less latitude for error, adequate penetration of large parts is not always assured, increased patient dose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598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Main Types - </a:t>
            </a:r>
            <a:r>
              <a:rPr lang="en-US" sz="2800" dirty="0"/>
              <a:t>Fixed </a:t>
            </a:r>
            <a:r>
              <a:rPr lang="en-US" sz="2800" dirty="0" err="1"/>
              <a:t>kVp</a:t>
            </a:r>
            <a:r>
              <a:rPr lang="en-US" sz="2800" dirty="0"/>
              <a:t>/variable </a:t>
            </a:r>
            <a:r>
              <a:rPr lang="en-US" sz="2800" dirty="0" err="1"/>
              <a:t>mAs</a:t>
            </a:r>
            <a:br>
              <a:rPr lang="en-US" sz="28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Fixed </a:t>
            </a:r>
            <a:r>
              <a:rPr lang="en-US" sz="3200" b="1" dirty="0" err="1"/>
              <a:t>kVp</a:t>
            </a:r>
            <a:r>
              <a:rPr lang="en-US" sz="3200" b="1" dirty="0"/>
              <a:t>/variable </a:t>
            </a:r>
            <a:r>
              <a:rPr lang="en-US" sz="3200" b="1" dirty="0" err="1"/>
              <a:t>mAs</a:t>
            </a:r>
            <a:endParaRPr lang="en-US" sz="3200" b="1" dirty="0"/>
          </a:p>
          <a:p>
            <a:pPr lvl="1"/>
            <a:r>
              <a:rPr lang="en-US" sz="3200" dirty="0"/>
              <a:t>Uses concept of selecting optimal </a:t>
            </a:r>
            <a:r>
              <a:rPr lang="en-US" sz="3200" dirty="0" err="1"/>
              <a:t>kVp</a:t>
            </a:r>
            <a:r>
              <a:rPr lang="en-US" sz="3200" dirty="0"/>
              <a:t> for exam, and adjusting </a:t>
            </a:r>
            <a:r>
              <a:rPr lang="en-US" sz="3200" dirty="0" err="1"/>
              <a:t>mAs</a:t>
            </a:r>
            <a:r>
              <a:rPr lang="en-US" sz="3200" dirty="0"/>
              <a:t> for variations in part thickness</a:t>
            </a:r>
          </a:p>
          <a:p>
            <a:pPr lvl="1"/>
            <a:r>
              <a:rPr lang="en-US" sz="3200" u="sng" dirty="0"/>
              <a:t>Most common </a:t>
            </a:r>
            <a:r>
              <a:rPr lang="en-US" sz="3200" dirty="0"/>
              <a:t>type of chart</a:t>
            </a:r>
          </a:p>
          <a:p>
            <a:pPr lvl="1"/>
            <a:r>
              <a:rPr lang="en-US" sz="3200" dirty="0"/>
              <a:t>Optimal kVp: high enough to penetrate the body part</a:t>
            </a:r>
          </a:p>
          <a:p>
            <a:pPr lvl="1"/>
            <a:r>
              <a:rPr lang="en-US" sz="3200" dirty="0"/>
              <a:t>For each part, there is an optimum kVp and mAs is adjusted for part thickness</a:t>
            </a:r>
          </a:p>
          <a:p>
            <a:pPr marL="457200" lvl="1" indent="0">
              <a:buNone/>
            </a:pP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141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Theoretically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X-rays are attenuated exponentially, meaning…</a:t>
            </a:r>
          </a:p>
          <a:p>
            <a:pPr lvl="1"/>
            <a:r>
              <a:rPr lang="en-US" sz="2800" dirty="0"/>
              <a:t>For every 4-5 cm change in part thickness, the </a:t>
            </a:r>
            <a:r>
              <a:rPr lang="en-US" sz="2800" dirty="0" err="1"/>
              <a:t>mAs</a:t>
            </a:r>
            <a:r>
              <a:rPr lang="en-US" sz="2800" dirty="0"/>
              <a:t> should be adjusted by a factor of 2</a:t>
            </a:r>
          </a:p>
          <a:p>
            <a:pPr lvl="1"/>
            <a:r>
              <a:rPr lang="en-US" sz="2800" dirty="0"/>
              <a:t>E.g. if a knee measures 10cm, and the technique is 70 </a:t>
            </a:r>
            <a:r>
              <a:rPr lang="en-US" sz="2800" dirty="0" err="1"/>
              <a:t>kVp</a:t>
            </a:r>
            <a:r>
              <a:rPr lang="en-US" sz="2800" dirty="0"/>
              <a:t> @ 6 </a:t>
            </a:r>
            <a:r>
              <a:rPr lang="en-US" sz="2800" dirty="0" err="1"/>
              <a:t>mAs</a:t>
            </a:r>
            <a:r>
              <a:rPr lang="en-US" sz="2800" dirty="0"/>
              <a:t>, and another knee measures 14 cm, the new technique will be 70 </a:t>
            </a:r>
            <a:r>
              <a:rPr lang="en-US" sz="2800" dirty="0" err="1"/>
              <a:t>kVp</a:t>
            </a:r>
            <a:r>
              <a:rPr lang="en-US" sz="2800" dirty="0"/>
              <a:t> @12 </a:t>
            </a:r>
            <a:r>
              <a:rPr lang="en-US" sz="2800" dirty="0" err="1"/>
              <a:t>mAs</a:t>
            </a:r>
            <a:endParaRPr lang="en-US" sz="2800" dirty="0"/>
          </a:p>
          <a:p>
            <a:pPr lvl="1"/>
            <a:r>
              <a:rPr lang="en-US" sz="2800" dirty="0"/>
              <a:t>Thickness groups of 4-5 cm can be made, instead of thickness changes in increments of 1 cm</a:t>
            </a:r>
          </a:p>
          <a:p>
            <a:pPr lvl="1"/>
            <a:r>
              <a:rPr lang="en-US" sz="2800" dirty="0" err="1"/>
              <a:t>mAs</a:t>
            </a:r>
            <a:r>
              <a:rPr lang="en-US" sz="2800" dirty="0"/>
              <a:t> can be adjusted by 30% or factors of 2 (1/2 or doubling) – depends on site criteria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074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Stages of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Set appropriate </a:t>
            </a:r>
            <a:r>
              <a:rPr lang="en-US" sz="3200" dirty="0" err="1"/>
              <a:t>kVp</a:t>
            </a:r>
            <a:r>
              <a:rPr lang="en-US" sz="3200" dirty="0"/>
              <a:t> for the anatomical part</a:t>
            </a:r>
          </a:p>
          <a:p>
            <a:r>
              <a:rPr lang="en-US" sz="3200" dirty="0"/>
              <a:t>Using a phantom, determine the </a:t>
            </a:r>
            <a:r>
              <a:rPr lang="en-US" sz="3200" dirty="0" err="1"/>
              <a:t>mAs</a:t>
            </a:r>
            <a:r>
              <a:rPr lang="en-US" sz="3200" dirty="0"/>
              <a:t> that produces desired radiographic density and exposure index</a:t>
            </a:r>
          </a:p>
          <a:p>
            <a:r>
              <a:rPr lang="en-US" sz="3200" dirty="0"/>
              <a:t>Using a calculator, extrapolate the techniques for changes in part thickness (small, large)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953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Anatomy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What if there is no technique for the part you are imaging? What if it isn’t on the list?</a:t>
            </a:r>
          </a:p>
          <a:p>
            <a:pPr lvl="1"/>
            <a:r>
              <a:rPr lang="en-US" sz="3600" dirty="0"/>
              <a:t>Then you choose another anatomical part that has similar thickness/composition</a:t>
            </a:r>
          </a:p>
          <a:p>
            <a:pPr lvl="1"/>
            <a:r>
              <a:rPr lang="en-US" sz="3600" dirty="0"/>
              <a:t>E.g. knee and shoulder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984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 </a:t>
            </a:r>
            <a:r>
              <a:rPr lang="en-US" dirty="0" err="1"/>
              <a:t>kVp</a:t>
            </a:r>
            <a:r>
              <a:rPr lang="en-US" dirty="0"/>
              <a:t> technique chart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This is another type of technique chart using </a:t>
            </a:r>
            <a:r>
              <a:rPr lang="en-US" dirty="0" err="1"/>
              <a:t>kVp</a:t>
            </a:r>
            <a:r>
              <a:rPr lang="en-US" dirty="0"/>
              <a:t> settings greater than 100</a:t>
            </a:r>
          </a:p>
          <a:p>
            <a:pPr lvl="1"/>
            <a:r>
              <a:rPr lang="en-US" dirty="0"/>
              <a:t>Ideal for barium exams to ensure adequate penetration of the barium</a:t>
            </a:r>
          </a:p>
          <a:p>
            <a:pPr lvl="1"/>
            <a:r>
              <a:rPr lang="en-US" dirty="0"/>
              <a:t>Also can be used for chest imaging</a:t>
            </a:r>
          </a:p>
          <a:p>
            <a:r>
              <a:rPr lang="en-US" dirty="0"/>
              <a:t>Preparation of this type of chart is basically the same as preparing for the fixed </a:t>
            </a:r>
            <a:r>
              <a:rPr lang="en-US" dirty="0" err="1"/>
              <a:t>kVp</a:t>
            </a:r>
            <a:r>
              <a:rPr lang="en-US" dirty="0"/>
              <a:t> technique chart</a:t>
            </a:r>
          </a:p>
          <a:p>
            <a:r>
              <a:rPr lang="en-US" dirty="0"/>
              <a:t>All exposures for a specific anatomical part will use the same </a:t>
            </a:r>
            <a:r>
              <a:rPr lang="en-US" dirty="0" err="1"/>
              <a:t>kVp</a:t>
            </a:r>
            <a:endParaRPr lang="en-US" dirty="0"/>
          </a:p>
          <a:p>
            <a:r>
              <a:rPr lang="en-US" dirty="0"/>
              <a:t>Using a phantom, determine the </a:t>
            </a:r>
            <a:r>
              <a:rPr lang="en-US" dirty="0" err="1"/>
              <a:t>mAs</a:t>
            </a:r>
            <a:r>
              <a:rPr lang="en-US" dirty="0"/>
              <a:t> that produces the desired radiographic density</a:t>
            </a:r>
          </a:p>
        </p:txBody>
      </p:sp>
    </p:spTree>
    <p:extLst>
      <p:ext uri="{BB962C8B-B14F-4D97-AF65-F5344CB8AC3E}">
        <p14:creationId xmlns:p14="http://schemas.microsoft.com/office/powerpoint/2010/main" val="2332532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Radiologic Science for Technologists 11</a:t>
            </a:r>
            <a:r>
              <a:rPr lang="en-US" sz="3200" baseline="30000" dirty="0"/>
              <a:t>th</a:t>
            </a:r>
            <a:r>
              <a:rPr lang="en-US" sz="3200" dirty="0"/>
              <a:t> Ed</a:t>
            </a:r>
          </a:p>
          <a:p>
            <a:pPr lvl="1"/>
            <a:r>
              <a:rPr lang="en-US" sz="2800" dirty="0" err="1"/>
              <a:t>Pg</a:t>
            </a:r>
            <a:r>
              <a:rPr lang="en-US" sz="2800" dirty="0"/>
              <a:t> 252-256 (Radiographic Technique Charts, stop before Automatic Exposure Techniques)</a:t>
            </a:r>
          </a:p>
        </p:txBody>
      </p:sp>
    </p:spTree>
    <p:extLst>
      <p:ext uri="{BB962C8B-B14F-4D97-AF65-F5344CB8AC3E}">
        <p14:creationId xmlns:p14="http://schemas.microsoft.com/office/powerpoint/2010/main" val="24329725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854C3D9-4F4F-4625-8BA6-68721DB5053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60D8A9-A884-4023-A8CE-59219E1C1A4E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F9C3B5A7-8631-4692-AA5A-CA1D88D75F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5027</TotalTime>
  <Words>762</Words>
  <Application>Microsoft Office PowerPoint</Application>
  <PresentationFormat>Widescreen</PresentationFormat>
  <Paragraphs>80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APPH 226: Exposure Factor Selection and Technique Charts</vt:lpstr>
      <vt:lpstr>Purpose</vt:lpstr>
      <vt:lpstr>Technique Charts</vt:lpstr>
      <vt:lpstr>Digital Systems</vt:lpstr>
      <vt:lpstr>Conditions</vt:lpstr>
      <vt:lpstr>Conditions</vt:lpstr>
      <vt:lpstr>Main Types - Variable kVp/ fixed mAs </vt:lpstr>
      <vt:lpstr>Main Types - Variable kVp/ fixed mAs</vt:lpstr>
      <vt:lpstr>Main Types - Fixed kVp/variable mAs </vt:lpstr>
      <vt:lpstr>Theoretically</vt:lpstr>
      <vt:lpstr>Stages of Development</vt:lpstr>
      <vt:lpstr>Comparative Anatomy</vt:lpstr>
      <vt:lpstr>High kVp technique chart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311</cp:revision>
  <cp:lastPrinted>2024-03-14T15:02:35Z</cp:lastPrinted>
  <dcterms:created xsi:type="dcterms:W3CDTF">2009-04-06T17:04:40Z</dcterms:created>
  <dcterms:modified xsi:type="dcterms:W3CDTF">2025-02-06T15:45:21Z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