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26"/>
  </p:notesMasterIdLst>
  <p:handoutMasterIdLst>
    <p:handoutMasterId r:id="rId27"/>
  </p:handoutMasterIdLst>
  <p:sldIdLst>
    <p:sldId id="284" r:id="rId5"/>
    <p:sldId id="361" r:id="rId6"/>
    <p:sldId id="466" r:id="rId7"/>
    <p:sldId id="524" r:id="rId8"/>
    <p:sldId id="525" r:id="rId9"/>
    <p:sldId id="469" r:id="rId10"/>
    <p:sldId id="475" r:id="rId11"/>
    <p:sldId id="497" r:id="rId12"/>
    <p:sldId id="530" r:id="rId13"/>
    <p:sldId id="531" r:id="rId14"/>
    <p:sldId id="532" r:id="rId15"/>
    <p:sldId id="483" r:id="rId16"/>
    <p:sldId id="504" r:id="rId17"/>
    <p:sldId id="533" r:id="rId18"/>
    <p:sldId id="534" r:id="rId19"/>
    <p:sldId id="535" r:id="rId20"/>
    <p:sldId id="495" r:id="rId21"/>
    <p:sldId id="537" r:id="rId22"/>
    <p:sldId id="538" r:id="rId23"/>
    <p:sldId id="540" r:id="rId24"/>
    <p:sldId id="522" r:id="rId25"/>
  </p:sldIdLst>
  <p:sldSz cx="12192000" cy="6858000"/>
  <p:notesSz cx="7023100" cy="93091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466"/>
            <p14:sldId id="524"/>
            <p14:sldId id="525"/>
            <p14:sldId id="469"/>
            <p14:sldId id="475"/>
            <p14:sldId id="497"/>
            <p14:sldId id="530"/>
            <p14:sldId id="531"/>
            <p14:sldId id="532"/>
            <p14:sldId id="483"/>
            <p14:sldId id="504"/>
            <p14:sldId id="533"/>
            <p14:sldId id="534"/>
            <p14:sldId id="535"/>
            <p14:sldId id="495"/>
            <p14:sldId id="537"/>
            <p14:sldId id="538"/>
            <p14:sldId id="540"/>
            <p14:sldId id="52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EE362C"/>
    <a:srgbClr val="00FF00"/>
    <a:srgbClr val="FF6600"/>
    <a:srgbClr val="0AF474"/>
    <a:srgbClr val="CC00FF"/>
    <a:srgbClr val="61F9A6"/>
    <a:srgbClr val="FFFF00"/>
    <a:srgbClr val="FFC000"/>
    <a:srgbClr val="F2B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E75423-6F0C-33A3-893D-E6221FCFFC2B}" v="331" dt="2024-10-27T00:50:17.3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91" autoAdjust="0"/>
    <p:restoredTop sz="78284" autoAdjust="0"/>
  </p:normalViewPr>
  <p:slideViewPr>
    <p:cSldViewPr snapToGrid="0">
      <p:cViewPr varScale="1">
        <p:scale>
          <a:sx n="87" d="100"/>
          <a:sy n="87" d="100"/>
        </p:scale>
        <p:origin x="1380" y="11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582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405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431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326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1296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1627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7075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5185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7089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3752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0919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0837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6049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0468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1427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0141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6072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353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675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1805221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461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66455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5151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36603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0992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761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4410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2968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3813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54012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856B7972-9A2E-5A53-8579-E250BF48A58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E2A3E04B-C940-7AF1-63B7-4032562277B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70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81728" y="2322575"/>
            <a:ext cx="5986272" cy="1187387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81728" y="3821494"/>
            <a:ext cx="5986272" cy="1655762"/>
          </a:xfrm>
        </p:spPr>
        <p:txBody>
          <a:bodyPr>
            <a:normAutofit/>
          </a:bodyPr>
          <a:lstStyle/>
          <a:p>
            <a:pPr algn="l"/>
            <a:r>
              <a:rPr lang="en-US" sz="2800" u="sng" dirty="0"/>
              <a:t>Outcome 1-5:</a:t>
            </a:r>
            <a:r>
              <a:rPr lang="en-US" sz="2800" dirty="0"/>
              <a:t> </a:t>
            </a:r>
          </a:p>
          <a:p>
            <a:pPr algn="l"/>
            <a:r>
              <a:rPr lang="en-US" sz="2800" dirty="0"/>
              <a:t>Image Critique –  Pelvis &amp; Hip</a:t>
            </a:r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/>
              <a:t>Bontrager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281, 283→286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288→290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Emphasis on the “pink box” Evaluation Criteria</a:t>
            </a:r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Image Critique – Pelvis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Image Critique – Hip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Tips &amp; Tricks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7306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4895" y="-123261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Pelvis</a:t>
            </a:r>
            <a:endParaRPr lang="en-CA" sz="2400" dirty="0"/>
          </a:p>
        </p:txBody>
      </p:sp>
      <p:sp>
        <p:nvSpPr>
          <p:cNvPr id="22" name="Rectangle 21"/>
          <p:cNvSpPr/>
          <p:nvPr/>
        </p:nvSpPr>
        <p:spPr>
          <a:xfrm>
            <a:off x="1731917" y="1057693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23" name="Rectangle 22"/>
          <p:cNvSpPr/>
          <p:nvPr/>
        </p:nvSpPr>
        <p:spPr>
          <a:xfrm>
            <a:off x="1480695" y="4835467"/>
            <a:ext cx="9144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Ideally, routine </a:t>
            </a:r>
            <a:r>
              <a:rPr lang="en-US" sz="3000" dirty="0">
                <a:solidFill>
                  <a:srgbClr val="FF00FF"/>
                </a:solidFill>
              </a:rPr>
              <a:t>AP Pelvic </a:t>
            </a:r>
            <a:r>
              <a:rPr lang="en-US" sz="3000" dirty="0">
                <a:solidFill>
                  <a:prstClr val="black"/>
                </a:solidFill>
              </a:rPr>
              <a:t>radiographs should display: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766517" y="5341738"/>
            <a:ext cx="257235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Entire Pelvis</a:t>
            </a:r>
            <a:endParaRPr lang="en-US" sz="2000" i="1" dirty="0">
              <a:solidFill>
                <a:prstClr val="black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766516" y="5829688"/>
            <a:ext cx="3315146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Proximal femurs</a:t>
            </a:r>
          </a:p>
        </p:txBody>
      </p:sp>
      <p:sp>
        <p:nvSpPr>
          <p:cNvPr id="32" name="Rectangle 31"/>
          <p:cNvSpPr/>
          <p:nvPr/>
        </p:nvSpPr>
        <p:spPr>
          <a:xfrm rot="21421154">
            <a:off x="1488479" y="1742139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 rot="21421154">
            <a:off x="5267822" y="3640314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9863527" y="2436927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1610" y="886803"/>
            <a:ext cx="5355098" cy="401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551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1956885" y="2713344"/>
            <a:ext cx="483325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Routine AP Pelvic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400491" y="3918551"/>
            <a:ext cx="4006549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80→90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AP Pelvis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2351059" y="4641547"/>
            <a:ext cx="5398008" cy="1549306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775629" y="1359902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rot="21421154">
            <a:off x="5157657" y="291273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9801743" y="1671482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4"/>
          <p:cNvSpPr txBox="1">
            <a:spLocks/>
          </p:cNvSpPr>
          <p:nvPr/>
        </p:nvSpPr>
        <p:spPr>
          <a:xfrm>
            <a:off x="7350679" y="4188116"/>
            <a:ext cx="2662021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Pg.430 Fig. 7.4 </a:t>
            </a:r>
          </a:p>
          <a:p>
            <a:endParaRPr lang="en-CA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1666" y="1359902"/>
            <a:ext cx="3840045" cy="28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67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7902" y="886165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90289" y="-56516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Pelvis</a:t>
            </a:r>
            <a:endParaRPr lang="en-CA" sz="2400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2223284" y="5971835"/>
            <a:ext cx="10515600" cy="604069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190634" y="1493805"/>
            <a:ext cx="8200129" cy="94714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placement: lateral side between ASIS and greater trochanter; </a:t>
            </a:r>
            <a:r>
              <a:rPr lang="en-US" i="1" u="sng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bony anatomy</a:t>
            </a:r>
          </a:p>
        </p:txBody>
      </p:sp>
      <p:sp>
        <p:nvSpPr>
          <p:cNvPr id="14" name="Rectangle 13"/>
          <p:cNvSpPr/>
          <p:nvPr/>
        </p:nvSpPr>
        <p:spPr>
          <a:xfrm rot="21421154">
            <a:off x="5255944" y="558109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7815239" y="6500793"/>
            <a:ext cx="2662021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Pg.430 Fig. 7.4 </a:t>
            </a:r>
          </a:p>
          <a:p>
            <a:endParaRPr lang="en-CA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9791" y="2422306"/>
            <a:ext cx="4631376" cy="3474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438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1484854"/>
            <a:ext cx="4761325" cy="38215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846882" y="2924220"/>
            <a:ext cx="3200866" cy="3433332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343023" y="5555917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3917015" y="3265333"/>
            <a:ext cx="5005312" cy="1508549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AP Pelvis</a:t>
            </a:r>
            <a:endParaRPr lang="en-CA" sz="2400" dirty="0"/>
          </a:p>
        </p:txBody>
      </p:sp>
      <p:sp>
        <p:nvSpPr>
          <p:cNvPr id="39" name="Content Placeholder 2"/>
          <p:cNvSpPr>
            <a:spLocks noGrp="1"/>
          </p:cNvSpPr>
          <p:nvPr>
            <p:ph idx="1"/>
          </p:nvPr>
        </p:nvSpPr>
        <p:spPr>
          <a:xfrm>
            <a:off x="6419671" y="1501669"/>
            <a:ext cx="4761326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MSP &amp; close to level of ASIS</a:t>
            </a:r>
          </a:p>
        </p:txBody>
      </p:sp>
      <p:sp>
        <p:nvSpPr>
          <p:cNvPr id="7" name="Rectangle 6"/>
          <p:cNvSpPr/>
          <p:nvPr/>
        </p:nvSpPr>
        <p:spPr>
          <a:xfrm>
            <a:off x="1607128" y="1576684"/>
            <a:ext cx="4560125" cy="3287246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4" name="Straight Connector 33"/>
          <p:cNvCxnSpPr>
            <a:endCxn id="7" idx="2"/>
          </p:cNvCxnSpPr>
          <p:nvPr/>
        </p:nvCxnSpPr>
        <p:spPr>
          <a:xfrm flipH="1">
            <a:off x="3887190" y="1576684"/>
            <a:ext cx="29826" cy="3287246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1536354" y="3220307"/>
            <a:ext cx="4761325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4"/>
          <p:cNvSpPr txBox="1">
            <a:spLocks/>
          </p:cNvSpPr>
          <p:nvPr/>
        </p:nvSpPr>
        <p:spPr>
          <a:xfrm>
            <a:off x="7699157" y="6239105"/>
            <a:ext cx="1572579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17789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AP Pelvis</a:t>
            </a:r>
            <a:endParaRPr lang="en-CA" sz="2400" dirty="0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300728" cy="4351338"/>
          </a:xfrm>
        </p:spPr>
        <p:txBody>
          <a:bodyPr/>
          <a:lstStyle/>
          <a:p>
            <a:pPr marL="457200" indent="-457200">
              <a:lnSpc>
                <a:spcPct val="8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Femoral necks in profile</a:t>
            </a:r>
          </a:p>
          <a:p>
            <a:pPr marL="457200" indent="-457200">
              <a:lnSpc>
                <a:spcPct val="8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Greater trochanters in profile</a:t>
            </a:r>
          </a:p>
          <a:p>
            <a:pPr marL="457200" indent="-457200">
              <a:lnSpc>
                <a:spcPct val="8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Lesser trochanters not visible </a:t>
            </a:r>
            <a:r>
              <a:rPr lang="en-US" sz="2000" i="1" dirty="0">
                <a:solidFill>
                  <a:schemeClr val="tx1"/>
                </a:solidFill>
              </a:rPr>
              <a:t>(or barely seen) </a:t>
            </a:r>
            <a:r>
              <a:rPr lang="en-US" sz="2600" dirty="0">
                <a:solidFill>
                  <a:schemeClr val="tx1"/>
                </a:solidFill>
              </a:rPr>
              <a:t>on the medial side</a:t>
            </a:r>
          </a:p>
          <a:p>
            <a:pPr marL="457200" indent="-457200">
              <a:lnSpc>
                <a:spcPct val="8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No rotation = symmetric iliac alae, ischial spines, and obturator foramina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6529" y="2167108"/>
            <a:ext cx="4847092" cy="38895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359257" y="1149255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7489590" y="1797776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80 kVp</a:t>
            </a:r>
          </a:p>
        </p:txBody>
      </p:sp>
    </p:spTree>
    <p:extLst>
      <p:ext uri="{BB962C8B-B14F-4D97-AF65-F5344CB8AC3E}">
        <p14:creationId xmlns:p14="http://schemas.microsoft.com/office/powerpoint/2010/main" val="1532603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602" y="2133858"/>
            <a:ext cx="5511262" cy="36762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4894" y="18255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Routine Hip</a:t>
            </a:r>
            <a:endParaRPr lang="en-CA" sz="2400" dirty="0"/>
          </a:p>
        </p:txBody>
      </p:sp>
      <p:sp>
        <p:nvSpPr>
          <p:cNvPr id="22" name="Rectangle 21"/>
          <p:cNvSpPr/>
          <p:nvPr/>
        </p:nvSpPr>
        <p:spPr>
          <a:xfrm>
            <a:off x="5190920" y="949237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23" name="Rectangle 22"/>
          <p:cNvSpPr/>
          <p:nvPr/>
        </p:nvSpPr>
        <p:spPr>
          <a:xfrm>
            <a:off x="5663557" y="1719805"/>
            <a:ext cx="481370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Ideally, both routine </a:t>
            </a:r>
            <a:r>
              <a:rPr lang="en-US" sz="3000" dirty="0">
                <a:solidFill>
                  <a:srgbClr val="FF00FF"/>
                </a:solidFill>
              </a:rPr>
              <a:t>Hip </a:t>
            </a:r>
            <a:r>
              <a:rPr lang="en-US" sz="3000" dirty="0">
                <a:solidFill>
                  <a:prstClr val="black"/>
                </a:solidFill>
              </a:rPr>
              <a:t>radiographs should display: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685734" y="2885677"/>
            <a:ext cx="377934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1/3</a:t>
            </a:r>
            <a:r>
              <a:rPr lang="en-US" sz="2600" baseline="30000" dirty="0">
                <a:solidFill>
                  <a:prstClr val="black"/>
                </a:solidFill>
              </a:rPr>
              <a:t>rd</a:t>
            </a:r>
            <a:r>
              <a:rPr lang="en-US" sz="2600" dirty="0">
                <a:solidFill>
                  <a:prstClr val="black"/>
                </a:solidFill>
              </a:rPr>
              <a:t> of proximal femur</a:t>
            </a:r>
            <a:endParaRPr lang="en-US" sz="2000" i="1" dirty="0">
              <a:solidFill>
                <a:prstClr val="black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685733" y="4637563"/>
            <a:ext cx="3315146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Body of ilium</a:t>
            </a:r>
          </a:p>
        </p:txBody>
      </p:sp>
      <p:sp>
        <p:nvSpPr>
          <p:cNvPr id="32" name="Rectangle 31"/>
          <p:cNvSpPr/>
          <p:nvPr/>
        </p:nvSpPr>
        <p:spPr>
          <a:xfrm rot="21421154">
            <a:off x="1488479" y="1742139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5" name="Text Placeholder 4"/>
          <p:cNvSpPr txBox="1">
            <a:spLocks/>
          </p:cNvSpPr>
          <p:nvPr/>
        </p:nvSpPr>
        <p:spPr>
          <a:xfrm>
            <a:off x="7815239" y="6500793"/>
            <a:ext cx="2662021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Pg.430 Fig. 7.4 </a:t>
            </a:r>
          </a:p>
          <a:p>
            <a:endParaRPr lang="en-CA" dirty="0"/>
          </a:p>
        </p:txBody>
      </p:sp>
      <p:sp>
        <p:nvSpPr>
          <p:cNvPr id="14" name="Rectangle 13"/>
          <p:cNvSpPr/>
          <p:nvPr/>
        </p:nvSpPr>
        <p:spPr>
          <a:xfrm>
            <a:off x="6685734" y="3372203"/>
            <a:ext cx="3925773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Upper Body of ischium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685733" y="4011624"/>
            <a:ext cx="3315146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Body of pubis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652792" y="5309188"/>
            <a:ext cx="3925773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b="1" dirty="0">
                <a:solidFill>
                  <a:prstClr val="black"/>
                </a:solidFill>
              </a:rPr>
              <a:t>Entire</a:t>
            </a:r>
            <a:r>
              <a:rPr lang="en-US" sz="2600" dirty="0">
                <a:solidFill>
                  <a:prstClr val="black"/>
                </a:solidFill>
              </a:rPr>
              <a:t> ORIF </a:t>
            </a:r>
            <a:r>
              <a:rPr lang="en-US" sz="2400" i="1" dirty="0">
                <a:solidFill>
                  <a:prstClr val="black"/>
                </a:solidFill>
              </a:rPr>
              <a:t>(if present)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98062" y="5767481"/>
            <a:ext cx="3531391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/>
              <a:t>Note: field size will need to be extended if patient has a long hip pin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650110" y="1443744"/>
            <a:ext cx="17462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CA" sz="14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*Note: </a:t>
            </a:r>
            <a:r>
              <a:rPr lang="en-CA" sz="1400" b="1" i="1" dirty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AP Hip </a:t>
            </a:r>
            <a:r>
              <a:rPr lang="en-CA" sz="14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radiographs also require </a:t>
            </a:r>
            <a:r>
              <a:rPr lang="en-CA" sz="1400" b="1" i="1" dirty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symphysis pubis</a:t>
            </a:r>
            <a:endParaRPr lang="en-CA" sz="1200" i="1" dirty="0">
              <a:solidFill>
                <a:srgbClr val="FF00FF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760700" y="2397851"/>
            <a:ext cx="656869" cy="1240345"/>
          </a:xfrm>
          <a:prstGeom prst="straightConnector1">
            <a:avLst/>
          </a:prstGeom>
          <a:ln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9937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3533" y="3624882"/>
            <a:ext cx="2976352" cy="307743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299069" y="1419845"/>
            <a:ext cx="75587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ALL routine hip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4051800" y="1875937"/>
            <a:ext cx="4006549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80→85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797274" y="-125222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–Routine Hip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4252968" y="2719064"/>
            <a:ext cx="7302000" cy="140749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051800" y="882501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262" y="3685727"/>
            <a:ext cx="1807342" cy="3001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450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38782" y="852436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38200" y="-137368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–Routine Hip</a:t>
            </a:r>
            <a:endParaRPr lang="en-CA" sz="2400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3038782" y="5970725"/>
            <a:ext cx="6982968" cy="94568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44888" y="1445750"/>
            <a:ext cx="8583560" cy="984435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placement: lateral inferior corner of light-field </a:t>
            </a:r>
            <a:r>
              <a:rPr lang="en-US" i="1" u="sng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bony anatomy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443588" y="2642680"/>
            <a:ext cx="5111914" cy="3273776"/>
            <a:chOff x="1919588" y="2642680"/>
            <a:chExt cx="5111914" cy="3273776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/>
            <a:srcRect l="24582" t="20421" r="25762" b="33934"/>
            <a:stretch/>
          </p:blipFill>
          <p:spPr>
            <a:xfrm rot="1204480">
              <a:off x="4123511" y="2642680"/>
              <a:ext cx="2907991" cy="2841628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19588" y="2732611"/>
              <a:ext cx="1804572" cy="2999492"/>
            </a:xfrm>
            <a:prstGeom prst="rect">
              <a:avLst/>
            </a:prstGeom>
          </p:spPr>
        </p:pic>
        <p:sp>
          <p:nvSpPr>
            <p:cNvPr id="18" name="Text Placeholder 4"/>
            <p:cNvSpPr txBox="1">
              <a:spLocks/>
            </p:cNvSpPr>
            <p:nvPr/>
          </p:nvSpPr>
          <p:spPr>
            <a:xfrm rot="18833671">
              <a:off x="5764904" y="4938008"/>
              <a:ext cx="1572579" cy="38431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Bontrager 8</a:t>
              </a:r>
              <a:r>
                <a:rPr lang="en-US" sz="900" baseline="30000" dirty="0"/>
                <a:t>th</a:t>
              </a:r>
              <a:r>
                <a:rPr lang="en-US" sz="900" dirty="0"/>
                <a:t> Ed. Fig. 7.73</a:t>
              </a:r>
              <a:endParaRPr lang="en-CA" dirty="0"/>
            </a:p>
          </p:txBody>
        </p:sp>
      </p:grpSp>
    </p:spTree>
    <p:extLst>
      <p:ext uri="{BB962C8B-B14F-4D97-AF65-F5344CB8AC3E}">
        <p14:creationId xmlns:p14="http://schemas.microsoft.com/office/powerpoint/2010/main" val="2409169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1067" y="1593516"/>
            <a:ext cx="1925859" cy="236160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8030" y="3858508"/>
            <a:ext cx="1804572" cy="299949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597026" y="1916319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38200" y="-145257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–Routine Hip</a:t>
            </a:r>
            <a:endParaRPr lang="en-CA" sz="2400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6026488" y="343738"/>
            <a:ext cx="4543974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femoral neck</a:t>
            </a:r>
          </a:p>
          <a:p>
            <a:pPr marL="0" indent="0" algn="ctr">
              <a:buNone/>
            </a:pPr>
            <a:r>
              <a:rPr lang="en-US" sz="2400" i="1" dirty="0">
                <a:solidFill>
                  <a:schemeClr val="tx1"/>
                </a:solidFill>
              </a:rPr>
              <a:t>*unless </a:t>
            </a:r>
            <a:r>
              <a:rPr lang="en-US" sz="2400" i="1" u="sng" dirty="0">
                <a:solidFill>
                  <a:schemeClr val="tx1"/>
                </a:solidFill>
              </a:rPr>
              <a:t>long</a:t>
            </a:r>
            <a:r>
              <a:rPr lang="en-US" sz="2400" i="1" dirty="0">
                <a:solidFill>
                  <a:schemeClr val="tx1"/>
                </a:solidFill>
              </a:rPr>
              <a:t> ORIF device present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894526" y="3858509"/>
            <a:ext cx="1558077" cy="2838977"/>
          </a:xfrm>
          <a:prstGeom prst="rect">
            <a:avLst/>
          </a:prstGeom>
          <a:noFill/>
          <a:ln w="57150">
            <a:solidFill>
              <a:srgbClr val="FF66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626062" y="3858509"/>
            <a:ext cx="0" cy="2838977"/>
          </a:xfrm>
          <a:prstGeom prst="line">
            <a:avLst/>
          </a:prstGeom>
          <a:ln w="38100">
            <a:solidFill>
              <a:srgbClr val="FF66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5" idx="1"/>
            <a:endCxn id="15" idx="3"/>
          </p:cNvCxnSpPr>
          <p:nvPr/>
        </p:nvCxnSpPr>
        <p:spPr>
          <a:xfrm>
            <a:off x="1894526" y="5277997"/>
            <a:ext cx="1558077" cy="0"/>
          </a:xfrm>
          <a:prstGeom prst="line">
            <a:avLst/>
          </a:prstGeom>
          <a:ln w="38100">
            <a:solidFill>
              <a:srgbClr val="FF66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6654" y="3815195"/>
            <a:ext cx="1729501" cy="2755332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4144154" y="3858509"/>
            <a:ext cx="1682001" cy="2585061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/>
          <p:cNvCxnSpPr>
            <a:stCxn id="31" idx="0"/>
          </p:cNvCxnSpPr>
          <p:nvPr/>
        </p:nvCxnSpPr>
        <p:spPr>
          <a:xfrm>
            <a:off x="4985154" y="3858509"/>
            <a:ext cx="49620" cy="2585061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4144154" y="5067912"/>
            <a:ext cx="1682001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3537818" y="5067912"/>
            <a:ext cx="5565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VS.</a:t>
            </a:r>
            <a:endParaRPr lang="en-CA" b="1" dirty="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668066" y="1530718"/>
            <a:ext cx="2010992" cy="187958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69394" y="2795365"/>
            <a:ext cx="1093409" cy="873570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>
            <a:off x="2771668" y="2378700"/>
            <a:ext cx="2263106" cy="2709725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01028" y="3683671"/>
            <a:ext cx="2975106" cy="3072650"/>
          </a:xfrm>
          <a:prstGeom prst="rect">
            <a:avLst/>
          </a:prstGeom>
        </p:spPr>
      </p:pic>
      <p:sp>
        <p:nvSpPr>
          <p:cNvPr id="42" name="Rectangle 41"/>
          <p:cNvSpPr/>
          <p:nvPr/>
        </p:nvSpPr>
        <p:spPr>
          <a:xfrm rot="19146531">
            <a:off x="8346745" y="4063271"/>
            <a:ext cx="1682001" cy="2282098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3" name="Straight Connector 42"/>
          <p:cNvCxnSpPr>
            <a:endCxn id="42" idx="3"/>
          </p:cNvCxnSpPr>
          <p:nvPr/>
        </p:nvCxnSpPr>
        <p:spPr>
          <a:xfrm flipV="1">
            <a:off x="8637319" y="4653782"/>
            <a:ext cx="1186184" cy="1141377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42" idx="0"/>
            <a:endCxn id="42" idx="2"/>
          </p:cNvCxnSpPr>
          <p:nvPr/>
        </p:nvCxnSpPr>
        <p:spPr>
          <a:xfrm>
            <a:off x="8440787" y="4341739"/>
            <a:ext cx="1493916" cy="1725163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4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5406752" y="3064302"/>
            <a:ext cx="2889860" cy="1796399"/>
          </a:xfrm>
          <a:prstGeom prst="rect">
            <a:avLst/>
          </a:prstGeom>
        </p:spPr>
      </p:pic>
      <p:cxnSp>
        <p:nvCxnSpPr>
          <p:cNvPr id="51" name="Straight Arrow Connector 50"/>
          <p:cNvCxnSpPr/>
          <p:nvPr/>
        </p:nvCxnSpPr>
        <p:spPr>
          <a:xfrm>
            <a:off x="6724201" y="3605640"/>
            <a:ext cx="2506210" cy="1646938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angle 53"/>
          <p:cNvSpPr/>
          <p:nvPr/>
        </p:nvSpPr>
        <p:spPr>
          <a:xfrm rot="1261886">
            <a:off x="8771146" y="1792504"/>
            <a:ext cx="1303646" cy="1932511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5" name="Straight Connector 54"/>
          <p:cNvCxnSpPr>
            <a:stCxn id="54" idx="1"/>
            <a:endCxn id="54" idx="3"/>
          </p:cNvCxnSpPr>
          <p:nvPr/>
        </p:nvCxnSpPr>
        <p:spPr>
          <a:xfrm>
            <a:off x="8814568" y="2524833"/>
            <a:ext cx="1216802" cy="467852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9136083" y="1838288"/>
            <a:ext cx="593766" cy="1767352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V="1">
            <a:off x="6748456" y="2695700"/>
            <a:ext cx="2732012" cy="918899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23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735916" y="-32146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Hip</a:t>
            </a:r>
            <a:endParaRPr lang="en-CA" sz="2400" dirty="0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900223" cy="4351338"/>
          </a:xfrm>
        </p:spPr>
        <p:txBody>
          <a:bodyPr/>
          <a:lstStyle/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Femoral neck in profile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Greater trochanter in profile</a:t>
            </a:r>
          </a:p>
          <a:p>
            <a:pPr marL="457200" indent="-457200">
              <a:lnSpc>
                <a:spcPct val="8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Lesser trochanters barely seen </a:t>
            </a:r>
            <a:r>
              <a:rPr lang="en-US" sz="2400" i="1" dirty="0">
                <a:solidFill>
                  <a:schemeClr val="tx1"/>
                </a:solidFill>
              </a:rPr>
              <a:t>(or not seen at all) </a:t>
            </a:r>
            <a:r>
              <a:rPr lang="en-US" dirty="0">
                <a:solidFill>
                  <a:schemeClr val="tx1"/>
                </a:solidFill>
              </a:rPr>
              <a:t>on the medial side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10386"/>
          <a:stretch/>
        </p:blipFill>
        <p:spPr>
          <a:xfrm>
            <a:off x="7453578" y="1248869"/>
            <a:ext cx="3408218" cy="50975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8432" t="22933" b="36014"/>
          <a:stretch/>
        </p:blipFill>
        <p:spPr>
          <a:xfrm flipH="1">
            <a:off x="4712243" y="1157409"/>
            <a:ext cx="2432322" cy="1784672"/>
          </a:xfrm>
          <a:prstGeom prst="rect">
            <a:avLst/>
          </a:prstGeom>
        </p:spPr>
      </p:pic>
      <p:sp>
        <p:nvSpPr>
          <p:cNvPr id="12" name="Text Placeholder 4"/>
          <p:cNvSpPr txBox="1">
            <a:spLocks/>
          </p:cNvSpPr>
          <p:nvPr/>
        </p:nvSpPr>
        <p:spPr>
          <a:xfrm>
            <a:off x="8119917" y="6542042"/>
            <a:ext cx="1687949" cy="30799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288 Fig. 7.67</a:t>
            </a:r>
            <a:endParaRPr lang="en-CA" dirty="0"/>
          </a:p>
        </p:txBody>
      </p:sp>
      <p:sp>
        <p:nvSpPr>
          <p:cNvPr id="5" name="Rectangle 4"/>
          <p:cNvSpPr/>
          <p:nvPr/>
        </p:nvSpPr>
        <p:spPr>
          <a:xfrm>
            <a:off x="838200" y="5686179"/>
            <a:ext cx="6123374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20000"/>
              </a:spcBef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Femoral head seen through acetabulum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381944" y="1160144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8557202" y="839347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80 kVp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/>
          <a:srcRect t="94624"/>
          <a:stretch/>
        </p:blipFill>
        <p:spPr>
          <a:xfrm>
            <a:off x="7882485" y="6353517"/>
            <a:ext cx="2550404" cy="22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998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0916" y="1168434"/>
            <a:ext cx="4706520" cy="5236918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Lateral Hip</a:t>
            </a:r>
            <a:endParaRPr lang="en-CA" sz="2400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264152" cy="4351338"/>
          </a:xfrm>
        </p:spPr>
        <p:txBody>
          <a:bodyPr/>
          <a:lstStyle/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Head of femur in acetabulum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Femoral neck foreshortened and </a:t>
            </a:r>
            <a:r>
              <a:rPr lang="en-US" b="1" i="1" dirty="0">
                <a:solidFill>
                  <a:schemeClr val="tx1"/>
                </a:solidFill>
              </a:rPr>
              <a:t>superimposed by the greater trochanter</a:t>
            </a:r>
          </a:p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Acetabulum and Femoral head well demonstrated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884964" y="1274824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098671" y="817231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80 kVp</a:t>
            </a:r>
          </a:p>
        </p:txBody>
      </p:sp>
      <p:sp>
        <p:nvSpPr>
          <p:cNvPr id="18" name="Text Placeholder 4"/>
          <p:cNvSpPr txBox="1">
            <a:spLocks/>
          </p:cNvSpPr>
          <p:nvPr/>
        </p:nvSpPr>
        <p:spPr>
          <a:xfrm rot="19447744">
            <a:off x="8506984" y="5552919"/>
            <a:ext cx="1687949" cy="30799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8</a:t>
            </a:r>
            <a:r>
              <a:rPr lang="en-US" sz="900" baseline="30000" dirty="0"/>
              <a:t>th</a:t>
            </a:r>
            <a:r>
              <a:rPr lang="en-US" sz="900" dirty="0"/>
              <a:t> Ed. Fig. 7.73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295239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74633"/>
            <a:ext cx="10515600" cy="1325563"/>
          </a:xfrm>
        </p:spPr>
        <p:txBody>
          <a:bodyPr/>
          <a:lstStyle/>
          <a:p>
            <a:r>
              <a:rPr lang="en-US" dirty="0"/>
              <a:t>Tips &amp; Tricks – Pelvis Projections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041849" y="1364617"/>
            <a:ext cx="5081016" cy="4351338"/>
          </a:xfrm>
        </p:spPr>
        <p:txBody>
          <a:bodyPr/>
          <a:lstStyle/>
          <a:p>
            <a:r>
              <a:rPr lang="en-US" sz="2400" dirty="0"/>
              <a:t>AP Pelvis, Axial Inlet, and Judet Projections should demonstrate entire pelvis &amp; proximal femurs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824471" y="802978"/>
            <a:ext cx="85860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Look at overall appearance to determine projection: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2545630"/>
            <a:ext cx="3290269" cy="2644632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284022" y="1978118"/>
            <a:ext cx="1333031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CA" dirty="0"/>
              <a:t>  AP Pelvis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1308507" y="5074104"/>
            <a:ext cx="3505762" cy="30777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CA" sz="1400" b="1" i="1" dirty="0">
                <a:solidFill>
                  <a:srgbClr val="000000"/>
                </a:solidFill>
                <a:latin typeface="Arial"/>
                <a:cs typeface="Arial"/>
              </a:rPr>
              <a:t>Good overall radiographic appearance </a:t>
            </a:r>
            <a:endParaRPr lang="en-CA" sz="1400" b="1" i="1" dirty="0">
              <a:solidFill>
                <a:srgbClr val="FF00FF"/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t="1926" b="12517"/>
          <a:stretch/>
        </p:blipFill>
        <p:spPr>
          <a:xfrm>
            <a:off x="4814269" y="3713332"/>
            <a:ext cx="3110195" cy="2140668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4721593" y="3230473"/>
            <a:ext cx="3207141" cy="30777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CA" sz="1400" b="1" i="1" dirty="0">
                <a:solidFill>
                  <a:srgbClr val="000000"/>
                </a:solidFill>
                <a:latin typeface="Arial"/>
                <a:cs typeface="Arial"/>
              </a:rPr>
              <a:t>Note: </a:t>
            </a:r>
            <a:r>
              <a:rPr lang="en-CA" sz="1400" b="1" i="1" dirty="0" err="1">
                <a:solidFill>
                  <a:srgbClr val="000000"/>
                </a:solidFill>
                <a:latin typeface="Arial"/>
                <a:cs typeface="Arial"/>
              </a:rPr>
              <a:t>Symphsis</a:t>
            </a:r>
            <a:r>
              <a:rPr lang="en-CA" sz="1400" b="1" i="1" dirty="0">
                <a:solidFill>
                  <a:srgbClr val="FF00FF"/>
                </a:solidFill>
                <a:latin typeface="Arial"/>
                <a:cs typeface="Arial"/>
              </a:rPr>
              <a:t> </a:t>
            </a:r>
            <a:r>
              <a:rPr lang="en-CA" sz="1400" b="1" i="1" dirty="0">
                <a:solidFill>
                  <a:srgbClr val="000000"/>
                </a:solidFill>
                <a:latin typeface="Arial"/>
                <a:cs typeface="Arial"/>
              </a:rPr>
              <a:t>pubis and ischium </a:t>
            </a:r>
            <a:endParaRPr lang="en-CA" sz="1200" i="1" dirty="0">
              <a:solidFill>
                <a:srgbClr val="FF00FF"/>
              </a:solidFill>
              <a:latin typeface="Arial"/>
              <a:cs typeface="Arial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b="14641"/>
          <a:stretch/>
        </p:blipFill>
        <p:spPr>
          <a:xfrm>
            <a:off x="7924464" y="2597467"/>
            <a:ext cx="2736743" cy="2093287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8021409" y="4666955"/>
            <a:ext cx="2539714" cy="52322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CA" sz="1400" b="1" i="1" dirty="0">
                <a:solidFill>
                  <a:srgbClr val="000000"/>
                </a:solidFill>
                <a:latin typeface="Arial"/>
                <a:cs typeface="Arial"/>
              </a:rPr>
              <a:t>Note: </a:t>
            </a:r>
            <a:r>
              <a:rPr lang="en-CA" sz="1400" b="1" i="1" dirty="0" err="1">
                <a:solidFill>
                  <a:srgbClr val="000000"/>
                </a:solidFill>
                <a:latin typeface="Arial"/>
                <a:cs typeface="Arial"/>
              </a:rPr>
              <a:t>Illiac</a:t>
            </a:r>
            <a:r>
              <a:rPr lang="en-CA" sz="1400" b="1" i="1" dirty="0">
                <a:solidFill>
                  <a:srgbClr val="000000"/>
                </a:solidFill>
                <a:latin typeface="Arial"/>
                <a:cs typeface="Arial"/>
              </a:rPr>
              <a:t> wing or</a:t>
            </a:r>
            <a:r>
              <a:rPr lang="en-CA" sz="1400" b="1" i="1" dirty="0">
                <a:solidFill>
                  <a:srgbClr val="FF00FF"/>
                </a:solidFill>
                <a:latin typeface="Arial"/>
                <a:cs typeface="Arial"/>
              </a:rPr>
              <a:t> </a:t>
            </a:r>
            <a:r>
              <a:rPr lang="en-CA" sz="1400" b="1" i="1" dirty="0">
                <a:solidFill>
                  <a:srgbClr val="000000"/>
                </a:solidFill>
                <a:latin typeface="Arial"/>
                <a:cs typeface="Arial"/>
              </a:rPr>
              <a:t>ala &amp; obturator foramen</a:t>
            </a:r>
            <a:endParaRPr lang="en-CA" sz="1200" i="1" dirty="0">
              <a:solidFill>
                <a:srgbClr val="FF00FF"/>
              </a:solidFill>
              <a:latin typeface="Arial"/>
              <a:cs typeface="Arial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538093" y="5940367"/>
            <a:ext cx="1312437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CA" dirty="0"/>
              <a:t> Axial Inlet</a:t>
            </a:r>
            <a:endParaRPr lang="en-US" dirty="0"/>
          </a:p>
        </p:txBody>
      </p:sp>
      <p:sp>
        <p:nvSpPr>
          <p:cNvPr id="45" name="Rectangle 44"/>
          <p:cNvSpPr/>
          <p:nvPr/>
        </p:nvSpPr>
        <p:spPr>
          <a:xfrm>
            <a:off x="9160210" y="1950978"/>
            <a:ext cx="1497788" cy="646331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CA" dirty="0"/>
              <a:t>    </a:t>
            </a:r>
            <a:r>
              <a:rPr lang="en-CA" dirty="0" err="1"/>
              <a:t>Judet</a:t>
            </a:r>
            <a:r>
              <a:rPr lang="en-CA" dirty="0"/>
              <a:t> Projection</a:t>
            </a:r>
            <a:endParaRPr lang="en-US" dirty="0"/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7924463" y="6535098"/>
            <a:ext cx="263666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284 &amp; 286 Fig. 7.53 &amp; 7.62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777978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24482"/>
            <a:ext cx="10515600" cy="1325563"/>
          </a:xfrm>
        </p:spPr>
        <p:txBody>
          <a:bodyPr/>
          <a:lstStyle/>
          <a:p>
            <a:r>
              <a:rPr lang="en-US" dirty="0"/>
              <a:t>Tips &amp; Tricks – Axial Outlet Projection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838200" y="950359"/>
            <a:ext cx="9236647" cy="2148613"/>
          </a:xfrm>
        </p:spPr>
        <p:txBody>
          <a:bodyPr/>
          <a:lstStyle/>
          <a:p>
            <a:r>
              <a:rPr lang="en-US" dirty="0"/>
              <a:t>The only pelvis projection that does not require demonstration of iliac crests &amp; greater trochanters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1926" b="12517"/>
          <a:stretch/>
        </p:blipFill>
        <p:spPr>
          <a:xfrm>
            <a:off x="1196360" y="3425520"/>
            <a:ext cx="3384468" cy="2329443"/>
          </a:xfrm>
          <a:prstGeom prst="rect">
            <a:avLst/>
          </a:prstGeom>
        </p:spPr>
      </p:pic>
      <p:sp>
        <p:nvSpPr>
          <p:cNvPr id="17" name="Text Placeholder 4"/>
          <p:cNvSpPr txBox="1">
            <a:spLocks/>
          </p:cNvSpPr>
          <p:nvPr/>
        </p:nvSpPr>
        <p:spPr>
          <a:xfrm>
            <a:off x="1445843" y="6100970"/>
            <a:ext cx="263666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283 &amp; 284 Fig. 7.50 &amp; 7.53</a:t>
            </a:r>
            <a:endParaRPr lang="en-CA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7782" y="3609982"/>
            <a:ext cx="3292125" cy="263979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8B901A8-3054-4A1F-A828-ABD5BFFFD23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78" t="1972" r="991" b="1941"/>
          <a:stretch/>
        </p:blipFill>
        <p:spPr>
          <a:xfrm>
            <a:off x="4208786" y="1896057"/>
            <a:ext cx="3372591" cy="2078181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5615324" y="4800505"/>
            <a:ext cx="9284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/>
              <a:t>VS.</a:t>
            </a:r>
            <a:endParaRPr lang="en-CA" sz="3600" b="1" dirty="0"/>
          </a:p>
        </p:txBody>
      </p:sp>
      <p:sp>
        <p:nvSpPr>
          <p:cNvPr id="9" name="Rectangle 8"/>
          <p:cNvSpPr/>
          <p:nvPr/>
        </p:nvSpPr>
        <p:spPr>
          <a:xfrm>
            <a:off x="7777026" y="6275833"/>
            <a:ext cx="2890535" cy="2893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Aft>
                <a:spcPts val="1200"/>
              </a:spcAft>
            </a:pPr>
            <a:r>
              <a:rPr lang="en-US" sz="1600" dirty="0"/>
              <a:t>Symmetric obturator foramina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29786" y="2232643"/>
            <a:ext cx="250598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1200"/>
              </a:spcAft>
            </a:pPr>
            <a:r>
              <a:rPr lang="en-US" dirty="0"/>
              <a:t>Anterior pubic bones superimposed over sacrum &amp; coccyx</a:t>
            </a:r>
          </a:p>
        </p:txBody>
      </p:sp>
      <p:cxnSp>
        <p:nvCxnSpPr>
          <p:cNvPr id="25" name="Straight Arrow Connector 24"/>
          <p:cNvCxnSpPr>
            <a:endCxn id="10" idx="3"/>
          </p:cNvCxnSpPr>
          <p:nvPr/>
        </p:nvCxnSpPr>
        <p:spPr>
          <a:xfrm>
            <a:off x="3732810" y="2611208"/>
            <a:ext cx="402956" cy="0"/>
          </a:xfrm>
          <a:prstGeom prst="straightConnector1">
            <a:avLst/>
          </a:prstGeom>
          <a:ln w="38100"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 flipV="1">
            <a:off x="8783906" y="5575809"/>
            <a:ext cx="1" cy="342599"/>
          </a:xfrm>
          <a:prstGeom prst="straightConnector1">
            <a:avLst/>
          </a:prstGeom>
          <a:ln w="38100"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4127701" y="6077101"/>
            <a:ext cx="16131" cy="342599"/>
          </a:xfrm>
          <a:prstGeom prst="straightConnector1">
            <a:avLst/>
          </a:prstGeom>
          <a:ln w="38100"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1342871" y="5787377"/>
            <a:ext cx="3241593" cy="2893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Aft>
                <a:spcPts val="1200"/>
              </a:spcAft>
            </a:pPr>
            <a:r>
              <a:rPr lang="en-US" sz="1600" dirty="0"/>
              <a:t>Superimposed obturator foramina</a:t>
            </a:r>
          </a:p>
        </p:txBody>
      </p:sp>
    </p:spTree>
    <p:extLst>
      <p:ext uri="{BB962C8B-B14F-4D97-AF65-F5344CB8AC3E}">
        <p14:creationId xmlns:p14="http://schemas.microsoft.com/office/powerpoint/2010/main" val="18192943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7281" y="3542603"/>
            <a:ext cx="3674076" cy="29851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dirty="0"/>
              <a:t>Tips &amp; Tricks – Pelvis Rotation vs. Judet</a:t>
            </a:r>
          </a:p>
        </p:txBody>
      </p:sp>
      <p:sp>
        <p:nvSpPr>
          <p:cNvPr id="2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AP pelvis with rotation will demonstrate </a:t>
            </a:r>
            <a:r>
              <a:rPr lang="en-US" sz="2400" dirty="0">
                <a:solidFill>
                  <a:srgbClr val="FF00FF"/>
                </a:solidFill>
              </a:rPr>
              <a:t>asymmetrical </a:t>
            </a:r>
            <a:r>
              <a:rPr lang="en-US" sz="2400" dirty="0"/>
              <a:t>obturator foramina</a:t>
            </a:r>
          </a:p>
          <a:p>
            <a:pPr marL="342900" indent="-342900"/>
            <a:r>
              <a:rPr lang="en-US" sz="2400" dirty="0">
                <a:solidFill>
                  <a:srgbClr val="00B0F0"/>
                </a:solidFill>
              </a:rPr>
              <a:t> </a:t>
            </a:r>
            <a:r>
              <a:rPr lang="en-US" sz="2400" dirty="0" err="1">
                <a:solidFill>
                  <a:srgbClr val="00B0F0"/>
                </a:solidFill>
              </a:rPr>
              <a:t>Judet</a:t>
            </a:r>
            <a:r>
              <a:rPr lang="en-US" sz="2400" dirty="0"/>
              <a:t> projections will demonstrate one obturator foramina with </a:t>
            </a:r>
            <a:r>
              <a:rPr lang="en-US" sz="2400" dirty="0">
                <a:solidFill>
                  <a:srgbClr val="00B0F0"/>
                </a:solidFill>
              </a:rPr>
              <a:t>complete superimposition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967282" y="873215"/>
            <a:ext cx="85346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Look at overall appearance to determine if it was a Judet projection or mal-positioned AP Pelvis: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b="15921"/>
          <a:stretch/>
        </p:blipFill>
        <p:spPr>
          <a:xfrm>
            <a:off x="6706107" y="3542603"/>
            <a:ext cx="3486866" cy="2830613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5741798" y="4798642"/>
            <a:ext cx="9284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/>
              <a:t>VS.</a:t>
            </a:r>
            <a:endParaRPr lang="en-CA" sz="3600" b="1" dirty="0"/>
          </a:p>
        </p:txBody>
      </p:sp>
      <p:sp>
        <p:nvSpPr>
          <p:cNvPr id="42" name="Text Placeholder 4"/>
          <p:cNvSpPr txBox="1">
            <a:spLocks/>
          </p:cNvSpPr>
          <p:nvPr/>
        </p:nvSpPr>
        <p:spPr>
          <a:xfrm>
            <a:off x="6952771" y="6403537"/>
            <a:ext cx="263666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284 Fig. 7.61</a:t>
            </a:r>
            <a:endParaRPr lang="en-CA" dirty="0"/>
          </a:p>
        </p:txBody>
      </p:sp>
      <p:sp>
        <p:nvSpPr>
          <p:cNvPr id="43" name="Text Placeholder 4"/>
          <p:cNvSpPr txBox="1">
            <a:spLocks/>
          </p:cNvSpPr>
          <p:nvPr/>
        </p:nvSpPr>
        <p:spPr>
          <a:xfrm>
            <a:off x="2091757" y="6473891"/>
            <a:ext cx="263666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Fig. 7.5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254616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1038" y="3223386"/>
            <a:ext cx="3674076" cy="29851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52112"/>
            <a:ext cx="10515600" cy="1325563"/>
          </a:xfrm>
        </p:spPr>
        <p:txBody>
          <a:bodyPr/>
          <a:lstStyle/>
          <a:p>
            <a:r>
              <a:rPr lang="en-US" dirty="0"/>
              <a:t>Tips &amp; Tricks: Identifying Rotation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69822" y="930803"/>
            <a:ext cx="8534611" cy="95410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dirty="0">
                <a:solidFill>
                  <a:srgbClr val="000000"/>
                </a:solidFill>
                <a:latin typeface="Arial"/>
                <a:cs typeface="Arial"/>
              </a:rPr>
              <a:t>Look at the general shape/size of the obturator foramen &amp; the alae (alae is plural for ala):</a:t>
            </a:r>
          </a:p>
        </p:txBody>
      </p:sp>
      <p:sp>
        <p:nvSpPr>
          <p:cNvPr id="43" name="Text Placeholder 4"/>
          <p:cNvSpPr txBox="1">
            <a:spLocks/>
          </p:cNvSpPr>
          <p:nvPr/>
        </p:nvSpPr>
        <p:spPr>
          <a:xfrm>
            <a:off x="2143244" y="6381215"/>
            <a:ext cx="263666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Fig. 7.5</a:t>
            </a:r>
            <a:endParaRPr lang="en-CA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1127" y="1888465"/>
            <a:ext cx="3997129" cy="3205106"/>
          </a:xfrm>
          <a:prstGeom prst="rect">
            <a:avLst/>
          </a:prstGeom>
        </p:spPr>
      </p:pic>
      <p:sp>
        <p:nvSpPr>
          <p:cNvPr id="13" name="Content Placeholder 2"/>
          <p:cNvSpPr txBox="1">
            <a:spLocks/>
          </p:cNvSpPr>
          <p:nvPr/>
        </p:nvSpPr>
        <p:spPr>
          <a:xfrm>
            <a:off x="6234586" y="5155717"/>
            <a:ext cx="3966332" cy="122939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CA" sz="2400" i="1" dirty="0"/>
              <a:t>“Smaller” obturator foramen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CA" sz="2400" i="1" dirty="0"/>
              <a:t>=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CA" sz="2400" i="1" dirty="0"/>
              <a:t>side of rotation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752261" y="2449205"/>
            <a:ext cx="4301957" cy="628259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CA" sz="2400" i="1" dirty="0"/>
              <a:t>“Larger” ala = side of rotation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97975" y="3806568"/>
            <a:ext cx="6799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/>
              <a:t>VS.</a:t>
            </a:r>
            <a:endParaRPr lang="en-CA" sz="2400" b="1" dirty="0"/>
          </a:p>
        </p:txBody>
      </p:sp>
    </p:spTree>
    <p:extLst>
      <p:ext uri="{BB962C8B-B14F-4D97-AF65-F5344CB8AC3E}">
        <p14:creationId xmlns:p14="http://schemas.microsoft.com/office/powerpoint/2010/main" val="357733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6545" y="934407"/>
            <a:ext cx="3795075" cy="2739640"/>
          </a:xfrm>
          <a:prstGeom prst="rect">
            <a:avLst/>
          </a:prstGeom>
        </p:spPr>
      </p:pic>
      <p:sp>
        <p:nvSpPr>
          <p:cNvPr id="7" name="Text Placeholder 4"/>
          <p:cNvSpPr txBox="1">
            <a:spLocks/>
          </p:cNvSpPr>
          <p:nvPr/>
        </p:nvSpPr>
        <p:spPr>
          <a:xfrm>
            <a:off x="7699156" y="6473682"/>
            <a:ext cx="23894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274  Fig. 7.26, 7.28, &amp; 7.30</a:t>
            </a:r>
            <a:endParaRPr lang="en-CA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/>
          <a:srcRect b="11685"/>
          <a:stretch/>
        </p:blipFill>
        <p:spPr>
          <a:xfrm>
            <a:off x="6363961" y="3774547"/>
            <a:ext cx="3841042" cy="259863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/>
          <a:srcRect b="3324"/>
          <a:stretch/>
        </p:blipFill>
        <p:spPr>
          <a:xfrm>
            <a:off x="6363962" y="928013"/>
            <a:ext cx="3931505" cy="2746034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-177963"/>
            <a:ext cx="10515600" cy="1325563"/>
          </a:xfrm>
        </p:spPr>
        <p:txBody>
          <a:bodyPr/>
          <a:lstStyle/>
          <a:p>
            <a:r>
              <a:rPr lang="en-US" dirty="0"/>
              <a:t>Tips &amp; Tricks – Pelvis/Hip: Review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92514" y="4071130"/>
            <a:ext cx="45799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Look at the general shape/size of the lesser trochanter and femoral neck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870540" y="5431973"/>
            <a:ext cx="4301957" cy="9071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2300" i="1" dirty="0"/>
              <a:t>Internal rotation = ↓ femoral neck superimposition</a:t>
            </a:r>
          </a:p>
        </p:txBody>
      </p:sp>
    </p:spTree>
    <p:extLst>
      <p:ext uri="{BB962C8B-B14F-4D97-AF65-F5344CB8AC3E}">
        <p14:creationId xmlns:p14="http://schemas.microsoft.com/office/powerpoint/2010/main" val="427790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7956" y="2851190"/>
            <a:ext cx="2754827" cy="3065281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2122340" y="983917"/>
            <a:ext cx="81802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Look at the size/shape of the pelvis to determine the projection: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266264" y="2290380"/>
            <a:ext cx="1662545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CA" dirty="0"/>
              <a:t>      AP Hip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630877" y="5461720"/>
            <a:ext cx="320714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CA" sz="14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*Note: “Open” obturator foramen</a:t>
            </a:r>
            <a:endParaRPr lang="en-CA" sz="1200" i="1" dirty="0">
              <a:solidFill>
                <a:srgbClr val="FF00FF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311257" y="2307122"/>
            <a:ext cx="32071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CA" sz="14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*Note: Acetabulum size &amp; foreshortened obturator foramen</a:t>
            </a:r>
            <a:endParaRPr lang="en-CA" sz="1200" i="1" dirty="0">
              <a:solidFill>
                <a:srgbClr val="FF00FF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7997676" y="5937317"/>
            <a:ext cx="25397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CA" sz="14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*Note: superimposed obturator foramen</a:t>
            </a:r>
            <a:endParaRPr lang="en-CA" sz="1200" i="1" dirty="0">
              <a:solidFill>
                <a:srgbClr val="FF00FF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277851" y="5937317"/>
            <a:ext cx="1662545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CA" dirty="0"/>
              <a:t>   Lateral Hip</a:t>
            </a:r>
            <a:endParaRPr lang="en-US" dirty="0"/>
          </a:p>
        </p:txBody>
      </p:sp>
      <p:sp>
        <p:nvSpPr>
          <p:cNvPr id="45" name="Rectangle 44"/>
          <p:cNvSpPr/>
          <p:nvPr/>
        </p:nvSpPr>
        <p:spPr>
          <a:xfrm>
            <a:off x="8562966" y="2146627"/>
            <a:ext cx="2074437" cy="646331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CA" dirty="0" err="1"/>
              <a:t>Axiolateral</a:t>
            </a:r>
            <a:r>
              <a:rPr lang="en-CA" dirty="0"/>
              <a:t> (x-table)</a:t>
            </a: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8549876" y="5769496"/>
            <a:ext cx="129359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Imaging Library</a:t>
            </a:r>
            <a:endParaRPr lang="en-CA" dirty="0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90291" y="-17895"/>
            <a:ext cx="10515600" cy="1325563"/>
          </a:xfrm>
        </p:spPr>
        <p:txBody>
          <a:bodyPr/>
          <a:lstStyle/>
          <a:p>
            <a:r>
              <a:rPr lang="en-US" dirty="0"/>
              <a:t>Tips &amp; Tricks – Lateral Hip Projections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8432" t="22933" b="13545"/>
          <a:stretch/>
        </p:blipFill>
        <p:spPr>
          <a:xfrm flipH="1">
            <a:off x="2037189" y="2875525"/>
            <a:ext cx="2120697" cy="24076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11573" t="22914" r="23859"/>
          <a:stretch/>
        </p:blipFill>
        <p:spPr>
          <a:xfrm>
            <a:off x="8169173" y="2717532"/>
            <a:ext cx="2054996" cy="3076110"/>
          </a:xfrm>
          <a:prstGeom prst="rect">
            <a:avLst/>
          </a:prstGeom>
        </p:spPr>
      </p:pic>
      <p:sp>
        <p:nvSpPr>
          <p:cNvPr id="25" name="Text Placeholder 4"/>
          <p:cNvSpPr txBox="1">
            <a:spLocks/>
          </p:cNvSpPr>
          <p:nvPr/>
        </p:nvSpPr>
        <p:spPr>
          <a:xfrm>
            <a:off x="2209510" y="5270242"/>
            <a:ext cx="1687949" cy="30799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288 Fig. 7.67</a:t>
            </a:r>
            <a:endParaRPr lang="en-CA" dirty="0"/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 rot="19447744">
            <a:off x="5955017" y="5412385"/>
            <a:ext cx="1687949" cy="30799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8</a:t>
            </a:r>
            <a:r>
              <a:rPr lang="en-US" sz="900" baseline="30000" dirty="0"/>
              <a:t>th</a:t>
            </a:r>
            <a:r>
              <a:rPr lang="en-US" sz="900" dirty="0"/>
              <a:t> Ed. Fig. 7.73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557703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060193">
            <a:off x="7579362" y="1460336"/>
            <a:ext cx="2799376" cy="228848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7555" y="920688"/>
            <a:ext cx="2909470" cy="2840370"/>
          </a:xfrm>
          <a:prstGeom prst="rect">
            <a:avLst/>
          </a:prstGeom>
        </p:spPr>
      </p:pic>
      <p:sp>
        <p:nvSpPr>
          <p:cNvPr id="14" name="Text Placeholder 4"/>
          <p:cNvSpPr txBox="1">
            <a:spLocks/>
          </p:cNvSpPr>
          <p:nvPr/>
        </p:nvSpPr>
        <p:spPr>
          <a:xfrm>
            <a:off x="4439314" y="863003"/>
            <a:ext cx="4055503" cy="30799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pg. 442, 444 &amp; 445 Fig. 7.36, 7.43 &amp; 7.46</a:t>
            </a:r>
            <a:endParaRPr lang="en-CA" dirty="0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6014293" y="4674456"/>
            <a:ext cx="293531" cy="60016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2469928" y="3761059"/>
            <a:ext cx="566069" cy="69969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716502" y="4460754"/>
            <a:ext cx="2555879" cy="203132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EE362C"/>
                </a:solidFill>
              </a:rPr>
              <a:t>Frog leg </a:t>
            </a:r>
            <a:r>
              <a:rPr lang="en-US" dirty="0"/>
              <a:t>(modified cleaves): 45° abduction from vertical: femoral neck partially foreshortened &amp; </a:t>
            </a:r>
            <a:r>
              <a:rPr lang="en-US" dirty="0">
                <a:solidFill>
                  <a:srgbClr val="EE362C"/>
                </a:solidFill>
              </a:rPr>
              <a:t>lesser trochanter in profile medially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46705" y="4485411"/>
            <a:ext cx="3161290" cy="175432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FF"/>
                </a:solidFill>
              </a:rPr>
              <a:t>Lauenstein-Hickey</a:t>
            </a:r>
            <a:r>
              <a:rPr lang="en-US" dirty="0"/>
              <a:t>: 90° abduction from vertical (aka. femur parallel to IR: </a:t>
            </a:r>
            <a:r>
              <a:rPr lang="en-US" dirty="0">
                <a:solidFill>
                  <a:schemeClr val="tx1"/>
                </a:solidFill>
              </a:rPr>
              <a:t>Femoral neck foreshortened, </a:t>
            </a:r>
            <a:r>
              <a:rPr lang="en-US" dirty="0">
                <a:solidFill>
                  <a:srgbClr val="FF00FF"/>
                </a:solidFill>
              </a:rPr>
              <a:t>acetabulum and femoral head well demonstrated</a:t>
            </a:r>
          </a:p>
        </p:txBody>
      </p:sp>
      <p:sp>
        <p:nvSpPr>
          <p:cNvPr id="17" name="Oval 16"/>
          <p:cNvSpPr/>
          <p:nvPr/>
        </p:nvSpPr>
        <p:spPr>
          <a:xfrm>
            <a:off x="8257309" y="1807558"/>
            <a:ext cx="1184106" cy="1253366"/>
          </a:xfrm>
          <a:prstGeom prst="ellipse">
            <a:avLst/>
          </a:prstGeom>
          <a:solidFill>
            <a:srgbClr val="00FF00">
              <a:alpha val="10196"/>
            </a:srgbClr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22249" t="31616" r="23620" b="10629"/>
          <a:stretch/>
        </p:blipFill>
        <p:spPr>
          <a:xfrm rot="1969285">
            <a:off x="5070246" y="2425450"/>
            <a:ext cx="2475154" cy="2040080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 rot="19726299">
            <a:off x="5609796" y="2628417"/>
            <a:ext cx="1182738" cy="1551785"/>
          </a:xfrm>
          <a:prstGeom prst="ellipse">
            <a:avLst/>
          </a:prstGeom>
          <a:solidFill>
            <a:srgbClr val="00FF00">
              <a:alpha val="10196"/>
            </a:srgbClr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0" name="Oval 19"/>
          <p:cNvSpPr/>
          <p:nvPr/>
        </p:nvSpPr>
        <p:spPr>
          <a:xfrm rot="19499949">
            <a:off x="2277432" y="1871690"/>
            <a:ext cx="1725811" cy="1253366"/>
          </a:xfrm>
          <a:prstGeom prst="ellipse">
            <a:avLst/>
          </a:prstGeom>
          <a:solidFill>
            <a:srgbClr val="00FF00">
              <a:alpha val="10196"/>
            </a:srgbClr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TextBox 20"/>
          <p:cNvSpPr txBox="1"/>
          <p:nvPr/>
        </p:nvSpPr>
        <p:spPr>
          <a:xfrm>
            <a:off x="4493652" y="5231138"/>
            <a:ext cx="2791786" cy="120032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F0"/>
                </a:solidFill>
              </a:rPr>
              <a:t>20° abduction </a:t>
            </a:r>
            <a:r>
              <a:rPr lang="en-US" dirty="0"/>
              <a:t>from vertical: </a:t>
            </a:r>
            <a:r>
              <a:rPr lang="en-US" dirty="0">
                <a:solidFill>
                  <a:srgbClr val="00B0F0"/>
                </a:solidFill>
              </a:rPr>
              <a:t>femoral neck in profile</a:t>
            </a:r>
            <a:r>
              <a:rPr lang="en-US" dirty="0"/>
              <a:t>, foreshortening of body of proximal femur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H="1" flipV="1">
            <a:off x="9235007" y="4005449"/>
            <a:ext cx="114832" cy="47996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le 1"/>
          <p:cNvSpPr>
            <a:spLocks noGrp="1"/>
          </p:cNvSpPr>
          <p:nvPr>
            <p:ph type="title"/>
          </p:nvPr>
        </p:nvSpPr>
        <p:spPr>
          <a:xfrm>
            <a:off x="756493" y="-238398"/>
            <a:ext cx="10515600" cy="1325563"/>
          </a:xfrm>
        </p:spPr>
        <p:txBody>
          <a:bodyPr/>
          <a:lstStyle/>
          <a:p>
            <a:r>
              <a:rPr lang="en-US" dirty="0"/>
              <a:t>Tips &amp; Tricks – Lateral Hip Projections</a:t>
            </a:r>
          </a:p>
        </p:txBody>
      </p:sp>
    </p:spTree>
    <p:extLst>
      <p:ext uri="{BB962C8B-B14F-4D97-AF65-F5344CB8AC3E}">
        <p14:creationId xmlns:p14="http://schemas.microsoft.com/office/powerpoint/2010/main" val="200707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815BC5E-D6FC-4A79-AD22-C43DB63A1AD5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CC0050BC-82C0-4A82-B5AB-83B2F9210B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2F08842-5758-436F-8C45-D2EB055DDD0F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27517</TotalTime>
  <Words>949</Words>
  <Application>Microsoft Office PowerPoint</Application>
  <PresentationFormat>Widescreen</PresentationFormat>
  <Paragraphs>166</Paragraphs>
  <Slides>21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MRAD 204:  Radiographic Technique 1</vt:lpstr>
      <vt:lpstr>Affiliated Readings</vt:lpstr>
      <vt:lpstr>Overview</vt:lpstr>
      <vt:lpstr>Image Critique – AP Pelvis</vt:lpstr>
      <vt:lpstr>Image Critique – AP Pelvis</vt:lpstr>
      <vt:lpstr>Image Critique – AP Pelvis</vt:lpstr>
      <vt:lpstr>Image Critique – AP Pelvis</vt:lpstr>
      <vt:lpstr>Image Critique – AP Pelvis</vt:lpstr>
      <vt:lpstr>Image Critique – Routine Hip</vt:lpstr>
      <vt:lpstr>Image Critique –Routine Hip</vt:lpstr>
      <vt:lpstr>Image Critique –Routine Hip</vt:lpstr>
      <vt:lpstr>Image Critique –Routine Hip</vt:lpstr>
      <vt:lpstr>Image Critique – AP Hip</vt:lpstr>
      <vt:lpstr>Image Critique – Lateral Hip</vt:lpstr>
      <vt:lpstr>Tips &amp; Tricks – Pelvis Projections</vt:lpstr>
      <vt:lpstr>Tips &amp; Tricks – Axial Outlet Projection</vt:lpstr>
      <vt:lpstr>Tips &amp; Tricks – Pelvis Rotation vs. Judet</vt:lpstr>
      <vt:lpstr>Tips &amp; Tricks: Identifying Rotation</vt:lpstr>
      <vt:lpstr>Tips &amp; Tricks – Pelvis/Hip: Review</vt:lpstr>
      <vt:lpstr>Tips &amp; Tricks – Lateral Hip Projections</vt:lpstr>
      <vt:lpstr>Tips &amp; Tricks – Lateral Hip Projections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1316</cp:revision>
  <cp:lastPrinted>2024-03-14T17:57:02Z</cp:lastPrinted>
  <dcterms:created xsi:type="dcterms:W3CDTF">2009-04-06T17:04:40Z</dcterms:created>
  <dcterms:modified xsi:type="dcterms:W3CDTF">2025-02-07T14:07:38Z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