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4"/>
    <p:sldMasterId id="2147483678" r:id="rId5"/>
  </p:sldMasterIdLst>
  <p:notesMasterIdLst>
    <p:notesMasterId r:id="rId27"/>
  </p:notesMasterIdLst>
  <p:handoutMasterIdLst>
    <p:handoutMasterId r:id="rId28"/>
  </p:handoutMasterIdLst>
  <p:sldIdLst>
    <p:sldId id="269" r:id="rId6"/>
    <p:sldId id="314" r:id="rId7"/>
    <p:sldId id="282" r:id="rId8"/>
    <p:sldId id="306" r:id="rId9"/>
    <p:sldId id="297" r:id="rId10"/>
    <p:sldId id="308" r:id="rId11"/>
    <p:sldId id="309" r:id="rId12"/>
    <p:sldId id="310" r:id="rId13"/>
    <p:sldId id="311" r:id="rId14"/>
    <p:sldId id="312" r:id="rId15"/>
    <p:sldId id="313" r:id="rId16"/>
    <p:sldId id="299" r:id="rId17"/>
    <p:sldId id="302" r:id="rId18"/>
    <p:sldId id="303" r:id="rId19"/>
    <p:sldId id="320" r:id="rId20"/>
    <p:sldId id="315" r:id="rId21"/>
    <p:sldId id="316" r:id="rId22"/>
    <p:sldId id="317" r:id="rId23"/>
    <p:sldId id="318" r:id="rId24"/>
    <p:sldId id="319" r:id="rId25"/>
    <p:sldId id="321" r:id="rId26"/>
  </p:sldIdLst>
  <p:sldSz cx="12192000" cy="6858000"/>
  <p:notesSz cx="6985000" cy="92837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14"/>
          </p14:sldIdLst>
        </p14:section>
        <p14:section name="Untitled Section" id="{BAB5FE1B-4910-480F-9285-3B3D14DFD513}">
          <p14:sldIdLst>
            <p14:sldId id="282"/>
            <p14:sldId id="306"/>
            <p14:sldId id="297"/>
            <p14:sldId id="308"/>
            <p14:sldId id="309"/>
            <p14:sldId id="310"/>
            <p14:sldId id="311"/>
            <p14:sldId id="312"/>
            <p14:sldId id="313"/>
            <p14:sldId id="299"/>
            <p14:sldId id="302"/>
            <p14:sldId id="303"/>
            <p14:sldId id="320"/>
            <p14:sldId id="315"/>
            <p14:sldId id="316"/>
            <p14:sldId id="317"/>
            <p14:sldId id="318"/>
            <p14:sldId id="319"/>
            <p14:sldId id="3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3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92D671-D237-F2D6-3175-C337719BA581}" v="185" dt="2024-08-21T01:47:19.7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3675" y="4409758"/>
            <a:ext cx="6593436" cy="417766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A2CEF-9D2D-4C53-B9B1-98EF9385FD1A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004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9738" y="158750"/>
            <a:ext cx="6188075" cy="34813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9634" y="3501969"/>
            <a:ext cx="6745009" cy="5547422"/>
          </a:xfrm>
        </p:spPr>
        <p:txBody>
          <a:bodyPr>
            <a:no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A2CEF-9D2D-4C53-B9B1-98EF9385FD1A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878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63538" y="38576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7889" y="3881930"/>
            <a:ext cx="6745009" cy="5167461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A2CEF-9D2D-4C53-B9B1-98EF9385FD1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63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027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183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526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426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409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25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9738" y="158750"/>
            <a:ext cx="6188075" cy="34813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102" y="3729946"/>
            <a:ext cx="6820796" cy="5471429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8A2CEF-9D2D-4C53-B9B1-98EF9385FD1A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1069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82775" y="158750"/>
            <a:ext cx="2957513" cy="1665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7889" y="1830143"/>
            <a:ext cx="6669222" cy="7219248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145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82775" y="158750"/>
            <a:ext cx="2957513" cy="1665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7889" y="2058119"/>
            <a:ext cx="6669222" cy="6991272"/>
          </a:xfrm>
        </p:spPr>
        <p:txBody>
          <a:bodyPr>
            <a:norm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8977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61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9209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419600"/>
            <a:ext cx="6629400" cy="4183380"/>
          </a:xfrm>
        </p:spPr>
        <p:txBody>
          <a:bodyPr>
            <a:normAutofit/>
          </a:bodyPr>
          <a:lstStyle/>
          <a:p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5191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13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4415790"/>
            <a:ext cx="6781800" cy="4652010"/>
          </a:xfrm>
        </p:spPr>
        <p:txBody>
          <a:bodyPr>
            <a:noAutofit/>
          </a:bodyPr>
          <a:lstStyle/>
          <a:p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579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884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43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95349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F830E-27B6-42DD-B836-AE90D4EDD51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A5F42-7EEF-424B-A1CC-7E6FE6F2C6C1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649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811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F830E-27B6-42DD-B836-AE90D4EDD51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A5F42-7EEF-424B-A1CC-7E6FE6F2C6C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74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9899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196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53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2034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4991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0785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4285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3063904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790FFB8-7A38-CD68-3178-8960040137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116015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E17A601-DF30-91F8-9B98-CA732A9C19E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881983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F073E63-11CF-76DE-73E5-C2CA06196EC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76932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599AAAA-7DFF-F93D-2148-4DAE6094B19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6908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C3C936A-4949-4A2F-6BB7-BA871BC8079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432683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C9D9F64-3AB2-B4DF-6847-C5A8A2044C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368669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14612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04278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15337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12125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86641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24589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43625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34525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59718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02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984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FC150BC-EA8E-5A55-4907-BBBD4A02D24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8198B87-5734-99A3-031C-F982CD34245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7F807708-0357-24A2-C43D-A745607557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9186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54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46949" y="1961812"/>
            <a:ext cx="5796197" cy="2306637"/>
          </a:xfrm>
        </p:spPr>
        <p:txBody>
          <a:bodyPr>
            <a:normAutofit/>
          </a:bodyPr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46949" y="4441487"/>
            <a:ext cx="5796197" cy="835051"/>
          </a:xfrm>
        </p:spPr>
        <p:txBody>
          <a:bodyPr/>
          <a:lstStyle/>
          <a:p>
            <a:pPr algn="l"/>
            <a:r>
              <a:rPr lang="en-US" dirty="0"/>
              <a:t>Evaluate Patient Radiation Dose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Terms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000" dirty="0"/>
              <a:t>Absorbed Dose (D): Radiation energy absorbed per unit mass. J/kg or Gy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Equivalent Dose (</a:t>
            </a:r>
            <a:r>
              <a:rPr lang="en-US" sz="2000" dirty="0" err="1"/>
              <a:t>EqD</a:t>
            </a:r>
            <a:r>
              <a:rPr lang="en-US" sz="2000" dirty="0"/>
              <a:t>): Dose quantity that takes into account the type of radiation used. Provides an indication of the potential for biological effects. Used for risk comparisons between different types of radiation. </a:t>
            </a:r>
            <a:r>
              <a:rPr lang="en-US" sz="2000" dirty="0" err="1"/>
              <a:t>Sv</a:t>
            </a:r>
            <a:endParaRPr lang="en-US" sz="2000" dirty="0"/>
          </a:p>
          <a:p>
            <a:pPr marL="0" indent="0" algn="ctr">
              <a:buNone/>
            </a:pPr>
            <a:r>
              <a:rPr lang="en-US" sz="2000" dirty="0"/>
              <a:t>Radiation weighting factor (W(R))</a:t>
            </a:r>
          </a:p>
          <a:p>
            <a:pPr marL="0" indent="0" algn="ctr">
              <a:buNone/>
            </a:pPr>
            <a:r>
              <a:rPr lang="en-US" sz="2000" dirty="0" err="1"/>
              <a:t>EqD</a:t>
            </a:r>
            <a:r>
              <a:rPr lang="en-US" sz="2000" dirty="0"/>
              <a:t> = D x W(R)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Effective Dose (EfD): Provides a measure of overall risk to humans from ionizing radiation. Takes into account the part of the body that is irradiated. </a:t>
            </a:r>
            <a:r>
              <a:rPr lang="en-US" sz="2000" dirty="0" err="1"/>
              <a:t>Sv</a:t>
            </a:r>
            <a:r>
              <a:rPr lang="en-US" sz="2000" dirty="0"/>
              <a:t> or mSv</a:t>
            </a:r>
          </a:p>
          <a:p>
            <a:pPr marL="0" indent="0" algn="ctr">
              <a:buNone/>
            </a:pPr>
            <a:r>
              <a:rPr lang="en-US" sz="2000" dirty="0"/>
              <a:t>Tissue weighting factor (W(T))</a:t>
            </a:r>
          </a:p>
          <a:p>
            <a:pPr marL="0" indent="0" algn="ctr">
              <a:buNone/>
            </a:pPr>
            <a:r>
              <a:rPr lang="en-US" sz="2000" dirty="0"/>
              <a:t>EfD = D x W(R)  x W(T)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6048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Estimating Patient Dose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 exposure or dose can be established in three ways: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Entrance Skin Dose (ESD) also known as Entrance Skin Exposure (ESE)</a:t>
            </a:r>
          </a:p>
          <a:p>
            <a:pPr marL="342900" lvl="1" indent="0">
              <a:buNone/>
            </a:pPr>
            <a:endParaRPr lang="en-US" dirty="0"/>
          </a:p>
          <a:p>
            <a:pPr lvl="1"/>
            <a:r>
              <a:rPr lang="en-US" dirty="0"/>
              <a:t>Gonadal Dose</a:t>
            </a:r>
          </a:p>
          <a:p>
            <a:pPr marL="342900" lvl="1" indent="0">
              <a:buNone/>
            </a:pPr>
            <a:endParaRPr lang="en-US" dirty="0"/>
          </a:p>
          <a:p>
            <a:pPr lvl="1"/>
            <a:r>
              <a:rPr lang="en-US" dirty="0"/>
              <a:t>Bone Marrow Dose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38700" y="5657851"/>
            <a:ext cx="244169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prstClr val="white"/>
                </a:solidFill>
              </a:rPr>
              <a:t>Pg. 566 Bushong, Sherer Tables pg. 33-34 </a:t>
            </a:r>
          </a:p>
        </p:txBody>
      </p:sp>
    </p:spTree>
    <p:extLst>
      <p:ext uri="{BB962C8B-B14F-4D97-AF65-F5344CB8AC3E}">
        <p14:creationId xmlns:p14="http://schemas.microsoft.com/office/powerpoint/2010/main" val="3522047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Entrance Skin Dose/Exposure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ESE/ESD is widely used in assessing patient dose</a:t>
            </a:r>
          </a:p>
          <a:p>
            <a:endParaRPr lang="en-US" sz="2400" dirty="0"/>
          </a:p>
          <a:p>
            <a:r>
              <a:rPr lang="en-US" sz="2400" dirty="0"/>
              <a:t>Personal Dosimeters determine skin dose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When actual patient measurements are not available, estimate measurements can still be easy to obtain</a:t>
            </a:r>
          </a:p>
          <a:p>
            <a:pPr marL="0" indent="0">
              <a:buNone/>
            </a:pPr>
            <a:r>
              <a:rPr lang="en-US" sz="2400" dirty="0"/>
              <a:t>.</a:t>
            </a:r>
          </a:p>
          <a:p>
            <a:pPr lvl="1"/>
            <a:r>
              <a:rPr lang="en-US" sz="2000" dirty="0"/>
              <a:t>Nomogram</a:t>
            </a:r>
          </a:p>
          <a:p>
            <a:pPr lvl="1"/>
            <a:r>
              <a:rPr lang="en-US" sz="2000" dirty="0"/>
              <a:t>Output Intensity Charts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72079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Gonadal Dose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Genetically Significant Dose (GSD) is used to assess the impact of the gonadal dose on the population</a:t>
            </a:r>
          </a:p>
          <a:p>
            <a:endParaRPr lang="en-US" sz="2400" dirty="0"/>
          </a:p>
          <a:p>
            <a:r>
              <a:rPr lang="en-US" sz="2400" dirty="0"/>
              <a:t>GSD is the equivalent dose (</a:t>
            </a:r>
            <a:r>
              <a:rPr lang="en-US" sz="2400" dirty="0" err="1"/>
              <a:t>EqD</a:t>
            </a:r>
            <a:r>
              <a:rPr lang="en-US" sz="2400" dirty="0"/>
              <a:t>) that can bring about genetic injury</a:t>
            </a:r>
          </a:p>
          <a:p>
            <a:endParaRPr lang="en-CA" sz="2400" dirty="0"/>
          </a:p>
          <a:p>
            <a:r>
              <a:rPr lang="en-CA" sz="2400" dirty="0"/>
              <a:t>Bushong</a:t>
            </a:r>
            <a:r>
              <a:rPr lang="en-US" sz="2400" dirty="0"/>
              <a:t> p. 569 (Table 37-1) shows the gonadal dose for specific exams </a:t>
            </a:r>
          </a:p>
          <a:p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2723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Radiation on Gonads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9987" y="1471663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Gonads are critically important target organs—very radiosensitive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Medical x-rays exposures are the major contributor of gonadal dose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Ovaries and testes both produce germ cells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Male and female gonads are affected differently by radiation </a:t>
            </a:r>
          </a:p>
          <a:p>
            <a:pPr lvl="1"/>
            <a:r>
              <a:rPr lang="en-US" dirty="0"/>
              <a:t>This is due to differences in progression from stem cell to mature cell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201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Testes contain both mature and immature cells </a:t>
            </a:r>
          </a:p>
          <a:p>
            <a:pPr lvl="1"/>
            <a:r>
              <a:rPr lang="en-US" dirty="0"/>
              <a:t>Mature germ  cells are </a:t>
            </a:r>
            <a:r>
              <a:rPr lang="en-US" b="1" dirty="0"/>
              <a:t>non-dividing </a:t>
            </a:r>
            <a:r>
              <a:rPr lang="en-US" dirty="0"/>
              <a:t>and </a:t>
            </a:r>
            <a:r>
              <a:rPr lang="en-US" b="1" dirty="0"/>
              <a:t>less</a:t>
            </a:r>
            <a:r>
              <a:rPr lang="en-US" dirty="0"/>
              <a:t> sensitive</a:t>
            </a:r>
          </a:p>
          <a:p>
            <a:pPr lvl="1"/>
            <a:r>
              <a:rPr lang="en-US" dirty="0"/>
              <a:t>Immature cells are unspecialized and still dividing—extremely radiosensitive</a:t>
            </a:r>
          </a:p>
          <a:p>
            <a:r>
              <a:rPr lang="en-US" dirty="0"/>
              <a:t>Irradiation can lead to damage and reduction in number </a:t>
            </a:r>
          </a:p>
          <a:p>
            <a:r>
              <a:rPr lang="en-US" dirty="0"/>
              <a:t>Doses higher than 0.1 </a:t>
            </a:r>
            <a:r>
              <a:rPr lang="en-US" dirty="0" err="1"/>
              <a:t>Gy</a:t>
            </a:r>
            <a:r>
              <a:rPr lang="en-US" dirty="0"/>
              <a:t> may deplete mature sperm (maturation depletion)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940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Temporary sterility can occur and last as long as 12 months with a dose of 2 </a:t>
            </a:r>
            <a:r>
              <a:rPr lang="en-US" dirty="0" err="1"/>
              <a:t>Gy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Sterility is temporary, but it may cause genetic mutations (chromosomal abnormalities) in future generations </a:t>
            </a:r>
          </a:p>
          <a:p>
            <a:r>
              <a:rPr lang="en-US" dirty="0"/>
              <a:t>Direct exposure may cause genetic effects</a:t>
            </a:r>
          </a:p>
          <a:p>
            <a:r>
              <a:rPr lang="en-US" dirty="0"/>
              <a:t>Recommended to refrain from family planning for 2–4 months after irradiation exceeding 100 </a:t>
            </a:r>
            <a:r>
              <a:rPr lang="en-US" dirty="0" err="1"/>
              <a:t>mGy</a:t>
            </a:r>
            <a:endParaRPr lang="en-US" dirty="0"/>
          </a:p>
          <a:p>
            <a:r>
              <a:rPr lang="en-US" dirty="0"/>
              <a:t>Permanent sterility is most likely occur with a dose of 5–6 </a:t>
            </a:r>
            <a:r>
              <a:rPr lang="en-US" dirty="0" err="1"/>
              <a:t>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891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Radiosensitivity</a:t>
            </a:r>
            <a:r>
              <a:rPr lang="en-US" dirty="0"/>
              <a:t> of the ovaries varies throughout the stages of maturity</a:t>
            </a:r>
          </a:p>
          <a:p>
            <a:r>
              <a:rPr lang="en-US" dirty="0"/>
              <a:t>In the fetal stage and in childhood, the ovaries are very radiosensitive</a:t>
            </a:r>
          </a:p>
          <a:p>
            <a:r>
              <a:rPr lang="en-US" dirty="0"/>
              <a:t>Contain large number of </a:t>
            </a:r>
            <a:r>
              <a:rPr lang="en-US" b="1" dirty="0"/>
              <a:t>stem</a:t>
            </a:r>
            <a:r>
              <a:rPr lang="en-US" dirty="0"/>
              <a:t> and </a:t>
            </a:r>
            <a:r>
              <a:rPr lang="en-US" b="1" dirty="0"/>
              <a:t>immature </a:t>
            </a:r>
            <a:r>
              <a:rPr lang="en-US" dirty="0"/>
              <a:t>cells </a:t>
            </a:r>
          </a:p>
          <a:p>
            <a:r>
              <a:rPr lang="en-US" dirty="0"/>
              <a:t>Irradiation early in life can cause:</a:t>
            </a:r>
          </a:p>
          <a:p>
            <a:pPr lvl="1"/>
            <a:r>
              <a:rPr lang="en-US" dirty="0"/>
              <a:t>Ovarian atrophy (ovaries reduce in size)</a:t>
            </a:r>
          </a:p>
          <a:p>
            <a:pPr lvl="1"/>
            <a:r>
              <a:rPr lang="en-US" dirty="0"/>
              <a:t>Cell death</a:t>
            </a:r>
          </a:p>
        </p:txBody>
      </p:sp>
    </p:spTree>
    <p:extLst>
      <p:ext uri="{BB962C8B-B14F-4D97-AF65-F5344CB8AC3E}">
        <p14:creationId xmlns:p14="http://schemas.microsoft.com/office/powerpoint/2010/main" val="512836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0826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Irradiation doses as low as 100 </a:t>
            </a:r>
            <a:r>
              <a:rPr lang="en-US" dirty="0" err="1"/>
              <a:t>mGy</a:t>
            </a:r>
            <a:r>
              <a:rPr lang="en-US" dirty="0"/>
              <a:t> may cause suppression and/or delay of menstruation</a:t>
            </a:r>
          </a:p>
          <a:p>
            <a:r>
              <a:rPr lang="en-US" dirty="0" err="1"/>
              <a:t>Radiosensitivity</a:t>
            </a:r>
            <a:endParaRPr lang="en-US" dirty="0"/>
          </a:p>
          <a:p>
            <a:pPr lvl="1"/>
            <a:r>
              <a:rPr lang="en-US" dirty="0"/>
              <a:t>Increased in fetal stage and childhood</a:t>
            </a:r>
          </a:p>
          <a:p>
            <a:pPr lvl="1"/>
            <a:r>
              <a:rPr lang="en-US" dirty="0"/>
              <a:t>Declines between 20–30 years</a:t>
            </a:r>
          </a:p>
          <a:p>
            <a:pPr lvl="1"/>
            <a:r>
              <a:rPr lang="en-US" dirty="0"/>
              <a:t>Increases again at approximately 30 years and continues until menopause </a:t>
            </a:r>
          </a:p>
          <a:p>
            <a:r>
              <a:rPr lang="en-US" dirty="0"/>
              <a:t>Single dose of 2 </a:t>
            </a:r>
            <a:r>
              <a:rPr lang="en-US" dirty="0" err="1"/>
              <a:t>Gy</a:t>
            </a:r>
            <a:r>
              <a:rPr lang="en-US" dirty="0"/>
              <a:t> to the ovaries can cause temporary sterility </a:t>
            </a:r>
          </a:p>
          <a:p>
            <a:r>
              <a:rPr lang="en-US" dirty="0"/>
              <a:t>Permanent sterility is most likely to occur with a dose of 5–6 </a:t>
            </a:r>
            <a:r>
              <a:rPr lang="en-US" dirty="0" err="1"/>
              <a:t>Gy</a:t>
            </a:r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005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Doses in diagnostic imaging are low and chance of sterility is nil</a:t>
            </a:r>
          </a:p>
          <a:p>
            <a:r>
              <a:rPr lang="en-US" dirty="0"/>
              <a:t>High doses of radiation can cause atrophy</a:t>
            </a:r>
          </a:p>
          <a:p>
            <a:r>
              <a:rPr lang="en-US" dirty="0"/>
              <a:t>Radiation of the gonads could cause chromosomal abnormalities that are passed on to future generations</a:t>
            </a:r>
          </a:p>
          <a:p>
            <a:r>
              <a:rPr lang="en-US" dirty="0"/>
              <a:t>Best practices state, is the ALARA principle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44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Bone Marrow Dose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Also called Mean Marrow Dose</a:t>
            </a:r>
          </a:p>
          <a:p>
            <a:r>
              <a:rPr lang="en-US" sz="2400" dirty="0"/>
              <a:t>Defined as the average radiation dose to all active marrow </a:t>
            </a:r>
          </a:p>
          <a:p>
            <a:r>
              <a:rPr lang="en-US" sz="2400" dirty="0"/>
              <a:t>Substantial exposure of ionizing radiation can deplete or destroy stem and blood cells</a:t>
            </a:r>
          </a:p>
          <a:p>
            <a:r>
              <a:rPr lang="en-US" sz="2400" dirty="0"/>
              <a:t>Dose to bone marrow may be responsible for radiation-induced leukemia</a:t>
            </a:r>
          </a:p>
          <a:p>
            <a:r>
              <a:rPr lang="en-US" sz="2400" dirty="0"/>
              <a:t>Cannot be measured directly, can only be estimated </a:t>
            </a:r>
          </a:p>
          <a:p>
            <a:pPr lvl="0"/>
            <a:r>
              <a:rPr lang="en-US" sz="2400" dirty="0"/>
              <a:t>Bushong p. 569 (Table 37-1)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416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Diagnostic Reference Levels (DRL)                                      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Dose guidelines for typical exams based on standardized patients and phantoms</a:t>
            </a:r>
          </a:p>
          <a:p>
            <a:r>
              <a:rPr lang="en-US" dirty="0"/>
              <a:t>Recommendations can be found in the SC 35 (Section A 3.5)</a:t>
            </a:r>
          </a:p>
          <a:p>
            <a:r>
              <a:rPr lang="en-US" dirty="0"/>
              <a:t>Promotes better control of patient exposures</a:t>
            </a:r>
          </a:p>
          <a:p>
            <a:r>
              <a:rPr lang="en-US" dirty="0"/>
              <a:t>Facilities should strive to meet these levels, but may not always be possible</a:t>
            </a:r>
          </a:p>
          <a:p>
            <a:r>
              <a:rPr lang="en-US" dirty="0"/>
              <a:t>Normally reviewed annually</a:t>
            </a:r>
          </a:p>
        </p:txBody>
      </p:sp>
    </p:spTree>
    <p:extLst>
      <p:ext uri="{BB962C8B-B14F-4D97-AF65-F5344CB8AC3E}">
        <p14:creationId xmlns:p14="http://schemas.microsoft.com/office/powerpoint/2010/main" val="1925386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82561" y="30613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Diagnostic Reference Levels (cont’d)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Beneficial in large dose examinations where large reductions are possible</a:t>
            </a:r>
          </a:p>
          <a:p>
            <a:pPr lvl="1"/>
            <a:r>
              <a:rPr lang="en-US" dirty="0"/>
              <a:t> CT</a:t>
            </a:r>
          </a:p>
          <a:p>
            <a:r>
              <a:rPr lang="en-US" dirty="0"/>
              <a:t>May lead to large reductions in the collective dose in exams done frequently or for young patients </a:t>
            </a:r>
          </a:p>
          <a:p>
            <a:pPr lvl="1"/>
            <a:r>
              <a:rPr lang="en-US" dirty="0"/>
              <a:t>Chest x-rays</a:t>
            </a:r>
          </a:p>
          <a:p>
            <a:pPr lvl="1"/>
            <a:r>
              <a:rPr lang="en-US" dirty="0"/>
              <a:t>Pediatrics 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245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Protection Standards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Four major organizations that are responsible for evaluating radiation doses risks and biologic effects:</a:t>
            </a:r>
          </a:p>
          <a:p>
            <a:pPr lvl="1"/>
            <a:r>
              <a:rPr lang="en-US" dirty="0"/>
              <a:t>International Commission on Radiological Protection (ICRP)</a:t>
            </a:r>
          </a:p>
          <a:p>
            <a:pPr lvl="1"/>
            <a:r>
              <a:rPr lang="en-US" dirty="0"/>
              <a:t>National Council on Radiation Protection and Measurements (NCRP)</a:t>
            </a:r>
          </a:p>
          <a:p>
            <a:pPr lvl="1"/>
            <a:r>
              <a:rPr lang="en-US" dirty="0"/>
              <a:t>United Nations Scientific Committee on the Effects of Atomic Radiation (UNSCEAR)</a:t>
            </a:r>
          </a:p>
          <a:p>
            <a:pPr lvl="1"/>
            <a:r>
              <a:rPr lang="en-US" dirty="0"/>
              <a:t>National Academy of Sciences/National Research Council Committee on the Biological Effects of Ionizing Radiation (NAS/NRC-BEIR)</a:t>
            </a:r>
          </a:p>
        </p:txBody>
      </p:sp>
    </p:spTree>
    <p:extLst>
      <p:ext uri="{BB962C8B-B14F-4D97-AF65-F5344CB8AC3E}">
        <p14:creationId xmlns:p14="http://schemas.microsoft.com/office/powerpoint/2010/main" val="2115250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Purpose of the 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949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These groups help to form recommendations for:</a:t>
            </a:r>
          </a:p>
          <a:p>
            <a:pPr lvl="1"/>
            <a:r>
              <a:rPr lang="en-US" dirty="0"/>
              <a:t>Effective Dose (</a:t>
            </a:r>
            <a:r>
              <a:rPr lang="en-US" dirty="0" err="1"/>
              <a:t>EfD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Equivalent Dose (</a:t>
            </a:r>
            <a:r>
              <a:rPr lang="en-US" dirty="0" err="1"/>
              <a:t>EqD</a:t>
            </a:r>
            <a:r>
              <a:rPr lang="en-US" dirty="0"/>
              <a:t>) limits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Limits on radiation exposure are developed based on research and information from these groups.</a:t>
            </a:r>
          </a:p>
        </p:txBody>
      </p:sp>
    </p:spTree>
    <p:extLst>
      <p:ext uri="{BB962C8B-B14F-4D97-AF65-F5344CB8AC3E}">
        <p14:creationId xmlns:p14="http://schemas.microsoft.com/office/powerpoint/2010/main" val="1946442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ICRP</a:t>
            </a:r>
            <a:r>
              <a:rPr lang="en-US" dirty="0"/>
              <a:t>, International Commission on Radiological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29890"/>
            <a:ext cx="10515600" cy="4351338"/>
          </a:xfrm>
        </p:spPr>
        <p:txBody>
          <a:bodyPr/>
          <a:lstStyle/>
          <a:p>
            <a:r>
              <a:rPr lang="en-US" dirty="0"/>
              <a:t>Considered the international authority regarding the safe use of ionizing radiation.</a:t>
            </a:r>
          </a:p>
          <a:p>
            <a:r>
              <a:rPr lang="en-US" dirty="0"/>
              <a:t>Evaluates information on biologic effects of radiation.</a:t>
            </a:r>
          </a:p>
          <a:p>
            <a:r>
              <a:rPr lang="en-US" dirty="0"/>
              <a:t>Provides radiation protection guidance through general recommendations on dose limits.</a:t>
            </a:r>
          </a:p>
        </p:txBody>
      </p:sp>
    </p:spTree>
    <p:extLst>
      <p:ext uri="{BB962C8B-B14F-4D97-AF65-F5344CB8AC3E}">
        <p14:creationId xmlns:p14="http://schemas.microsoft.com/office/powerpoint/2010/main" val="1299798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NCRP</a:t>
            </a:r>
            <a:r>
              <a:rPr lang="en-US" dirty="0"/>
              <a:t>, National Council on Radiation Protection and Measurements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6328"/>
            <a:ext cx="10515600" cy="4351338"/>
          </a:xfrm>
        </p:spPr>
        <p:txBody>
          <a:bodyPr/>
          <a:lstStyle/>
          <a:p>
            <a:r>
              <a:rPr lang="en-US" dirty="0"/>
              <a:t>US corporation</a:t>
            </a:r>
          </a:p>
          <a:p>
            <a:r>
              <a:rPr lang="en-US" dirty="0"/>
              <a:t>Non-governmental organization</a:t>
            </a:r>
          </a:p>
          <a:p>
            <a:r>
              <a:rPr lang="en-US" dirty="0"/>
              <a:t>Determines how ICRP recommendations are incorporated into US radiation protection criteria</a:t>
            </a:r>
          </a:p>
        </p:txBody>
      </p:sp>
    </p:spTree>
    <p:extLst>
      <p:ext uri="{BB962C8B-B14F-4D97-AF65-F5344CB8AC3E}">
        <p14:creationId xmlns:p14="http://schemas.microsoft.com/office/powerpoint/2010/main" val="2271248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UNSCEAR</a:t>
            </a:r>
            <a:r>
              <a:rPr lang="en-US" dirty="0"/>
              <a:t>, United Nations Scientific Committee on the Effects of Atomic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r>
              <a:rPr lang="en-US" dirty="0"/>
              <a:t>Helps form radiation protection guidelines.</a:t>
            </a:r>
          </a:p>
          <a:p>
            <a:r>
              <a:rPr lang="en-US" dirty="0"/>
              <a:t>Evaluates human and environmental ionizing radiation exposures.</a:t>
            </a:r>
          </a:p>
          <a:p>
            <a:r>
              <a:rPr lang="en-US" dirty="0"/>
              <a:t>Derives risk assessments from epidemiologic data and provides information to the other organizations for evaluation.</a:t>
            </a:r>
          </a:p>
          <a:p>
            <a:r>
              <a:rPr lang="en-US" dirty="0"/>
              <a:t>Takes the information from radiation and nuclear accidents and conducts follow-up studies to derive radiation risk assessments for cancer and genetic effects.</a:t>
            </a:r>
          </a:p>
        </p:txBody>
      </p:sp>
    </p:spTree>
    <p:extLst>
      <p:ext uri="{BB962C8B-B14F-4D97-AF65-F5344CB8AC3E}">
        <p14:creationId xmlns:p14="http://schemas.microsoft.com/office/powerpoint/2010/main" val="3312260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226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NAS/NRC-BEIR</a:t>
            </a:r>
            <a:r>
              <a:rPr lang="en-US" dirty="0"/>
              <a:t>, National Academy of Sciences/National Research Council Committee on the Biological Effects of Ionizing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524" y="280386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Advisory group that reviews studies of biologic effects of ionizing radiation and risk assessment.</a:t>
            </a:r>
          </a:p>
          <a:p>
            <a:r>
              <a:rPr lang="en-US" dirty="0"/>
              <a:t>Studies groups such as early radiation workers, atomic bomb survivors and nuclear accident survivors.</a:t>
            </a:r>
          </a:p>
          <a:p>
            <a:r>
              <a:rPr lang="en-US" dirty="0"/>
              <a:t>Provides information to other organizations for evaluation.</a:t>
            </a:r>
          </a:p>
        </p:txBody>
      </p:sp>
    </p:spTree>
    <p:extLst>
      <p:ext uri="{BB962C8B-B14F-4D97-AF65-F5344CB8AC3E}">
        <p14:creationId xmlns:p14="http://schemas.microsoft.com/office/powerpoint/2010/main" val="1807683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Reducing Patient Dose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Many methods can be used to reduce patient dose:</a:t>
            </a:r>
          </a:p>
          <a:p>
            <a:pPr lvl="1"/>
            <a:r>
              <a:rPr lang="en-US" dirty="0"/>
              <a:t>Technical factors</a:t>
            </a:r>
          </a:p>
          <a:p>
            <a:pPr lvl="1"/>
            <a:r>
              <a:rPr lang="en-US" dirty="0"/>
              <a:t>Collimation</a:t>
            </a:r>
          </a:p>
          <a:p>
            <a:pPr lvl="1"/>
            <a:r>
              <a:rPr lang="en-US" dirty="0"/>
              <a:t>Filtration</a:t>
            </a:r>
          </a:p>
          <a:p>
            <a:pPr lvl="1"/>
            <a:r>
              <a:rPr lang="en-US" dirty="0"/>
              <a:t>Equipment (e.g., grids, immobilization devices)</a:t>
            </a:r>
          </a:p>
          <a:p>
            <a:pPr lvl="1"/>
            <a:r>
              <a:rPr lang="en-US" dirty="0"/>
              <a:t>Quality Control</a:t>
            </a:r>
          </a:p>
          <a:p>
            <a:pPr lvl="1"/>
            <a:r>
              <a:rPr lang="en-US" dirty="0"/>
              <a:t>Communication</a:t>
            </a:r>
          </a:p>
          <a:p>
            <a:pPr lvl="1"/>
            <a:r>
              <a:rPr lang="en-US" dirty="0"/>
              <a:t>Best Practice</a:t>
            </a:r>
          </a:p>
          <a:p>
            <a:pPr lvl="1"/>
            <a:r>
              <a:rPr lang="en-US" dirty="0"/>
              <a:t>ALARA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59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7A4E14E-8DA0-48AC-9C35-73A9422A79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61919F-A3BF-4348-80CA-777B731D4E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637AF5D-E6B9-4CFD-98A7-9F6A94CC70A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4334</TotalTime>
  <Words>1091</Words>
  <Application>Microsoft Office PowerPoint</Application>
  <PresentationFormat>Widescreen</PresentationFormat>
  <Paragraphs>156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Radiation Terms Review</vt:lpstr>
      <vt:lpstr>Estimating Patient Dose</vt:lpstr>
      <vt:lpstr>Entrance Skin Dose/Exposure</vt:lpstr>
      <vt:lpstr>Gonadal Dose</vt:lpstr>
      <vt:lpstr>Effects of Radiation on Gonads</vt:lpstr>
      <vt:lpstr>Testes</vt:lpstr>
      <vt:lpstr>Testes</vt:lpstr>
      <vt:lpstr>Ovaries</vt:lpstr>
      <vt:lpstr>Ovaries</vt:lpstr>
      <vt:lpstr>RECAP</vt:lpstr>
      <vt:lpstr>Bone Marrow Dose</vt:lpstr>
      <vt:lpstr>Diagnostic Reference Levels (DRL)                                        </vt:lpstr>
      <vt:lpstr>Diagnostic Reference Levels (cont’d)</vt:lpstr>
      <vt:lpstr>Protection Standards</vt:lpstr>
      <vt:lpstr>Purpose of the Groups</vt:lpstr>
      <vt:lpstr>ICRP, International Commission on Radiological Protection</vt:lpstr>
      <vt:lpstr>NCRP, National Council on Radiation Protection and Measurements</vt:lpstr>
      <vt:lpstr>UNSCEAR, United Nations Scientific Committee on the Effects of Atomic Radiation</vt:lpstr>
      <vt:lpstr>NAS/NRC-BEIR, National Academy of Sciences/National Research Council Committee on the Biological Effects of Ionizing Radiation</vt:lpstr>
      <vt:lpstr>Reducing Patient Dose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402</cp:revision>
  <cp:lastPrinted>2024-03-13T20:47:28Z</cp:lastPrinted>
  <dcterms:created xsi:type="dcterms:W3CDTF">2009-04-06T17:04:40Z</dcterms:created>
  <dcterms:modified xsi:type="dcterms:W3CDTF">2025-02-04T20:10:26Z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