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49"/>
  </p:notesMasterIdLst>
  <p:sldIdLst>
    <p:sldId id="256" r:id="rId5"/>
    <p:sldId id="266" r:id="rId6"/>
    <p:sldId id="437" r:id="rId7"/>
    <p:sldId id="419" r:id="rId8"/>
    <p:sldId id="488" r:id="rId9"/>
    <p:sldId id="489" r:id="rId10"/>
    <p:sldId id="490" r:id="rId11"/>
    <p:sldId id="426" r:id="rId12"/>
    <p:sldId id="428" r:id="rId13"/>
    <p:sldId id="491" r:id="rId14"/>
    <p:sldId id="430" r:id="rId15"/>
    <p:sldId id="492" r:id="rId16"/>
    <p:sldId id="493" r:id="rId17"/>
    <p:sldId id="431" r:id="rId18"/>
    <p:sldId id="432" r:id="rId19"/>
    <p:sldId id="433" r:id="rId20"/>
    <p:sldId id="434" r:id="rId21"/>
    <p:sldId id="494" r:id="rId22"/>
    <p:sldId id="495" r:id="rId23"/>
    <p:sldId id="496" r:id="rId24"/>
    <p:sldId id="497" r:id="rId25"/>
    <p:sldId id="498" r:id="rId26"/>
    <p:sldId id="499" r:id="rId27"/>
    <p:sldId id="500" r:id="rId28"/>
    <p:sldId id="501" r:id="rId29"/>
    <p:sldId id="502" r:id="rId30"/>
    <p:sldId id="503" r:id="rId31"/>
    <p:sldId id="504" r:id="rId32"/>
    <p:sldId id="505" r:id="rId33"/>
    <p:sldId id="506" r:id="rId34"/>
    <p:sldId id="507" r:id="rId35"/>
    <p:sldId id="365" r:id="rId36"/>
    <p:sldId id="389" r:id="rId37"/>
    <p:sldId id="391" r:id="rId38"/>
    <p:sldId id="348" r:id="rId39"/>
    <p:sldId id="349" r:id="rId40"/>
    <p:sldId id="394" r:id="rId41"/>
    <p:sldId id="395" r:id="rId42"/>
    <p:sldId id="396" r:id="rId43"/>
    <p:sldId id="397" r:id="rId44"/>
    <p:sldId id="399" r:id="rId45"/>
    <p:sldId id="402" r:id="rId46"/>
    <p:sldId id="508" r:id="rId47"/>
    <p:sldId id="43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95C5D16E-AE6A-4F13-B4E0-299ED693C09A}"/>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415B85C6-291D-4B46-BF07-FADB085D629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histology? </a:t>
            </a:r>
            <a:r>
              <a:rPr lang="en-US" altLang="en-US" i="1" dirty="0">
                <a:latin typeface="Arial" panose="020B0604020202020204" pitchFamily="34" charset="0"/>
                <a:ea typeface="ＭＳ Ｐゴシック" panose="020B0600070205080204" pitchFamily="34" charset="-128"/>
              </a:rPr>
              <a:t>(Histology is the study of tissues. </a:t>
            </a:r>
            <a:r>
              <a:rPr lang="en-US" altLang="en-US" dirty="0">
                <a:latin typeface="Arial" panose="020B0604020202020204" pitchFamily="34" charset="0"/>
                <a:ea typeface="ＭＳ Ｐゴシック" panose="020B0600070205080204" pitchFamily="34" charset="-128"/>
              </a:rPr>
              <a:t>Histo</a:t>
            </a:r>
            <a:r>
              <a:rPr lang="en-US" altLang="en-US" i="1" dirty="0">
                <a:latin typeface="Arial" panose="020B0604020202020204" pitchFamily="34" charset="0"/>
                <a:ea typeface="ＭＳ Ｐゴシック" panose="020B0600070205080204" pitchFamily="34" charset="-128"/>
              </a:rPr>
              <a:t> is a root word meaning “</a:t>
            </a:r>
            <a:r>
              <a:rPr lang="en-US" altLang="ja-JP" i="1" dirty="0">
                <a:latin typeface="Arial" panose="020B0604020202020204" pitchFamily="34" charset="0"/>
                <a:ea typeface="ＭＳ Ｐゴシック" panose="020B0600070205080204" pitchFamily="34" charset="-128"/>
              </a:rPr>
              <a:t>tissue.”)</a:t>
            </a:r>
          </a:p>
          <a:p>
            <a:pPr marL="228600" indent="-228600">
              <a:buFontTx/>
              <a:buChar char="•"/>
            </a:pPr>
            <a:r>
              <a:rPr lang="en-US" altLang="en-US" dirty="0">
                <a:latin typeface="Arial" panose="020B0604020202020204" pitchFamily="34" charset="0"/>
                <a:ea typeface="ＭＳ Ｐゴシック" panose="020B0600070205080204" pitchFamily="34" charset="-128"/>
              </a:rPr>
              <a:t>Epithelial tissue covers exterior surfaces (e.g., skin cells and mucous membranes) or lines internal passages (e.g., the lining of the stomach).</a:t>
            </a:r>
          </a:p>
          <a:p>
            <a:pPr marL="228600" indent="-228600">
              <a:buFontTx/>
              <a:buChar char="•"/>
            </a:pPr>
            <a:r>
              <a:rPr lang="en-US" altLang="en-US" dirty="0">
                <a:latin typeface="Arial" panose="020B0604020202020204" pitchFamily="34" charset="0"/>
                <a:ea typeface="ＭＳ Ｐゴシック" panose="020B0600070205080204" pitchFamily="34" charset="-128"/>
              </a:rPr>
              <a:t>Connective tissue plays a part in the appearance of cellulite. Collagen fibers stretch unevenly over subcutaneous fat deposits, causing some areas to bulge and others to dimple. There are no proven treatments for cellulite, and liposuction can make it even worse. </a:t>
            </a:r>
          </a:p>
        </p:txBody>
      </p:sp>
      <p:sp>
        <p:nvSpPr>
          <p:cNvPr id="59396" name="Slide Number Placeholder 3">
            <a:extLst>
              <a:ext uri="{FF2B5EF4-FFF2-40B4-BE49-F238E27FC236}">
                <a16:creationId xmlns:a16="http://schemas.microsoft.com/office/drawing/2014/main" id="{FA6C7631-7F4B-4072-8D1F-B12D19000D5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0CED319-76E8-444F-B453-CF012E178E4F}" type="slidenum">
              <a:rPr lang="en-US" altLang="en-US" sz="1200"/>
              <a:pPr algn="r" eaLnBrk="1" hangingPunct="1"/>
              <a:t>4</a:t>
            </a:fld>
            <a:endParaRPr lang="en-US"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CEF01E20-A522-4551-B5A2-B597C13FE993}"/>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92677CAA-B977-467B-B95D-EF843093EF0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Table 4.5.</a:t>
            </a:r>
          </a:p>
          <a:p>
            <a:pPr marL="228600" indent="-228600">
              <a:buFontTx/>
              <a:buChar char="•"/>
            </a:pPr>
            <a:r>
              <a:rPr lang="en-US" altLang="en-US" dirty="0">
                <a:latin typeface="Arial" panose="020B0604020202020204" pitchFamily="34" charset="0"/>
                <a:ea typeface="ＭＳ Ｐゴシック" panose="020B0600070205080204" pitchFamily="34" charset="-128"/>
              </a:rPr>
              <a:t>Organs make up systems.</a:t>
            </a:r>
          </a:p>
        </p:txBody>
      </p:sp>
      <p:sp>
        <p:nvSpPr>
          <p:cNvPr id="61444" name="Slide Number Placeholder 3">
            <a:extLst>
              <a:ext uri="{FF2B5EF4-FFF2-40B4-BE49-F238E27FC236}">
                <a16:creationId xmlns:a16="http://schemas.microsoft.com/office/drawing/2014/main" id="{6E89F295-F50A-4D9C-AA71-89CF24848F9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4BDA9DB-DDD8-474C-BFAE-0667A42680CD}" type="slidenum">
              <a:rPr lang="en-US" altLang="en-US" sz="1200"/>
              <a:pPr algn="r" eaLnBrk="1" hangingPunct="1"/>
              <a:t>5</a:t>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2C7DB91A-EB61-40A0-A337-173FB72CFDE4}"/>
              </a:ext>
            </a:extLst>
          </p:cNvPr>
          <p:cNvSpPr>
            <a:spLocks noGrp="1" noRot="1" noChangeAspect="1" noChangeArrowheads="1" noTextEdit="1"/>
          </p:cNvSpPr>
          <p:nvPr>
            <p:ph type="sldImg"/>
          </p:nvPr>
        </p:nvSpPr>
        <p:spPr>
          <a:ln/>
        </p:spPr>
      </p:sp>
      <p:sp>
        <p:nvSpPr>
          <p:cNvPr id="63491" name="Notes Placeholder 2">
            <a:extLst>
              <a:ext uri="{FF2B5EF4-FFF2-40B4-BE49-F238E27FC236}">
                <a16:creationId xmlns:a16="http://schemas.microsoft.com/office/drawing/2014/main" id="{6F24F681-4FC6-4135-B649-39910F61CD4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4.4.</a:t>
            </a:r>
          </a:p>
          <a:p>
            <a:pPr marL="228600" indent="-228600">
              <a:buFontTx/>
              <a:buChar char="•"/>
            </a:pPr>
            <a:r>
              <a:rPr lang="en-US" altLang="en-US" dirty="0">
                <a:latin typeface="Arial" panose="020B0604020202020204" pitchFamily="34" charset="0"/>
                <a:ea typeface="ＭＳ Ｐゴシック" panose="020B0600070205080204" pitchFamily="34" charset="-128"/>
              </a:rPr>
              <a:t>Sometimes the abdominal and pelvic cavities are considered one cavity.</a:t>
            </a:r>
          </a:p>
        </p:txBody>
      </p:sp>
      <p:sp>
        <p:nvSpPr>
          <p:cNvPr id="63492" name="Slide Number Placeholder 3">
            <a:extLst>
              <a:ext uri="{FF2B5EF4-FFF2-40B4-BE49-F238E27FC236}">
                <a16:creationId xmlns:a16="http://schemas.microsoft.com/office/drawing/2014/main" id="{93C27C34-692F-4981-8989-7967D037EB5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B928706-B339-490C-92BC-10A86DDE3AC3}" type="slidenum">
              <a:rPr lang="en-US" altLang="en-US" sz="1200"/>
              <a:pPr algn="r" eaLnBrk="1" hangingPunct="1"/>
              <a:t>6</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D462F26F-C0DF-4EC4-B88E-85BF2BCA9ACE}"/>
              </a:ext>
            </a:extLst>
          </p:cNvPr>
          <p:cNvSpPr>
            <a:spLocks noGrp="1" noRot="1" noChangeAspect="1" noChangeArrowheads="1" noTextEdit="1"/>
          </p:cNvSpPr>
          <p:nvPr>
            <p:ph type="sldImg"/>
          </p:nvPr>
        </p:nvSpPr>
        <p:spPr>
          <a:ln/>
        </p:spPr>
      </p:sp>
      <p:sp>
        <p:nvSpPr>
          <p:cNvPr id="65539" name="Notes Placeholder 2">
            <a:extLst>
              <a:ext uri="{FF2B5EF4-FFF2-40B4-BE49-F238E27FC236}">
                <a16:creationId xmlns:a16="http://schemas.microsoft.com/office/drawing/2014/main" id="{B5BB8CE1-365B-46EB-9B58-AEBEBCED6E5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4.5.</a:t>
            </a:r>
          </a:p>
        </p:txBody>
      </p:sp>
      <p:sp>
        <p:nvSpPr>
          <p:cNvPr id="65540" name="Slide Number Placeholder 3">
            <a:extLst>
              <a:ext uri="{FF2B5EF4-FFF2-40B4-BE49-F238E27FC236}">
                <a16:creationId xmlns:a16="http://schemas.microsoft.com/office/drawing/2014/main" id="{A328B385-F950-403F-913E-59B96FE0F49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E387AA4-4DAD-4E35-8619-99E1B5557C83}" type="slidenum">
              <a:rPr lang="en-US" altLang="en-US" sz="1200"/>
              <a:pPr algn="r" eaLnBrk="1" hangingPunct="1"/>
              <a:t>7</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B6DB9497-DF22-419B-B022-DBC437E43AD2}"/>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AA2CD1A3-09A0-4FBE-B5E1-25DF26EE40C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Human skeleton is composed of approximately 206 bones.</a:t>
            </a:r>
          </a:p>
          <a:p>
            <a:r>
              <a:rPr lang="en-US" altLang="en-US" dirty="0">
                <a:latin typeface="Arial" panose="020B0604020202020204" pitchFamily="34" charset="0"/>
                <a:ea typeface="ＭＳ Ｐゴシック" panose="020B0600070205080204" pitchFamily="34" charset="-128"/>
              </a:rPr>
              <a:t>Refer to Figs. 4.5 and 4.6.</a:t>
            </a:r>
          </a:p>
          <a:p>
            <a:r>
              <a:rPr lang="en-US" altLang="en-US" dirty="0">
                <a:latin typeface="Arial" panose="020B0604020202020204" pitchFamily="34" charset="0"/>
                <a:ea typeface="ＭＳ Ｐゴシック" panose="020B0600070205080204" pitchFamily="34" charset="-128"/>
              </a:rPr>
              <a:t>There are two types of cartilage:</a:t>
            </a:r>
          </a:p>
          <a:p>
            <a:pPr marL="509588" lvl="1" indent="-173038"/>
            <a:r>
              <a:rPr lang="en-US" altLang="en-US" dirty="0">
                <a:latin typeface="Arial" panose="020B0604020202020204" pitchFamily="34" charset="0"/>
                <a:ea typeface="ＭＳ Ｐゴシック" panose="020B0600070205080204" pitchFamily="34" charset="-128"/>
              </a:rPr>
              <a:t>Hyaline cartilage is very elastic and makes up the articular surface at the joints, between the ribs, and at the nose.</a:t>
            </a:r>
          </a:p>
          <a:p>
            <a:pPr marL="509588" lvl="1" indent="-173038"/>
            <a:r>
              <a:rPr lang="en-US" altLang="en-US" dirty="0">
                <a:latin typeface="Arial" panose="020B0604020202020204" pitchFamily="34" charset="0"/>
                <a:ea typeface="ＭＳ Ｐゴシック" panose="020B0600070205080204" pitchFamily="34" charset="-128"/>
              </a:rPr>
              <a:t>White fibrocartilage is elastic, flexible, and tough; it is found in the joints. </a:t>
            </a:r>
          </a:p>
          <a:p>
            <a:r>
              <a:rPr lang="en-US" altLang="en-US" dirty="0">
                <a:latin typeface="Arial" panose="020B0604020202020204" pitchFamily="34" charset="0"/>
                <a:ea typeface="ＭＳ Ｐゴシック" panose="020B0600070205080204" pitchFamily="34" charset="-128"/>
              </a:rPr>
              <a:t>Ligaments are made of white fibrous tissue. They are pliant, flexible, strong, and tough. </a:t>
            </a:r>
          </a:p>
        </p:txBody>
      </p:sp>
      <p:sp>
        <p:nvSpPr>
          <p:cNvPr id="67588" name="Slide Number Placeholder 3">
            <a:extLst>
              <a:ext uri="{FF2B5EF4-FFF2-40B4-BE49-F238E27FC236}">
                <a16:creationId xmlns:a16="http://schemas.microsoft.com/office/drawing/2014/main" id="{FB45BF0D-DB4B-4573-AD44-06169AB9B02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BEBF281-DE56-4459-A6F8-CFB383C9FE86}" type="slidenum">
              <a:rPr lang="en-US" altLang="en-US" sz="1200"/>
              <a:pPr algn="r" eaLnBrk="1" hangingPunct="1"/>
              <a:t>8</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4E947CB8-439E-4372-A853-6C00D307F0FE}"/>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B7369E63-3B40-49A0-8E9C-A98BDE81E3A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the function of joints? </a:t>
            </a:r>
            <a:r>
              <a:rPr lang="en-US" altLang="en-US" i="1" dirty="0">
                <a:latin typeface="Arial" panose="020B0604020202020204" pitchFamily="34" charset="0"/>
                <a:ea typeface="ＭＳ Ｐゴシック" panose="020B0600070205080204" pitchFamily="34" charset="-128"/>
              </a:rPr>
              <a:t>(Joints allow motion of the musculoskeletal system and hold the skeleton together.)</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function of bursae? </a:t>
            </a:r>
            <a:r>
              <a:rPr lang="en-US" altLang="en-US" i="1" dirty="0">
                <a:latin typeface="Arial" panose="020B0604020202020204" pitchFamily="34" charset="0"/>
                <a:ea typeface="ＭＳ Ｐゴシック" panose="020B0600070205080204" pitchFamily="34" charset="-128"/>
              </a:rPr>
              <a:t>(Bursae are sacs or saclike structures [bursa] usually close to joint cavities. The bursae lubricate an area between skin, tendons, ligaments, or other structures and bones where friction would otherwise develop.)</a:t>
            </a:r>
            <a:endParaRPr lang="en-US" altLang="en-US" dirty="0">
              <a:latin typeface="Arial" panose="020B0604020202020204" pitchFamily="34" charset="0"/>
              <a:ea typeface="ＭＳ Ｐゴシック" panose="020B0600070205080204" pitchFamily="34" charset="-128"/>
            </a:endParaRPr>
          </a:p>
        </p:txBody>
      </p:sp>
      <p:sp>
        <p:nvSpPr>
          <p:cNvPr id="69636" name="Slide Number Placeholder 3">
            <a:extLst>
              <a:ext uri="{FF2B5EF4-FFF2-40B4-BE49-F238E27FC236}">
                <a16:creationId xmlns:a16="http://schemas.microsoft.com/office/drawing/2014/main" id="{389FDC0E-9E16-4BCA-BC7C-6FCC59F9BB0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02BFAC7-3A7B-4761-BE8E-F3392CE3B3C2}" type="slidenum">
              <a:rPr lang="en-US" altLang="en-US" sz="1200"/>
              <a:pPr algn="r" eaLnBrk="1" hangingPunct="1"/>
              <a:t>9</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F6CA822D-5B0B-44CC-983C-3D2D2BD7F6C3}"/>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9E951A5D-7183-40C8-A00B-DBE7C5F8623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Diarthrodial joints (such as those in the fingers, knees, and shoulders) are freely movable.</a:t>
            </a:r>
          </a:p>
          <a:p>
            <a:pPr marL="228600" indent="-228600">
              <a:buFontTx/>
              <a:buChar char="•"/>
            </a:pPr>
            <a:r>
              <a:rPr lang="en-US" altLang="en-US" dirty="0">
                <a:latin typeface="Arial" panose="020B0604020202020204" pitchFamily="34" charset="0"/>
                <a:ea typeface="ＭＳ Ｐゴシック" panose="020B0600070205080204" pitchFamily="34" charset="-128"/>
              </a:rPr>
              <a:t>Amphiarthrodial joints are the slightly moveable joints found in the chest and pubic area.</a:t>
            </a:r>
          </a:p>
          <a:p>
            <a:pPr marL="228600" indent="-228600">
              <a:buFontTx/>
              <a:buChar char="•"/>
            </a:pPr>
            <a:r>
              <a:rPr lang="en-US" altLang="en-US" dirty="0">
                <a:latin typeface="Arial" panose="020B0604020202020204" pitchFamily="34" charset="0"/>
                <a:ea typeface="ＭＳ Ｐゴシック" panose="020B0600070205080204" pitchFamily="34" charset="-128"/>
              </a:rPr>
              <a:t>Synarthrodial joints (such as those in the head) are immovable.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4.7.</a:t>
            </a:r>
          </a:p>
        </p:txBody>
      </p:sp>
      <p:sp>
        <p:nvSpPr>
          <p:cNvPr id="71684" name="Slide Number Placeholder 3">
            <a:extLst>
              <a:ext uri="{FF2B5EF4-FFF2-40B4-BE49-F238E27FC236}">
                <a16:creationId xmlns:a16="http://schemas.microsoft.com/office/drawing/2014/main" id="{1A5C3C10-A318-4809-803A-14F35403CE7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CC401D5-FC5A-4854-8DEF-110DEE12CE09}" type="slidenum">
              <a:rPr lang="en-US" altLang="en-US" sz="1200"/>
              <a:pPr algn="r" eaLnBrk="1" hangingPunct="1"/>
              <a:t>10</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EC18A653-6674-4E17-A79E-0E2A47E37B14}"/>
              </a:ext>
            </a:extLst>
          </p:cNvPr>
          <p:cNvSpPr>
            <a:spLocks noGrp="1" noRot="1" noChangeAspect="1" noChangeArrowheads="1" noTextEdit="1"/>
          </p:cNvSpPr>
          <p:nvPr>
            <p:ph type="sldImg"/>
          </p:nvPr>
        </p:nvSpPr>
        <p:spPr>
          <a:ln/>
        </p:spPr>
      </p:sp>
      <p:sp>
        <p:nvSpPr>
          <p:cNvPr id="73731" name="Notes Placeholder 2">
            <a:extLst>
              <a:ext uri="{FF2B5EF4-FFF2-40B4-BE49-F238E27FC236}">
                <a16:creationId xmlns:a16="http://schemas.microsoft.com/office/drawing/2014/main" id="{D84827DF-3B73-4D7F-BC05-2F5B2FBAEC4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Muscle function is determined by the shape and location of the muscle and by the density and pliability of all the fluid, fibers, and connective tissue of the muscles; the term </a:t>
            </a:r>
            <a:r>
              <a:rPr lang="en-US" altLang="en-US" i="1" dirty="0">
                <a:latin typeface="Arial" panose="020B0604020202020204" pitchFamily="34" charset="0"/>
                <a:ea typeface="ＭＳ Ｐゴシック" panose="020B0600070205080204" pitchFamily="34" charset="-128"/>
              </a:rPr>
              <a:t>muscle tone </a:t>
            </a:r>
            <a:r>
              <a:rPr lang="en-US" altLang="en-US" dirty="0">
                <a:latin typeface="Arial" panose="020B0604020202020204" pitchFamily="34" charset="0"/>
                <a:ea typeface="ＭＳ Ｐゴシック" panose="020B0600070205080204" pitchFamily="34" charset="-128"/>
              </a:rPr>
              <a:t>is used to describe this aspect of muscle. </a:t>
            </a:r>
          </a:p>
          <a:p>
            <a:pPr marL="228600" indent="-228600">
              <a:buFontTx/>
              <a:buChar char="•"/>
            </a:pPr>
            <a:r>
              <a:rPr lang="en-US" altLang="en-US" dirty="0">
                <a:latin typeface="Arial" panose="020B0604020202020204" pitchFamily="34" charset="0"/>
                <a:ea typeface="ＭＳ Ｐゴシック" panose="020B0600070205080204" pitchFamily="34" charset="-128"/>
              </a:rPr>
              <a:t>The nervous system also controls how long or short a muscle is by regulating the degree of muscle fiber contraction; this is called </a:t>
            </a:r>
            <a:r>
              <a:rPr lang="en-US" altLang="en-US" i="1" dirty="0">
                <a:latin typeface="Arial" panose="020B0604020202020204" pitchFamily="34" charset="0"/>
                <a:ea typeface="ＭＳ Ｐゴシック" panose="020B0600070205080204" pitchFamily="34" charset="-128"/>
              </a:rPr>
              <a:t>motor tone. </a:t>
            </a:r>
          </a:p>
        </p:txBody>
      </p:sp>
      <p:sp>
        <p:nvSpPr>
          <p:cNvPr id="73732" name="Slide Number Placeholder 3">
            <a:extLst>
              <a:ext uri="{FF2B5EF4-FFF2-40B4-BE49-F238E27FC236}">
                <a16:creationId xmlns:a16="http://schemas.microsoft.com/office/drawing/2014/main" id="{33AE2006-613A-40AB-908E-1B5FCA9628F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2F85C14-26D6-4463-AD40-449F28941938}" type="slidenum">
              <a:rPr lang="en-US" altLang="en-US" sz="1200"/>
              <a:pPr algn="r" eaLnBrk="1" hangingPunct="1"/>
              <a:t>11</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3C4F8219-A7C8-456E-A757-442D7D22B1FA}"/>
              </a:ext>
            </a:extLst>
          </p:cNvPr>
          <p:cNvSpPr>
            <a:spLocks noGrp="1" noRot="1" noChangeAspect="1" noChangeArrowheads="1" noTextEdit="1"/>
          </p:cNvSpPr>
          <p:nvPr>
            <p:ph type="sldImg"/>
          </p:nvPr>
        </p:nvSpPr>
        <p:spPr>
          <a:ln/>
        </p:spPr>
      </p:sp>
      <p:sp>
        <p:nvSpPr>
          <p:cNvPr id="75779" name="Notes Placeholder 2">
            <a:extLst>
              <a:ext uri="{FF2B5EF4-FFF2-40B4-BE49-F238E27FC236}">
                <a16:creationId xmlns:a16="http://schemas.microsoft.com/office/drawing/2014/main" id="{64E81638-7AB6-461A-9CC4-230F8D1BABF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How does the agonist-antagonist-synergist relationship work? </a:t>
            </a:r>
            <a:r>
              <a:rPr lang="en-US" altLang="en-US" i="1" dirty="0">
                <a:latin typeface="Arial" panose="020B0604020202020204" pitchFamily="34" charset="0"/>
                <a:ea typeface="ＭＳ Ｐゴシック" panose="020B0600070205080204" pitchFamily="34" charset="-128"/>
              </a:rPr>
              <a:t>(Muscles work in pairs of agonists and antagonists. Agonists are muscles responsible for the primary desired movement, and antagonists are the muscles that oppose the action of the agonist. Synergists are muscles that assist the agonist by holding parts of the body steady. The agonist-antagonist-synergist relationship permits the skeletal muscles to work in a purposeful manner and allows fluidity.)</a:t>
            </a:r>
          </a:p>
          <a:p>
            <a:r>
              <a:rPr lang="en-US" altLang="en-US" dirty="0">
                <a:latin typeface="Arial" panose="020B0604020202020204" pitchFamily="34" charset="0"/>
                <a:ea typeface="ＭＳ Ｐゴシック" panose="020B0600070205080204" pitchFamily="34" charset="-128"/>
              </a:rPr>
              <a:t>Refer to Table 4.6 and Fig. 4.8.</a:t>
            </a:r>
          </a:p>
        </p:txBody>
      </p:sp>
      <p:sp>
        <p:nvSpPr>
          <p:cNvPr id="75780" name="Slide Number Placeholder 3">
            <a:extLst>
              <a:ext uri="{FF2B5EF4-FFF2-40B4-BE49-F238E27FC236}">
                <a16:creationId xmlns:a16="http://schemas.microsoft.com/office/drawing/2014/main" id="{DD3E06A2-FD2A-48AE-B921-EC09AD9A5C2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DF044F2-75AE-4A91-974D-11C458C8C11A}" type="slidenum">
              <a:rPr lang="en-US" altLang="en-US" sz="1200"/>
              <a:pPr algn="r" eaLnBrk="1" hangingPunct="1"/>
              <a:t>12</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107234A6-882E-4D75-B946-9EC281E495B9}"/>
              </a:ext>
            </a:extLst>
          </p:cNvPr>
          <p:cNvSpPr>
            <a:spLocks noGrp="1" noRot="1" noChangeAspect="1" noChangeArrowheads="1" noTextEdit="1"/>
          </p:cNvSpPr>
          <p:nvPr>
            <p:ph type="sldImg"/>
          </p:nvPr>
        </p:nvSpPr>
        <p:spPr>
          <a:ln/>
        </p:spPr>
      </p:sp>
      <p:sp>
        <p:nvSpPr>
          <p:cNvPr id="77827" name="Notes Placeholder 2">
            <a:extLst>
              <a:ext uri="{FF2B5EF4-FFF2-40B4-BE49-F238E27FC236}">
                <a16:creationId xmlns:a16="http://schemas.microsoft.com/office/drawing/2014/main" id="{77A07CBA-6512-4806-B49F-384C57B684B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Arial" panose="020B0604020202020204" pitchFamily="34" charset="0"/>
                <a:ea typeface="ＭＳ Ｐゴシック" panose="020B0600070205080204" pitchFamily="34" charset="-128"/>
              </a:rPr>
              <a:t>Instructor’s note: Refer students to Table 4.7, </a:t>
            </a:r>
            <a:r>
              <a:rPr lang="en-US" altLang="ja-JP" i="1" dirty="0">
                <a:latin typeface="Arial" panose="020B0604020202020204" pitchFamily="34" charset="0"/>
                <a:ea typeface="ＭＳ Ｐゴシック" panose="020B0600070205080204" pitchFamily="34" charset="-128"/>
              </a:rPr>
              <a:t>Muscle Descriptions Using Medical Word Elements. </a:t>
            </a:r>
            <a:endParaRPr lang="en-US" altLang="en-US" i="1" dirty="0">
              <a:latin typeface="Arial" panose="020B0604020202020204" pitchFamily="34" charset="0"/>
              <a:ea typeface="ＭＳ Ｐゴシック" panose="020B0600070205080204" pitchFamily="34" charset="-128"/>
            </a:endParaRPr>
          </a:p>
        </p:txBody>
      </p:sp>
      <p:sp>
        <p:nvSpPr>
          <p:cNvPr id="77828" name="Slide Number Placeholder 3">
            <a:extLst>
              <a:ext uri="{FF2B5EF4-FFF2-40B4-BE49-F238E27FC236}">
                <a16:creationId xmlns:a16="http://schemas.microsoft.com/office/drawing/2014/main" id="{8D7E51B4-EABA-4A49-BFE3-75DD33C785B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E178C82-8316-447B-84EC-B1178C0F2D03}" type="slidenum">
              <a:rPr lang="en-US" altLang="en-US" sz="1200"/>
              <a:pPr algn="r" eaLnBrk="1" hangingPunct="1"/>
              <a:t>13</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891B8B55-8036-4582-B644-085300448B35}"/>
              </a:ext>
            </a:extLst>
          </p:cNvPr>
          <p:cNvSpPr>
            <a:spLocks noGrp="1" noRot="1" noChangeAspect="1" noChangeArrowheads="1" noTextEdit="1"/>
          </p:cNvSpPr>
          <p:nvPr>
            <p:ph type="sldImg"/>
          </p:nvPr>
        </p:nvSpPr>
        <p:spPr>
          <a:ln/>
        </p:spPr>
      </p:sp>
      <p:sp>
        <p:nvSpPr>
          <p:cNvPr id="79875" name="Notes Placeholder 2">
            <a:extLst>
              <a:ext uri="{FF2B5EF4-FFF2-40B4-BE49-F238E27FC236}">
                <a16:creationId xmlns:a16="http://schemas.microsoft.com/office/drawing/2014/main" id="{429A5757-5E9D-4537-97B3-2BC630D7B2C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What is the function of the nervous system? </a:t>
            </a:r>
            <a:r>
              <a:rPr lang="en-US" altLang="en-US" i="1" dirty="0">
                <a:latin typeface="Arial" panose="020B0604020202020204" pitchFamily="34" charset="0"/>
                <a:ea typeface="ＭＳ Ｐゴシック" panose="020B0600070205080204" pitchFamily="34" charset="-128"/>
              </a:rPr>
              <a:t>(The function of the nervous system is to receive impressions from the external environment, organize the information, and provide appropriate responses.) </a:t>
            </a:r>
            <a:endParaRPr lang="en-US" altLang="en-US" dirty="0">
              <a:latin typeface="Arial" panose="020B0604020202020204" pitchFamily="34" charset="0"/>
              <a:ea typeface="ＭＳ Ｐゴシック" panose="020B0600070205080204" pitchFamily="34" charset="-128"/>
            </a:endParaRPr>
          </a:p>
        </p:txBody>
      </p:sp>
      <p:sp>
        <p:nvSpPr>
          <p:cNvPr id="79876" name="Slide Number Placeholder 3">
            <a:extLst>
              <a:ext uri="{FF2B5EF4-FFF2-40B4-BE49-F238E27FC236}">
                <a16:creationId xmlns:a16="http://schemas.microsoft.com/office/drawing/2014/main" id="{DA4368A5-FA0A-460B-A2A5-511677BAFC2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672B851-196E-4649-979A-39BCF6549D2A}" type="slidenum">
              <a:rPr lang="en-US" altLang="en-US" sz="1200"/>
              <a:pPr algn="r" eaLnBrk="1" hangingPunct="1"/>
              <a:t>14</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276E4B48-DEB5-4174-B668-514AA71C5B70}"/>
              </a:ext>
            </a:extLst>
          </p:cNvPr>
          <p:cNvSpPr>
            <a:spLocks noGrp="1" noRot="1" noChangeAspect="1" noChangeArrowheads="1" noTextEdit="1"/>
          </p:cNvSpPr>
          <p:nvPr>
            <p:ph type="sldImg"/>
          </p:nvPr>
        </p:nvSpPr>
        <p:spPr>
          <a:ln/>
        </p:spPr>
      </p:sp>
      <p:sp>
        <p:nvSpPr>
          <p:cNvPr id="81923" name="Notes Placeholder 2">
            <a:extLst>
              <a:ext uri="{FF2B5EF4-FFF2-40B4-BE49-F238E27FC236}">
                <a16:creationId xmlns:a16="http://schemas.microsoft.com/office/drawing/2014/main" id="{9180D099-AD88-4F0A-B3C9-FA4D5EDDBD1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The CNS is the center </a:t>
            </a:r>
            <a:r>
              <a:rPr lang="en-US" altLang="en-US" i="1" dirty="0">
                <a:latin typeface="Arial" panose="020B0604020202020204" pitchFamily="34" charset="0"/>
                <a:ea typeface="ＭＳ Ｐゴシック" panose="020B0600070205080204" pitchFamily="34" charset="-128"/>
              </a:rPr>
              <a:t>(central)</a:t>
            </a:r>
            <a:r>
              <a:rPr lang="en-US" altLang="en-US" dirty="0">
                <a:latin typeface="Arial" panose="020B0604020202020204" pitchFamily="34" charset="0"/>
                <a:ea typeface="ＭＳ Ｐゴシック" panose="020B0600070205080204" pitchFamily="34" charset="-128"/>
              </a:rPr>
              <a:t> of all nervous control. </a:t>
            </a:r>
          </a:p>
        </p:txBody>
      </p:sp>
      <p:sp>
        <p:nvSpPr>
          <p:cNvPr id="81924" name="Slide Number Placeholder 3">
            <a:extLst>
              <a:ext uri="{FF2B5EF4-FFF2-40B4-BE49-F238E27FC236}">
                <a16:creationId xmlns:a16="http://schemas.microsoft.com/office/drawing/2014/main" id="{48C93B29-B108-4D35-AC30-1DAD387F9F4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9EBE3E5-0C00-44B0-ADFB-83D346A682D2}" type="slidenum">
              <a:rPr lang="en-US" altLang="en-US" sz="1200"/>
              <a:pPr algn="r" eaLnBrk="1" hangingPunct="1"/>
              <a:t>15</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7E29EFED-025B-44D8-BC73-5B996AAB31A1}"/>
              </a:ext>
            </a:extLst>
          </p:cNvPr>
          <p:cNvSpPr>
            <a:spLocks noGrp="1" noRot="1" noChangeAspect="1" noChangeArrowheads="1" noTextEdit="1"/>
          </p:cNvSpPr>
          <p:nvPr>
            <p:ph type="sldImg"/>
          </p:nvPr>
        </p:nvSpPr>
        <p:spPr>
          <a:ln/>
        </p:spPr>
      </p:sp>
      <p:sp>
        <p:nvSpPr>
          <p:cNvPr id="83971" name="Notes Placeholder 2">
            <a:extLst>
              <a:ext uri="{FF2B5EF4-FFF2-40B4-BE49-F238E27FC236}">
                <a16:creationId xmlns:a16="http://schemas.microsoft.com/office/drawing/2014/main" id="{A89D6141-A187-4C7F-9741-4BB23B54485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term </a:t>
            </a:r>
            <a:r>
              <a:rPr lang="en-US" altLang="en-US" i="1" dirty="0">
                <a:latin typeface="Arial" panose="020B0604020202020204" pitchFamily="34" charset="0"/>
                <a:ea typeface="ＭＳ Ｐゴシック" panose="020B0600070205080204" pitchFamily="34" charset="-128"/>
              </a:rPr>
              <a:t>nerve</a:t>
            </a:r>
            <a:r>
              <a:rPr lang="en-US" altLang="en-US" dirty="0">
                <a:latin typeface="Arial" panose="020B0604020202020204" pitchFamily="34" charset="0"/>
                <a:ea typeface="ＭＳ Ｐゴシック" panose="020B0600070205080204" pitchFamily="34" charset="-128"/>
              </a:rPr>
              <a:t> refers to a bundle of nerve fibers consisting of individual nerve cells outside the spinal cord or brain. </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term for an individual nerve cell?</a:t>
            </a:r>
            <a:r>
              <a:rPr lang="en-US" altLang="en-US" i="1" dirty="0">
                <a:latin typeface="Arial" panose="020B0604020202020204" pitchFamily="34" charset="0"/>
                <a:ea typeface="ＭＳ Ｐゴシック" panose="020B0600070205080204" pitchFamily="34" charset="-128"/>
              </a:rPr>
              <a:t> (Neuron. There are two types of nerve cells: sensory and motor neurons.)</a:t>
            </a:r>
            <a:endParaRPr lang="en-US" altLang="en-US" dirty="0">
              <a:latin typeface="Arial" panose="020B0604020202020204" pitchFamily="34" charset="0"/>
              <a:ea typeface="ＭＳ Ｐゴシック" panose="020B0600070205080204" pitchFamily="34" charset="-128"/>
            </a:endParaRPr>
          </a:p>
        </p:txBody>
      </p:sp>
      <p:sp>
        <p:nvSpPr>
          <p:cNvPr id="83972" name="Slide Number Placeholder 3">
            <a:extLst>
              <a:ext uri="{FF2B5EF4-FFF2-40B4-BE49-F238E27FC236}">
                <a16:creationId xmlns:a16="http://schemas.microsoft.com/office/drawing/2014/main" id="{946DA766-2B0B-4E60-A3D5-4B1EA1399D6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2A84FA8-7A7B-4087-BF66-4FDAD74E7F7D}" type="slidenum">
              <a:rPr lang="en-US" altLang="en-US" sz="1200"/>
              <a:pPr algn="r" eaLnBrk="1" hangingPunct="1"/>
              <a:t>16</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96835DCC-0AE1-4C38-9780-EDF20B14FE8B}"/>
              </a:ext>
            </a:extLst>
          </p:cNvPr>
          <p:cNvSpPr>
            <a:spLocks noGrp="1" noRot="1" noChangeAspect="1" noChangeArrowheads="1" noTextEdit="1"/>
          </p:cNvSpPr>
          <p:nvPr>
            <p:ph type="sldImg"/>
          </p:nvPr>
        </p:nvSpPr>
        <p:spPr>
          <a:ln/>
        </p:spPr>
      </p:sp>
      <p:sp>
        <p:nvSpPr>
          <p:cNvPr id="86019" name="Notes Placeholder 2">
            <a:extLst>
              <a:ext uri="{FF2B5EF4-FFF2-40B4-BE49-F238E27FC236}">
                <a16:creationId xmlns:a16="http://schemas.microsoft.com/office/drawing/2014/main" id="{E59E90AC-C7A2-450C-921C-A3DA31A4741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The ANS is an automatic, or self-governing, system. It also is called the </a:t>
            </a:r>
            <a:r>
              <a:rPr lang="en-US" altLang="en-US" i="1" dirty="0">
                <a:latin typeface="Arial" panose="020B0604020202020204" pitchFamily="34" charset="0"/>
                <a:ea typeface="ＭＳ Ｐゴシック" panose="020B0600070205080204" pitchFamily="34" charset="-128"/>
              </a:rPr>
              <a:t>involuntary system</a:t>
            </a:r>
            <a:r>
              <a:rPr lang="en-US" altLang="en-US" dirty="0">
                <a:latin typeface="Arial" panose="020B0604020202020204" pitchFamily="34" charset="0"/>
                <a:ea typeface="ＭＳ Ｐゴシック" panose="020B0600070205080204" pitchFamily="34" charset="-128"/>
              </a:rPr>
              <a:t>, because the effects of the ANS are not usually under voluntary control. </a:t>
            </a:r>
          </a:p>
        </p:txBody>
      </p:sp>
      <p:sp>
        <p:nvSpPr>
          <p:cNvPr id="86020" name="Slide Number Placeholder 3">
            <a:extLst>
              <a:ext uri="{FF2B5EF4-FFF2-40B4-BE49-F238E27FC236}">
                <a16:creationId xmlns:a16="http://schemas.microsoft.com/office/drawing/2014/main" id="{F4E1FF60-1FC5-48DC-81FA-39636D5C875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D8B0C66-2C4F-4E60-9154-FAA9C15F3947}" type="slidenum">
              <a:rPr lang="en-US" altLang="en-US" sz="1200"/>
              <a:pPr algn="r" eaLnBrk="1" hangingPunct="1"/>
              <a:t>17</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EE940B10-1D94-4CE8-A5C7-AB60DD3200F6}"/>
              </a:ext>
            </a:extLst>
          </p:cNvPr>
          <p:cNvSpPr>
            <a:spLocks noGrp="1" noRot="1" noChangeAspect="1" noChangeArrowheads="1" noTextEdit="1"/>
          </p:cNvSpPr>
          <p:nvPr>
            <p:ph type="sldImg"/>
          </p:nvPr>
        </p:nvSpPr>
        <p:spPr>
          <a:ln/>
        </p:spPr>
      </p:sp>
      <p:sp>
        <p:nvSpPr>
          <p:cNvPr id="88067" name="Notes Placeholder 2">
            <a:extLst>
              <a:ext uri="{FF2B5EF4-FFF2-40B4-BE49-F238E27FC236}">
                <a16:creationId xmlns:a16="http://schemas.microsoft.com/office/drawing/2014/main" id="{6A245890-6C62-44E6-AFCE-AC2513D5C6B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After proprioceptive sensory information is processed in the CNS, motor impulses carry the response message back to the muscles. The muscles then contract or relax to restore or change posture, movement, or position. </a:t>
            </a:r>
          </a:p>
        </p:txBody>
      </p:sp>
      <p:sp>
        <p:nvSpPr>
          <p:cNvPr id="88068" name="Slide Number Placeholder 3">
            <a:extLst>
              <a:ext uri="{FF2B5EF4-FFF2-40B4-BE49-F238E27FC236}">
                <a16:creationId xmlns:a16="http://schemas.microsoft.com/office/drawing/2014/main" id="{4E5F0DDA-59EF-473D-ADBC-FFBBEBBCD46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733DDC3-360B-4754-B174-F73135B34E2E}" type="slidenum">
              <a:rPr lang="en-US" altLang="en-US" sz="1200"/>
              <a:pPr algn="r" eaLnBrk="1" hangingPunct="1"/>
              <a:t>18</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CF016F19-8344-4BC3-A754-75E0B41B5097}"/>
              </a:ext>
            </a:extLst>
          </p:cNvPr>
          <p:cNvSpPr>
            <a:spLocks noGrp="1" noRot="1" noChangeAspect="1" noChangeArrowheads="1" noTextEdit="1"/>
          </p:cNvSpPr>
          <p:nvPr>
            <p:ph type="sldImg"/>
          </p:nvPr>
        </p:nvSpPr>
        <p:spPr>
          <a:ln/>
        </p:spPr>
      </p:sp>
      <p:sp>
        <p:nvSpPr>
          <p:cNvPr id="90115" name="Notes Placeholder 2">
            <a:extLst>
              <a:ext uri="{FF2B5EF4-FFF2-40B4-BE49-F238E27FC236}">
                <a16:creationId xmlns:a16="http://schemas.microsoft.com/office/drawing/2014/main" id="{3C48D4CA-9953-4670-B0B9-1D825B24374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Important reflexes stimulated by massage are crossed-extension, extensor thrust, flexor withdrawal, gait, intersegmental, monosynaptic, nociceptive, optical righting, ocular pelvic, pilomotor, psychogalvanic, postural, proprioceptive, righting, startle, stretch, tendon, tonic neck, vasomotor, and visceromotor reflexes. </a:t>
            </a:r>
          </a:p>
        </p:txBody>
      </p:sp>
      <p:sp>
        <p:nvSpPr>
          <p:cNvPr id="90116" name="Slide Number Placeholder 3">
            <a:extLst>
              <a:ext uri="{FF2B5EF4-FFF2-40B4-BE49-F238E27FC236}">
                <a16:creationId xmlns:a16="http://schemas.microsoft.com/office/drawing/2014/main" id="{D59EFB12-3136-4AF7-8AD2-04474055FD0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7838C64-C927-4848-BA1E-C58EFF750F96}" type="slidenum">
              <a:rPr lang="en-US" altLang="en-US" sz="1200"/>
              <a:pPr algn="r" eaLnBrk="1" hangingPunct="1"/>
              <a:t>19</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810DBE12-5469-4A44-B2C4-12D2C801460D}"/>
              </a:ext>
            </a:extLst>
          </p:cNvPr>
          <p:cNvSpPr>
            <a:spLocks noGrp="1" noRot="1" noChangeAspect="1" noChangeArrowheads="1" noTextEdit="1"/>
          </p:cNvSpPr>
          <p:nvPr>
            <p:ph type="sldImg"/>
          </p:nvPr>
        </p:nvSpPr>
        <p:spPr>
          <a:ln/>
        </p:spPr>
      </p:sp>
      <p:sp>
        <p:nvSpPr>
          <p:cNvPr id="92163" name="Notes Placeholder 2">
            <a:extLst>
              <a:ext uri="{FF2B5EF4-FFF2-40B4-BE49-F238E27FC236}">
                <a16:creationId xmlns:a16="http://schemas.microsoft.com/office/drawing/2014/main" id="{23E5B7A0-33D5-4691-BDCA-597BD781FD5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function of the nervous system is to receive impressions from the external environment, organize the information, and provide appropriate responses. </a:t>
            </a:r>
          </a:p>
          <a:p>
            <a:pPr marL="228600" indent="-228600">
              <a:buFontTx/>
              <a:buChar char="•"/>
            </a:pPr>
            <a:r>
              <a:rPr lang="en-US" altLang="en-US" dirty="0">
                <a:latin typeface="Arial" panose="020B0604020202020204" pitchFamily="34" charset="0"/>
                <a:ea typeface="ＭＳ Ｐゴシック" panose="020B0600070205080204" pitchFamily="34" charset="-128"/>
              </a:rPr>
              <a:t>The nervous system and neurotransmitters, along with the endocrine system, also maintain the internal environment, or the balance of the many activities in the body (homeostasis).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4.9.</a:t>
            </a:r>
          </a:p>
        </p:txBody>
      </p:sp>
      <p:sp>
        <p:nvSpPr>
          <p:cNvPr id="92164" name="Slide Number Placeholder 3">
            <a:extLst>
              <a:ext uri="{FF2B5EF4-FFF2-40B4-BE49-F238E27FC236}">
                <a16:creationId xmlns:a16="http://schemas.microsoft.com/office/drawing/2014/main" id="{F2E0E771-888A-4705-8F70-0823C16D5D3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92CCDE0-480F-4D28-9A41-BD89CB5A8446}" type="slidenum">
              <a:rPr lang="en-US" altLang="en-US" sz="1200"/>
              <a:pPr algn="r" eaLnBrk="1" hangingPunct="1"/>
              <a:t>20</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id="{10E416FB-0A42-4EFA-BA35-5C503CEE2983}"/>
              </a:ext>
            </a:extLst>
          </p:cNvPr>
          <p:cNvSpPr>
            <a:spLocks noGrp="1" noRot="1" noChangeAspect="1" noChangeArrowheads="1" noTextEdit="1"/>
          </p:cNvSpPr>
          <p:nvPr>
            <p:ph type="sldImg"/>
          </p:nvPr>
        </p:nvSpPr>
        <p:spPr>
          <a:ln/>
        </p:spPr>
      </p:sp>
      <p:sp>
        <p:nvSpPr>
          <p:cNvPr id="94211" name="Notes Placeholder 2">
            <a:extLst>
              <a:ext uri="{FF2B5EF4-FFF2-40B4-BE49-F238E27FC236}">
                <a16:creationId xmlns:a16="http://schemas.microsoft.com/office/drawing/2014/main" id="{E85B7F90-03DE-4823-9F3D-90CCFA7E7F3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condition might develop with the breakdown of a valve? </a:t>
            </a:r>
            <a:r>
              <a:rPr lang="en-US" altLang="en-US" i="1" dirty="0">
                <a:latin typeface="Arial" panose="020B0604020202020204" pitchFamily="34" charset="0"/>
                <a:ea typeface="ＭＳ Ｐゴシック" panose="020B0600070205080204" pitchFamily="34" charset="-128"/>
              </a:rPr>
              <a:t>(Breakdown of a valve may result in a varicose vein.)</a:t>
            </a:r>
          </a:p>
          <a:p>
            <a:pPr marL="228600" indent="-228600">
              <a:buFontTx/>
              <a:buChar char="•"/>
            </a:pPr>
            <a:r>
              <a:rPr lang="en-US" altLang="en-US" dirty="0">
                <a:latin typeface="Arial" panose="020B0604020202020204" pitchFamily="34" charset="0"/>
                <a:ea typeface="ＭＳ Ｐゴシック" panose="020B0600070205080204" pitchFamily="34" charset="-128"/>
              </a:rPr>
              <a:t>Blood vessels </a:t>
            </a:r>
            <a:r>
              <a:rPr lang="en-US" altLang="en-US" i="1" dirty="0">
                <a:latin typeface="Arial" panose="020B0604020202020204" pitchFamily="34" charset="0"/>
                <a:ea typeface="ＭＳ Ｐゴシック" panose="020B0600070205080204" pitchFamily="34" charset="-128"/>
              </a:rPr>
              <a:t>vasoconstrict</a:t>
            </a:r>
            <a:r>
              <a:rPr lang="en-US" altLang="en-US" dirty="0">
                <a:latin typeface="Arial" panose="020B0604020202020204" pitchFamily="34" charset="0"/>
                <a:ea typeface="ＭＳ Ｐゴシック" panose="020B0600070205080204" pitchFamily="34" charset="-128"/>
              </a:rPr>
              <a:t> (become smaller inside) and </a:t>
            </a:r>
            <a:r>
              <a:rPr lang="en-US" altLang="en-US" i="1" dirty="0">
                <a:latin typeface="Arial" panose="020B0604020202020204" pitchFamily="34" charset="0"/>
                <a:ea typeface="ＭＳ Ｐゴシック" panose="020B0600070205080204" pitchFamily="34" charset="-128"/>
              </a:rPr>
              <a:t>vasodilate</a:t>
            </a:r>
            <a:r>
              <a:rPr lang="en-US" altLang="en-US" dirty="0">
                <a:latin typeface="Arial" panose="020B0604020202020204" pitchFamily="34" charset="0"/>
                <a:ea typeface="ＭＳ Ｐゴシック" panose="020B0600070205080204" pitchFamily="34" charset="-128"/>
              </a:rPr>
              <a:t> (become larger inside).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4.10.</a:t>
            </a:r>
          </a:p>
        </p:txBody>
      </p:sp>
      <p:sp>
        <p:nvSpPr>
          <p:cNvPr id="94212" name="Slide Number Placeholder 3">
            <a:extLst>
              <a:ext uri="{FF2B5EF4-FFF2-40B4-BE49-F238E27FC236}">
                <a16:creationId xmlns:a16="http://schemas.microsoft.com/office/drawing/2014/main" id="{C11A51EF-AEFA-42FA-9320-9DAA362EB47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7D941D3-7E18-4B71-9BA8-E94AFFD287ED}" type="slidenum">
              <a:rPr lang="en-US" altLang="en-US" sz="1200"/>
              <a:pPr algn="r" eaLnBrk="1" hangingPunct="1"/>
              <a:t>21</a:t>
            </a:fld>
            <a:endParaRPr lang="en-US"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CE6694B2-5930-4B58-9395-1E8935B50164}"/>
              </a:ext>
            </a:extLst>
          </p:cNvPr>
          <p:cNvSpPr>
            <a:spLocks noGrp="1" noRot="1" noChangeAspect="1" noChangeArrowheads="1" noTextEdit="1"/>
          </p:cNvSpPr>
          <p:nvPr>
            <p:ph type="sldImg"/>
          </p:nvPr>
        </p:nvSpPr>
        <p:spPr>
          <a:ln/>
        </p:spPr>
      </p:sp>
      <p:sp>
        <p:nvSpPr>
          <p:cNvPr id="96259" name="Notes Placeholder 2">
            <a:extLst>
              <a:ext uri="{FF2B5EF4-FFF2-40B4-BE49-F238E27FC236}">
                <a16:creationId xmlns:a16="http://schemas.microsoft.com/office/drawing/2014/main" id="{05A1FCAD-0A4C-4B5A-84A6-4DA7309419C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Normal blood pressure varies according to age, size, and gender, but the average is approximately 120 mm Hg during systole and 70 mm Hg during diastole. </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composition and function of blood? </a:t>
            </a:r>
            <a:r>
              <a:rPr lang="en-US" altLang="en-US" i="1" dirty="0">
                <a:latin typeface="Arial" panose="020B0604020202020204" pitchFamily="34" charset="0"/>
                <a:ea typeface="ＭＳ Ｐゴシック" panose="020B0600070205080204" pitchFamily="34" charset="-128"/>
              </a:rPr>
              <a:t>(Blood is composed of a clear, yellow fluid called </a:t>
            </a:r>
            <a:r>
              <a:rPr lang="en-US" altLang="en-US" dirty="0">
                <a:latin typeface="Arial" panose="020B0604020202020204" pitchFamily="34" charset="0"/>
                <a:ea typeface="ＭＳ Ｐゴシック" panose="020B0600070205080204" pitchFamily="34" charset="-128"/>
              </a:rPr>
              <a:t>plasma,</a:t>
            </a:r>
            <a:r>
              <a:rPr lang="en-US" altLang="en-US" i="1" dirty="0">
                <a:latin typeface="Arial" panose="020B0604020202020204" pitchFamily="34" charset="0"/>
                <a:ea typeface="ＭＳ Ｐゴシック" panose="020B0600070205080204" pitchFamily="34" charset="-128"/>
              </a:rPr>
              <a:t> blood cells, and platelets. The main function of blood is to transport oxygen and nutrients to the cells and remove carbon dioxide and other waste products.)</a:t>
            </a:r>
            <a:endParaRPr lang="en-US" altLang="en-US" dirty="0">
              <a:latin typeface="Arial" panose="020B0604020202020204" pitchFamily="34" charset="0"/>
              <a:ea typeface="ＭＳ Ｐゴシック" panose="020B0600070205080204" pitchFamily="34" charset="-128"/>
            </a:endParaRPr>
          </a:p>
        </p:txBody>
      </p:sp>
      <p:sp>
        <p:nvSpPr>
          <p:cNvPr id="96260" name="Slide Number Placeholder 3">
            <a:extLst>
              <a:ext uri="{FF2B5EF4-FFF2-40B4-BE49-F238E27FC236}">
                <a16:creationId xmlns:a16="http://schemas.microsoft.com/office/drawing/2014/main" id="{540381FB-396D-405C-B547-5EA4909F7F7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C6A6129-F542-4BA8-8ADA-378C43B2A218}" type="slidenum">
              <a:rPr lang="en-US" altLang="en-US" sz="1200"/>
              <a:pPr algn="r" eaLnBrk="1" hangingPunct="1"/>
              <a:t>22</a:t>
            </a:fld>
            <a:endParaRPr lang="en-US"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D352A439-0866-43FE-A9C9-BDEF044AA0FE}"/>
              </a:ext>
            </a:extLst>
          </p:cNvPr>
          <p:cNvSpPr>
            <a:spLocks noGrp="1" noRot="1" noChangeAspect="1" noChangeArrowheads="1" noTextEdit="1"/>
          </p:cNvSpPr>
          <p:nvPr>
            <p:ph type="sldImg"/>
          </p:nvPr>
        </p:nvSpPr>
        <p:spPr>
          <a:ln/>
        </p:spPr>
      </p:sp>
      <p:sp>
        <p:nvSpPr>
          <p:cNvPr id="98307" name="Notes Placeholder 2">
            <a:extLst>
              <a:ext uri="{FF2B5EF4-FFF2-40B4-BE49-F238E27FC236}">
                <a16:creationId xmlns:a16="http://schemas.microsoft.com/office/drawing/2014/main" id="{8A78D68B-17EE-4C0A-B40E-EF27E42673F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4.11.</a:t>
            </a:r>
          </a:p>
        </p:txBody>
      </p:sp>
      <p:sp>
        <p:nvSpPr>
          <p:cNvPr id="98308" name="Slide Number Placeholder 3">
            <a:extLst>
              <a:ext uri="{FF2B5EF4-FFF2-40B4-BE49-F238E27FC236}">
                <a16:creationId xmlns:a16="http://schemas.microsoft.com/office/drawing/2014/main" id="{11B00BC2-82A4-409C-848D-F82490B4F3E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D089B0A-9C2C-4165-8017-240334AD2258}" type="slidenum">
              <a:rPr lang="en-US" altLang="en-US" sz="1200"/>
              <a:pPr algn="r" eaLnBrk="1" hangingPunct="1"/>
              <a:t>23</a:t>
            </a:fld>
            <a:endParaRPr lang="en-US"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55AD4DE5-8C9F-4E96-BF2D-577BD02D97D5}"/>
              </a:ext>
            </a:extLst>
          </p:cNvPr>
          <p:cNvSpPr>
            <a:spLocks noGrp="1" noRot="1" noChangeAspect="1" noChangeArrowheads="1" noTextEdit="1"/>
          </p:cNvSpPr>
          <p:nvPr>
            <p:ph type="sldImg"/>
          </p:nvPr>
        </p:nvSpPr>
        <p:spPr>
          <a:ln/>
        </p:spPr>
      </p:sp>
      <p:sp>
        <p:nvSpPr>
          <p:cNvPr id="100355" name="Notes Placeholder 2">
            <a:extLst>
              <a:ext uri="{FF2B5EF4-FFF2-40B4-BE49-F238E27FC236}">
                <a16:creationId xmlns:a16="http://schemas.microsoft.com/office/drawing/2014/main" id="{221B570B-21A6-4923-BB42-ED8FFDC5E9D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The main locations of the more superficial lymph nodes are the cervical area, axillary region, and groin or inguinal area. Table 4.8 lists and describes the different types of lymph nodes.</a:t>
            </a:r>
          </a:p>
        </p:txBody>
      </p:sp>
      <p:sp>
        <p:nvSpPr>
          <p:cNvPr id="100356" name="Slide Number Placeholder 3">
            <a:extLst>
              <a:ext uri="{FF2B5EF4-FFF2-40B4-BE49-F238E27FC236}">
                <a16:creationId xmlns:a16="http://schemas.microsoft.com/office/drawing/2014/main" id="{55CE6779-E9A3-4191-AAE0-40B2265637D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EC1A60D-E64D-4922-87B0-AF0947D45746}" type="slidenum">
              <a:rPr lang="en-US" altLang="en-US" sz="1200"/>
              <a:pPr algn="r" eaLnBrk="1" hangingPunct="1"/>
              <a:t>24</a:t>
            </a:fld>
            <a:endParaRPr lang="en-US"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D5506471-3ACC-4F2A-9386-043F1DAEE6C3}"/>
              </a:ext>
            </a:extLst>
          </p:cNvPr>
          <p:cNvSpPr>
            <a:spLocks noGrp="1" noRot="1" noChangeAspect="1" noChangeArrowheads="1" noTextEdit="1"/>
          </p:cNvSpPr>
          <p:nvPr>
            <p:ph type="sldImg"/>
          </p:nvPr>
        </p:nvSpPr>
        <p:spPr>
          <a:ln/>
        </p:spPr>
      </p:sp>
      <p:sp>
        <p:nvSpPr>
          <p:cNvPr id="102403" name="Notes Placeholder 2">
            <a:extLst>
              <a:ext uri="{FF2B5EF4-FFF2-40B4-BE49-F238E27FC236}">
                <a16:creationId xmlns:a16="http://schemas.microsoft.com/office/drawing/2014/main" id="{D01AF4A0-6673-4719-8AEC-24B93E36867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The immune system can be compromised by excessive stress, a recent or ongoing illness, chronic stress, radiation treatments, and even some medications. </a:t>
            </a:r>
          </a:p>
          <a:p>
            <a:r>
              <a:rPr lang="en-US" altLang="en-US" dirty="0">
                <a:latin typeface="Arial" panose="020B0604020202020204" pitchFamily="34" charset="0"/>
                <a:ea typeface="ＭＳ Ｐゴシック" panose="020B0600070205080204" pitchFamily="34" charset="-128"/>
              </a:rPr>
              <a:t>Refer to Table 4.9.</a:t>
            </a:r>
          </a:p>
        </p:txBody>
      </p:sp>
      <p:sp>
        <p:nvSpPr>
          <p:cNvPr id="102404" name="Slide Number Placeholder 3">
            <a:extLst>
              <a:ext uri="{FF2B5EF4-FFF2-40B4-BE49-F238E27FC236}">
                <a16:creationId xmlns:a16="http://schemas.microsoft.com/office/drawing/2014/main" id="{22DF6C71-3D79-436D-B3B8-D12E17E9B67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21754D6-AB77-4643-9115-2624216AA130}" type="slidenum">
              <a:rPr lang="en-US" altLang="en-US" sz="1200"/>
              <a:pPr algn="r" eaLnBrk="1" hangingPunct="1"/>
              <a:t>25</a:t>
            </a:fld>
            <a:endParaRPr lang="en-US"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75599FD7-3F6E-488C-8931-7C836F68EADB}"/>
              </a:ext>
            </a:extLst>
          </p:cNvPr>
          <p:cNvSpPr>
            <a:spLocks noGrp="1" noRot="1" noChangeAspect="1" noChangeArrowheads="1" noTextEdit="1"/>
          </p:cNvSpPr>
          <p:nvPr>
            <p:ph type="sldImg"/>
          </p:nvPr>
        </p:nvSpPr>
        <p:spPr>
          <a:ln/>
        </p:spPr>
      </p:sp>
      <p:sp>
        <p:nvSpPr>
          <p:cNvPr id="104451" name="Notes Placeholder 2">
            <a:extLst>
              <a:ext uri="{FF2B5EF4-FFF2-40B4-BE49-F238E27FC236}">
                <a16:creationId xmlns:a16="http://schemas.microsoft.com/office/drawing/2014/main" id="{7AB02BD3-69AA-44C7-A09E-045453984B0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4.12.</a:t>
            </a:r>
          </a:p>
        </p:txBody>
      </p:sp>
      <p:sp>
        <p:nvSpPr>
          <p:cNvPr id="104452" name="Slide Number Placeholder 3">
            <a:extLst>
              <a:ext uri="{FF2B5EF4-FFF2-40B4-BE49-F238E27FC236}">
                <a16:creationId xmlns:a16="http://schemas.microsoft.com/office/drawing/2014/main" id="{EA10E845-3A6E-497F-934E-8AF4050CABC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CE9E358-5FC3-4A71-9ECD-FEECD502D1D3}" type="slidenum">
              <a:rPr lang="en-US" altLang="en-US" sz="1200"/>
              <a:pPr algn="r" eaLnBrk="1" hangingPunct="1"/>
              <a:t>26</a:t>
            </a:fld>
            <a:endParaRPr lang="en-US"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id="{736E0BE1-44C8-4DDC-AB12-48E8670066FC}"/>
              </a:ext>
            </a:extLst>
          </p:cNvPr>
          <p:cNvSpPr>
            <a:spLocks noGrp="1" noRot="1" noChangeAspect="1" noChangeArrowheads="1" noTextEdit="1"/>
          </p:cNvSpPr>
          <p:nvPr>
            <p:ph type="sldImg"/>
          </p:nvPr>
        </p:nvSpPr>
        <p:spPr>
          <a:ln/>
        </p:spPr>
      </p:sp>
      <p:sp>
        <p:nvSpPr>
          <p:cNvPr id="106499" name="Notes Placeholder 2">
            <a:extLst>
              <a:ext uri="{FF2B5EF4-FFF2-40B4-BE49-F238E27FC236}">
                <a16:creationId xmlns:a16="http://schemas.microsoft.com/office/drawing/2014/main" id="{72DD72AE-731B-4C6D-B02A-1415E3341A5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4.13.</a:t>
            </a:r>
          </a:p>
        </p:txBody>
      </p:sp>
      <p:sp>
        <p:nvSpPr>
          <p:cNvPr id="106500" name="Slide Number Placeholder 3">
            <a:extLst>
              <a:ext uri="{FF2B5EF4-FFF2-40B4-BE49-F238E27FC236}">
                <a16:creationId xmlns:a16="http://schemas.microsoft.com/office/drawing/2014/main" id="{E2073804-1B17-4371-8F44-CEF9D36F1AD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6684B95-FC47-4CF3-8297-03312BD0294C}" type="slidenum">
              <a:rPr lang="en-US" altLang="en-US" sz="1200"/>
              <a:pPr algn="r" eaLnBrk="1" hangingPunct="1"/>
              <a:t>27</a:t>
            </a:fld>
            <a:endParaRPr lang="en-US" alt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88A6132D-8F0E-4654-8FD9-BED035FDED24}"/>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id="{4C0F22ED-B8D8-4DAA-BF7C-584D0566A3D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4.14.</a:t>
            </a:r>
          </a:p>
        </p:txBody>
      </p:sp>
      <p:sp>
        <p:nvSpPr>
          <p:cNvPr id="108548" name="Slide Number Placeholder 3">
            <a:extLst>
              <a:ext uri="{FF2B5EF4-FFF2-40B4-BE49-F238E27FC236}">
                <a16:creationId xmlns:a16="http://schemas.microsoft.com/office/drawing/2014/main" id="{EADB7FD5-AA89-4EDF-A5F5-D97CFF4C3F9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CD51471-0B49-4C38-A87C-E7D30B022FF8}" type="slidenum">
              <a:rPr lang="en-US" altLang="en-US" sz="1200"/>
              <a:pPr algn="r" eaLnBrk="1" hangingPunct="1"/>
              <a:t>28</a:t>
            </a:fld>
            <a:endParaRPr lang="en-US"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a:extLst>
              <a:ext uri="{FF2B5EF4-FFF2-40B4-BE49-F238E27FC236}">
                <a16:creationId xmlns:a16="http://schemas.microsoft.com/office/drawing/2014/main" id="{5AE9780C-A066-42DB-8FB8-C320B55DA629}"/>
              </a:ext>
            </a:extLst>
          </p:cNvPr>
          <p:cNvSpPr>
            <a:spLocks noGrp="1" noRot="1" noChangeAspect="1" noChangeArrowheads="1" noTextEdit="1"/>
          </p:cNvSpPr>
          <p:nvPr>
            <p:ph type="sldImg"/>
          </p:nvPr>
        </p:nvSpPr>
        <p:spPr>
          <a:ln/>
        </p:spPr>
      </p:sp>
      <p:sp>
        <p:nvSpPr>
          <p:cNvPr id="110595" name="Notes Placeholder 2">
            <a:extLst>
              <a:ext uri="{FF2B5EF4-FFF2-40B4-BE49-F238E27FC236}">
                <a16:creationId xmlns:a16="http://schemas.microsoft.com/office/drawing/2014/main" id="{313D39FA-4EF4-49D9-9586-D797D45BA04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integumentary system consists of the skin and its appendages, including the hair and nails.</a:t>
            </a:r>
          </a:p>
          <a:p>
            <a:pPr marL="228600" indent="-228600">
              <a:buFontTx/>
              <a:buChar char="•"/>
            </a:pPr>
            <a:r>
              <a:rPr lang="en-US" altLang="en-US" dirty="0">
                <a:latin typeface="Arial" panose="020B0604020202020204" pitchFamily="34" charset="0"/>
                <a:ea typeface="ＭＳ Ｐゴシック" panose="020B0600070205080204" pitchFamily="34" charset="-128"/>
              </a:rPr>
              <a:t>Melanocytes give skin its color.</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4.15.</a:t>
            </a:r>
          </a:p>
        </p:txBody>
      </p:sp>
      <p:sp>
        <p:nvSpPr>
          <p:cNvPr id="110596" name="Slide Number Placeholder 3">
            <a:extLst>
              <a:ext uri="{FF2B5EF4-FFF2-40B4-BE49-F238E27FC236}">
                <a16:creationId xmlns:a16="http://schemas.microsoft.com/office/drawing/2014/main" id="{1734A7E1-BBD7-45E0-96AA-CA64373D648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F357D8A-D01E-4925-A4D2-43409DA085E4}" type="slidenum">
              <a:rPr lang="en-US" altLang="en-US" sz="1200"/>
              <a:pPr algn="r" eaLnBrk="1" hangingPunct="1"/>
              <a:t>29</a:t>
            </a:fld>
            <a:endParaRPr lang="en-US"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a:extLst>
              <a:ext uri="{FF2B5EF4-FFF2-40B4-BE49-F238E27FC236}">
                <a16:creationId xmlns:a16="http://schemas.microsoft.com/office/drawing/2014/main" id="{6B5B921B-1824-4959-897D-A97257C2FFA4}"/>
              </a:ext>
            </a:extLst>
          </p:cNvPr>
          <p:cNvSpPr>
            <a:spLocks noGrp="1" noRot="1" noChangeAspect="1" noChangeArrowheads="1" noTextEdit="1"/>
          </p:cNvSpPr>
          <p:nvPr>
            <p:ph type="sldImg"/>
          </p:nvPr>
        </p:nvSpPr>
        <p:spPr>
          <a:ln/>
        </p:spPr>
      </p:sp>
      <p:sp>
        <p:nvSpPr>
          <p:cNvPr id="112643" name="Notes Placeholder 2">
            <a:extLst>
              <a:ext uri="{FF2B5EF4-FFF2-40B4-BE49-F238E27FC236}">
                <a16:creationId xmlns:a16="http://schemas.microsoft.com/office/drawing/2014/main" id="{52B35CF6-EE85-448B-AC80-0EE24B22220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Many disease signs (particularly color changes) may first be noticed in the skin. </a:t>
            </a:r>
          </a:p>
        </p:txBody>
      </p:sp>
      <p:sp>
        <p:nvSpPr>
          <p:cNvPr id="112644" name="Slide Number Placeholder 3">
            <a:extLst>
              <a:ext uri="{FF2B5EF4-FFF2-40B4-BE49-F238E27FC236}">
                <a16:creationId xmlns:a16="http://schemas.microsoft.com/office/drawing/2014/main" id="{121011DC-BE14-4A74-981C-08EBD25D52D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D60FAA9-5FD4-4C08-884B-058D84FB1C53}" type="slidenum">
              <a:rPr lang="en-US" altLang="en-US" sz="1200"/>
              <a:pPr algn="r" eaLnBrk="1" hangingPunct="1"/>
              <a:t>30</a:t>
            </a:fld>
            <a:endParaRPr lang="en-US"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id="{598B592C-4476-404B-B813-E44C842453F0}"/>
              </a:ext>
            </a:extLst>
          </p:cNvPr>
          <p:cNvSpPr>
            <a:spLocks noGrp="1" noRot="1" noChangeAspect="1" noChangeArrowheads="1" noTextEdit="1"/>
          </p:cNvSpPr>
          <p:nvPr>
            <p:ph type="sldImg"/>
          </p:nvPr>
        </p:nvSpPr>
        <p:spPr>
          <a:ln/>
        </p:spPr>
      </p:sp>
      <p:sp>
        <p:nvSpPr>
          <p:cNvPr id="114691" name="Notes Placeholder 2">
            <a:extLst>
              <a:ext uri="{FF2B5EF4-FFF2-40B4-BE49-F238E27FC236}">
                <a16:creationId xmlns:a16="http://schemas.microsoft.com/office/drawing/2014/main" id="{A337D1FD-A12A-44A5-81F2-7E1DF8D234A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What is the function of the sebaceous glands? </a:t>
            </a:r>
            <a:r>
              <a:rPr lang="en-US" altLang="en-US" i="1" dirty="0">
                <a:latin typeface="Arial" panose="020B0604020202020204" pitchFamily="34" charset="0"/>
                <a:ea typeface="ＭＳ Ｐゴシック" panose="020B0600070205080204" pitchFamily="34" charset="-128"/>
              </a:rPr>
              <a:t>(The sebaceous glands secrete an oily substance called </a:t>
            </a:r>
            <a:r>
              <a:rPr lang="en-US" altLang="en-US" dirty="0">
                <a:latin typeface="Arial" panose="020B0604020202020204" pitchFamily="34" charset="0"/>
                <a:ea typeface="ＭＳ Ｐゴシック" panose="020B0600070205080204" pitchFamily="34" charset="-128"/>
              </a:rPr>
              <a:t>sebum, </a:t>
            </a:r>
            <a:r>
              <a:rPr lang="en-US" altLang="en-US" i="1" dirty="0">
                <a:latin typeface="Arial" panose="020B0604020202020204" pitchFamily="34" charset="0"/>
                <a:ea typeface="ＭＳ Ｐゴシック" panose="020B0600070205080204" pitchFamily="34" charset="-128"/>
              </a:rPr>
              <a:t>which gives the skin and hair a glossy appearance.)</a:t>
            </a:r>
            <a:endParaRPr lang="en-US" altLang="en-US" dirty="0">
              <a:latin typeface="Arial" panose="020B0604020202020204" pitchFamily="34" charset="0"/>
              <a:ea typeface="ＭＳ Ｐゴシック" panose="020B0600070205080204" pitchFamily="34" charset="-128"/>
            </a:endParaRPr>
          </a:p>
        </p:txBody>
      </p:sp>
      <p:sp>
        <p:nvSpPr>
          <p:cNvPr id="114692" name="Slide Number Placeholder 3">
            <a:extLst>
              <a:ext uri="{FF2B5EF4-FFF2-40B4-BE49-F238E27FC236}">
                <a16:creationId xmlns:a16="http://schemas.microsoft.com/office/drawing/2014/main" id="{621FDCCA-9538-45A7-85F8-4A2BBBCE841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5657853-7708-40C6-855B-F997E14276BF}" type="slidenum">
              <a:rPr lang="en-US" altLang="en-US" sz="1200"/>
              <a:pPr algn="r" eaLnBrk="1" hangingPunct="1"/>
              <a:t>31</a:t>
            </a:fld>
            <a:endParaRPr lang="en-US"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68CC796A-7681-41B5-976A-CBC1F0F80FD1}"/>
              </a:ext>
            </a:extLst>
          </p:cNvPr>
          <p:cNvSpPr>
            <a:spLocks noGrp="1" noRot="1" noChangeAspect="1" noChangeArrowheads="1" noTextEdit="1"/>
          </p:cNvSpPr>
          <p:nvPr>
            <p:ph type="sldImg"/>
          </p:nvPr>
        </p:nvSpPr>
        <p:spPr>
          <a:ln/>
        </p:spPr>
      </p:sp>
      <p:sp>
        <p:nvSpPr>
          <p:cNvPr id="116739" name="Notes Placeholder 2">
            <a:extLst>
              <a:ext uri="{FF2B5EF4-FFF2-40B4-BE49-F238E27FC236}">
                <a16:creationId xmlns:a16="http://schemas.microsoft.com/office/drawing/2014/main" id="{99BF3A53-5C13-4C96-9209-141AB62EF57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Arial" panose="020B0604020202020204" pitchFamily="34" charset="0"/>
                <a:ea typeface="ＭＳ Ｐゴシック" panose="020B0600070205080204" pitchFamily="34" charset="-128"/>
              </a:rPr>
              <a:t>Instructor’s note: Be sure to cover Box 4.5, </a:t>
            </a:r>
            <a:r>
              <a:rPr lang="en-US" altLang="ja-JP" i="1" dirty="0">
                <a:latin typeface="Arial" panose="020B0604020202020204" pitchFamily="34" charset="0"/>
                <a:ea typeface="ＭＳ Ｐゴシック" panose="020B0600070205080204" pitchFamily="34" charset="-128"/>
              </a:rPr>
              <a:t>Documentation Rules for Medical Records and Health Care Professionals.</a:t>
            </a:r>
            <a:endParaRPr lang="en-US" altLang="en-US" i="1" dirty="0">
              <a:latin typeface="Arial" panose="020B0604020202020204" pitchFamily="34" charset="0"/>
              <a:ea typeface="ＭＳ Ｐゴシック" panose="020B0600070205080204" pitchFamily="34" charset="-128"/>
            </a:endParaRPr>
          </a:p>
        </p:txBody>
      </p:sp>
      <p:sp>
        <p:nvSpPr>
          <p:cNvPr id="116740" name="Slide Number Placeholder 3">
            <a:extLst>
              <a:ext uri="{FF2B5EF4-FFF2-40B4-BE49-F238E27FC236}">
                <a16:creationId xmlns:a16="http://schemas.microsoft.com/office/drawing/2014/main" id="{B0B9A373-1693-4149-B3B5-275AB0578BC0}"/>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FBA0FB2-6FA4-44D2-AF4E-F13F05CE46E6}" type="slidenum">
              <a:rPr lang="en-US" altLang="en-US" sz="1200"/>
              <a:pPr/>
              <a:t>32</a:t>
            </a:fld>
            <a:endParaRPr lang="en-US" altLang="en-US" sz="12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CA0BECF7-1F8A-482C-8534-3266B8E3070B}"/>
              </a:ext>
            </a:extLst>
          </p:cNvPr>
          <p:cNvSpPr>
            <a:spLocks noGrp="1" noRot="1" noChangeAspect="1" noChangeArrowheads="1" noTextEdit="1"/>
          </p:cNvSpPr>
          <p:nvPr>
            <p:ph type="sldImg"/>
          </p:nvPr>
        </p:nvSpPr>
        <p:spPr>
          <a:ln/>
        </p:spPr>
      </p:sp>
      <p:sp>
        <p:nvSpPr>
          <p:cNvPr id="118787" name="Notes Placeholder 2">
            <a:extLst>
              <a:ext uri="{FF2B5EF4-FFF2-40B4-BE49-F238E27FC236}">
                <a16:creationId xmlns:a16="http://schemas.microsoft.com/office/drawing/2014/main" id="{5EAA3F40-7623-4BE6-8AB7-C4AB0146340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SOAP charting process has become the most used documentation method for therapeutic massage.</a:t>
            </a:r>
          </a:p>
          <a:p>
            <a:pPr marL="228600" indent="-228600">
              <a:buFontTx/>
              <a:buChar char="•"/>
            </a:pPr>
            <a:r>
              <a:rPr lang="en-US" altLang="en-US" dirty="0">
                <a:latin typeface="Arial" panose="020B0604020202020204" pitchFamily="34" charset="0"/>
                <a:ea typeface="ＭＳ Ｐゴシック" panose="020B0600070205080204" pitchFamily="34" charset="-128"/>
              </a:rPr>
              <a:t>“SOAP” stands for subjective, objective, assessment/analysis, and plan. </a:t>
            </a:r>
          </a:p>
          <a:p>
            <a:pPr marL="228600" indent="-228600">
              <a:buFontTx/>
              <a:buChar char="•"/>
            </a:pPr>
            <a:r>
              <a:rPr lang="en-US" altLang="en-US" dirty="0">
                <a:latin typeface="Arial" panose="020B0604020202020204" pitchFamily="34" charset="0"/>
                <a:ea typeface="ＭＳ Ｐゴシック" panose="020B0600070205080204" pitchFamily="34" charset="-128"/>
              </a:rPr>
              <a:t>Because diagnosis and prescribing are out of the scope of practice for massage therapy, the SOAP process has been modified over time to better fit the practice of therapeutic massage. </a:t>
            </a:r>
          </a:p>
        </p:txBody>
      </p:sp>
      <p:sp>
        <p:nvSpPr>
          <p:cNvPr id="118788" name="Slide Number Placeholder 3">
            <a:extLst>
              <a:ext uri="{FF2B5EF4-FFF2-40B4-BE49-F238E27FC236}">
                <a16:creationId xmlns:a16="http://schemas.microsoft.com/office/drawing/2014/main" id="{35BF788F-4732-48E8-AA6A-FD5D84D0585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F23DCD3-A923-4CC9-B6CD-D7607543D244}" type="slidenum">
              <a:rPr lang="en-US" altLang="en-US" sz="1200"/>
              <a:pPr/>
              <a:t>33</a:t>
            </a:fld>
            <a:endParaRPr lang="en-US" altLang="en-US" sz="1200"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a:extLst>
              <a:ext uri="{FF2B5EF4-FFF2-40B4-BE49-F238E27FC236}">
                <a16:creationId xmlns:a16="http://schemas.microsoft.com/office/drawing/2014/main" id="{99507CEA-3F9E-427C-A49F-3A679E949D7E}"/>
              </a:ext>
            </a:extLst>
          </p:cNvPr>
          <p:cNvSpPr>
            <a:spLocks noGrp="1" noRot="1" noChangeAspect="1" noChangeArrowheads="1" noTextEdit="1"/>
          </p:cNvSpPr>
          <p:nvPr>
            <p:ph type="sldImg"/>
          </p:nvPr>
        </p:nvSpPr>
        <p:spPr>
          <a:ln/>
        </p:spPr>
      </p:sp>
      <p:sp>
        <p:nvSpPr>
          <p:cNvPr id="120835" name="Notes Placeholder 2">
            <a:extLst>
              <a:ext uri="{FF2B5EF4-FFF2-40B4-BE49-F238E27FC236}">
                <a16:creationId xmlns:a16="http://schemas.microsoft.com/office/drawing/2014/main" id="{8833DE08-950F-4E3B-A497-71F1CFAB44D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Good record-keeping skills equip the massage therapist to communicate with other health care personnel. They also help create an accurate record of specified treatment goals, the methods of massage, and the effectiveness of treatment.</a:t>
            </a:r>
          </a:p>
          <a:p>
            <a:pPr marL="228600" indent="-228600">
              <a:buFontTx/>
              <a:buChar char="•"/>
            </a:pPr>
            <a:r>
              <a:rPr lang="en-US" altLang="en-US" dirty="0">
                <a:latin typeface="Arial" panose="020B0604020202020204" pitchFamily="34" charset="0"/>
                <a:ea typeface="ＭＳ Ｐゴシック" panose="020B0600070205080204" pitchFamily="34" charset="-128"/>
              </a:rPr>
              <a:t>Refer to Box 4.5.</a:t>
            </a:r>
          </a:p>
        </p:txBody>
      </p:sp>
      <p:sp>
        <p:nvSpPr>
          <p:cNvPr id="120836" name="Slide Number Placeholder 3">
            <a:extLst>
              <a:ext uri="{FF2B5EF4-FFF2-40B4-BE49-F238E27FC236}">
                <a16:creationId xmlns:a16="http://schemas.microsoft.com/office/drawing/2014/main" id="{427A02F2-ED44-4A04-8494-D6EAAB5CA0F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0093ABF-C637-413D-A59D-4188DFCADF66}" type="slidenum">
              <a:rPr lang="en-US" altLang="en-US" sz="1200"/>
              <a:pPr/>
              <a:t>34</a:t>
            </a:fld>
            <a:endParaRPr lang="en-US" altLang="en-US" sz="1200"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a:extLst>
              <a:ext uri="{FF2B5EF4-FFF2-40B4-BE49-F238E27FC236}">
                <a16:creationId xmlns:a16="http://schemas.microsoft.com/office/drawing/2014/main" id="{34F8C446-C9A4-44CC-B1CA-66CE8EFFEF2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26713CD-4A7E-4BB9-8CFD-4FB15B1FAC15}" type="slidenum">
              <a:rPr lang="en-US" altLang="en-US" sz="1200"/>
              <a:pPr/>
              <a:t>35</a:t>
            </a:fld>
            <a:endParaRPr lang="en-US" altLang="en-US" sz="1200" dirty="0"/>
          </a:p>
        </p:txBody>
      </p:sp>
      <p:sp>
        <p:nvSpPr>
          <p:cNvPr id="122883" name="Rectangle 2">
            <a:extLst>
              <a:ext uri="{FF2B5EF4-FFF2-40B4-BE49-F238E27FC236}">
                <a16:creationId xmlns:a16="http://schemas.microsoft.com/office/drawing/2014/main" id="{2216D0B2-30A5-4F64-BDA0-78987D72CB14}"/>
              </a:ext>
            </a:extLst>
          </p:cNvPr>
          <p:cNvSpPr>
            <a:spLocks noGrp="1" noRot="1" noChangeAspect="1" noChangeArrowheads="1" noTextEdit="1"/>
          </p:cNvSpPr>
          <p:nvPr>
            <p:ph type="sldImg"/>
          </p:nvPr>
        </p:nvSpPr>
        <p:spPr>
          <a:solidFill>
            <a:srgbClr val="FFFFFF"/>
          </a:solidFill>
          <a:ln/>
        </p:spPr>
      </p:sp>
      <p:sp>
        <p:nvSpPr>
          <p:cNvPr id="122884" name="Rectangle 3">
            <a:extLst>
              <a:ext uri="{FF2B5EF4-FFF2-40B4-BE49-F238E27FC236}">
                <a16:creationId xmlns:a16="http://schemas.microsoft.com/office/drawing/2014/main" id="{83D9ECF0-19F6-4F9E-BAAB-5AACF937929D}"/>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Privacy Rule applies to health plans, health care clearinghouses, and other health care providers. It covers a broad range of information.</a:t>
            </a:r>
          </a:p>
          <a:p>
            <a:pPr marL="228600" indent="-228600">
              <a:buFontTx/>
              <a:buChar char="•"/>
            </a:pPr>
            <a:r>
              <a:rPr lang="en-US" altLang="en-US" dirty="0">
                <a:latin typeface="Arial" panose="020B0604020202020204" pitchFamily="34" charset="0"/>
                <a:ea typeface="ＭＳ Ｐゴシック" panose="020B0600070205080204" pitchFamily="34" charset="-128"/>
              </a:rPr>
              <a:t>Most health care providers, and certainly hospitals, have policies and procedures governing the release of any information about a patient. </a:t>
            </a:r>
          </a:p>
          <a:p>
            <a:pPr marL="228600" indent="-228600">
              <a:buFontTx/>
              <a:buChar char="•"/>
            </a:pPr>
            <a:r>
              <a:rPr lang="en-US" altLang="en-US" dirty="0">
                <a:latin typeface="Arial" panose="020B0604020202020204" pitchFamily="34" charset="0"/>
                <a:ea typeface="ＭＳ Ｐゴシック" panose="020B0600070205080204" pitchFamily="34" charset="-128"/>
              </a:rPr>
              <a:t>To ensure compliance, health care providers have implemented policies and procedures that adhere to HIPAA regulations. The massage therapist in the medical environment should be specifically trained in the HIPAA procedures in place in the medical environment.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a:extLst>
              <a:ext uri="{FF2B5EF4-FFF2-40B4-BE49-F238E27FC236}">
                <a16:creationId xmlns:a16="http://schemas.microsoft.com/office/drawing/2014/main" id="{1A47D00F-E777-4743-85C1-33A3BC2C186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CE1949-F65C-4F4D-B484-B2FF656D884E}" type="slidenum">
              <a:rPr lang="en-US" altLang="en-US" sz="1200"/>
              <a:pPr/>
              <a:t>36</a:t>
            </a:fld>
            <a:endParaRPr lang="en-US" altLang="en-US" sz="1200" dirty="0"/>
          </a:p>
        </p:txBody>
      </p:sp>
      <p:sp>
        <p:nvSpPr>
          <p:cNvPr id="124931" name="Rectangle 2">
            <a:extLst>
              <a:ext uri="{FF2B5EF4-FFF2-40B4-BE49-F238E27FC236}">
                <a16:creationId xmlns:a16="http://schemas.microsoft.com/office/drawing/2014/main" id="{EF859559-6D5D-4932-9981-50A789321CC2}"/>
              </a:ext>
            </a:extLst>
          </p:cNvPr>
          <p:cNvSpPr>
            <a:spLocks noGrp="1" noRot="1" noChangeAspect="1" noChangeArrowheads="1" noTextEdit="1"/>
          </p:cNvSpPr>
          <p:nvPr>
            <p:ph type="sldImg"/>
          </p:nvPr>
        </p:nvSpPr>
        <p:spPr>
          <a:solidFill>
            <a:srgbClr val="FFFFFF"/>
          </a:solidFill>
          <a:ln/>
        </p:spPr>
      </p:sp>
      <p:sp>
        <p:nvSpPr>
          <p:cNvPr id="124932" name="Rectangle 3">
            <a:extLst>
              <a:ext uri="{FF2B5EF4-FFF2-40B4-BE49-F238E27FC236}">
                <a16:creationId xmlns:a16="http://schemas.microsoft.com/office/drawing/2014/main" id="{3A7436B2-A4F0-4629-BFC0-B2F6C982DC3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does a professional need to know about record keeping? Isn’</a:t>
            </a:r>
            <a:r>
              <a:rPr lang="en-US" altLang="ja-JP" dirty="0">
                <a:latin typeface="Arial" panose="020B0604020202020204" pitchFamily="34" charset="0"/>
                <a:ea typeface="ＭＳ Ｐゴシック" panose="020B0600070205080204" pitchFamily="34" charset="-128"/>
              </a:rPr>
              <a:t>t that a clerical responsibility? </a:t>
            </a:r>
            <a:r>
              <a:rPr lang="en-US" altLang="ja-JP" i="1" dirty="0">
                <a:latin typeface="Arial" panose="020B0604020202020204" pitchFamily="34" charset="0"/>
                <a:ea typeface="ＭＳ Ｐゴシック" panose="020B0600070205080204" pitchFamily="34" charset="-128"/>
              </a:rPr>
              <a:t>(A massage professional needs to make clinical decisions about the client’s concerns and the methods to be used to achieve clients’ goals and address their concerns. Clinical decision making is based on maintaining a written account of professional interaction. Massage professionals must be able to gather information effectively, analyze that information to make decisions about the appropriateness of a therapeutic intervention, and evaluate and justify the benefits.)</a:t>
            </a:r>
          </a:p>
          <a:p>
            <a:pPr marL="228600" indent="-228600">
              <a:buFontTx/>
              <a:buChar char="•"/>
            </a:pPr>
            <a:r>
              <a:rPr lang="en-US" altLang="en-US" dirty="0">
                <a:latin typeface="Arial" panose="020B0604020202020204" pitchFamily="34" charset="0"/>
                <a:ea typeface="ＭＳ Ｐゴシック" panose="020B0600070205080204" pitchFamily="34" charset="-128"/>
              </a:rPr>
              <a:t>Refer to Box 4.6.</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a:extLst>
              <a:ext uri="{FF2B5EF4-FFF2-40B4-BE49-F238E27FC236}">
                <a16:creationId xmlns:a16="http://schemas.microsoft.com/office/drawing/2014/main" id="{71F36FBA-ECEC-4CCD-AE34-C0C1475A92D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5DCBB2D-4206-4116-BCCB-A464D6C78E0D}" type="slidenum">
              <a:rPr lang="en-US" altLang="en-US" sz="1200"/>
              <a:pPr/>
              <a:t>37</a:t>
            </a:fld>
            <a:endParaRPr lang="en-US" altLang="en-US" sz="1200" dirty="0"/>
          </a:p>
        </p:txBody>
      </p:sp>
      <p:sp>
        <p:nvSpPr>
          <p:cNvPr id="126979" name="Rectangle 2">
            <a:extLst>
              <a:ext uri="{FF2B5EF4-FFF2-40B4-BE49-F238E27FC236}">
                <a16:creationId xmlns:a16="http://schemas.microsoft.com/office/drawing/2014/main" id="{3BCB267D-5EBE-42DA-9913-C2E2E178C474}"/>
              </a:ext>
            </a:extLst>
          </p:cNvPr>
          <p:cNvSpPr>
            <a:spLocks noGrp="1" noRot="1" noChangeAspect="1" noChangeArrowheads="1" noTextEdit="1"/>
          </p:cNvSpPr>
          <p:nvPr>
            <p:ph type="sldImg"/>
          </p:nvPr>
        </p:nvSpPr>
        <p:spPr>
          <a:solidFill>
            <a:srgbClr val="FFFFFF"/>
          </a:solidFill>
          <a:ln/>
        </p:spPr>
      </p:sp>
      <p:sp>
        <p:nvSpPr>
          <p:cNvPr id="126980" name="Rectangle 3">
            <a:extLst>
              <a:ext uri="{FF2B5EF4-FFF2-40B4-BE49-F238E27FC236}">
                <a16:creationId xmlns:a16="http://schemas.microsoft.com/office/drawing/2014/main" id="{37E22D69-0911-45DA-8221-E066775ABFF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is it important to set goals in a massage therapy session? </a:t>
            </a:r>
            <a:r>
              <a:rPr lang="en-US" altLang="en-US" i="1" dirty="0">
                <a:latin typeface="Arial" panose="020B0604020202020204" pitchFamily="34" charset="0"/>
                <a:ea typeface="ＭＳ Ｐゴシック" panose="020B0600070205080204" pitchFamily="34" charset="-128"/>
              </a:rPr>
              <a:t>(To develop a treatment plan, a massage professional needs to set achievable goals and outline a general plan to reach these goals. Because these goals are functional, they must be quantified and qualified.)</a:t>
            </a:r>
          </a:p>
          <a:p>
            <a:pPr marL="228600" indent="-228600">
              <a:buFontTx/>
              <a:buChar char="•"/>
            </a:pPr>
            <a:r>
              <a:rPr lang="en-US" altLang="en-US" i="1" dirty="0">
                <a:latin typeface="Arial" panose="020B0604020202020204" pitchFamily="34" charset="0"/>
                <a:ea typeface="ＭＳ Ｐゴシック" panose="020B0600070205080204" pitchFamily="34" charset="-128"/>
              </a:rPr>
              <a:t>Instructor’s note: Be sure to cover Box 4.7, </a:t>
            </a:r>
            <a:r>
              <a:rPr lang="en-US" altLang="ja-JP" i="1" dirty="0">
                <a:latin typeface="Arial" panose="020B0604020202020204" pitchFamily="34" charset="0"/>
                <a:ea typeface="ＭＳ Ｐゴシック" panose="020B0600070205080204" pitchFamily="34" charset="-128"/>
              </a:rPr>
              <a:t>Methods of Organized Thinking.</a:t>
            </a:r>
            <a:endParaRPr lang="en-US" altLang="en-US" i="1"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a:extLst>
              <a:ext uri="{FF2B5EF4-FFF2-40B4-BE49-F238E27FC236}">
                <a16:creationId xmlns:a16="http://schemas.microsoft.com/office/drawing/2014/main" id="{662D2E0F-3338-4A42-A0D3-B23F90DF172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80DB5F1-902C-4111-8F1A-E62D6A3D83D0}" type="slidenum">
              <a:rPr lang="en-US" altLang="en-US" sz="1200"/>
              <a:pPr/>
              <a:t>38</a:t>
            </a:fld>
            <a:endParaRPr lang="en-US" altLang="en-US" sz="1200" dirty="0"/>
          </a:p>
        </p:txBody>
      </p:sp>
      <p:sp>
        <p:nvSpPr>
          <p:cNvPr id="129027" name="Rectangle 2">
            <a:extLst>
              <a:ext uri="{FF2B5EF4-FFF2-40B4-BE49-F238E27FC236}">
                <a16:creationId xmlns:a16="http://schemas.microsoft.com/office/drawing/2014/main" id="{025CCA29-8583-4B7C-A761-861912814DCD}"/>
              </a:ext>
            </a:extLst>
          </p:cNvPr>
          <p:cNvSpPr>
            <a:spLocks noGrp="1" noRot="1" noChangeAspect="1" noChangeArrowheads="1" noTextEdit="1"/>
          </p:cNvSpPr>
          <p:nvPr>
            <p:ph type="sldImg"/>
          </p:nvPr>
        </p:nvSpPr>
        <p:spPr>
          <a:solidFill>
            <a:srgbClr val="FFFFFF"/>
          </a:solidFill>
          <a:ln/>
        </p:spPr>
      </p:sp>
      <p:sp>
        <p:nvSpPr>
          <p:cNvPr id="129028" name="Rectangle 3">
            <a:extLst>
              <a:ext uri="{FF2B5EF4-FFF2-40B4-BE49-F238E27FC236}">
                <a16:creationId xmlns:a16="http://schemas.microsoft.com/office/drawing/2014/main" id="{AA0135DA-ACD5-445F-95B1-4E005145FBD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Massage sessions are goal oriented. It is important to develop measurable, activity-based goals that are meaningful to the client, such as improvement in the ability to perform activities of daily living.</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a:extLst>
              <a:ext uri="{FF2B5EF4-FFF2-40B4-BE49-F238E27FC236}">
                <a16:creationId xmlns:a16="http://schemas.microsoft.com/office/drawing/2014/main" id="{1496FE38-9854-486B-BD79-30FF94B5510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A12FA69-DE0A-441F-B3ED-D1FDAB5AC812}" type="slidenum">
              <a:rPr lang="en-US" altLang="en-US" sz="1200"/>
              <a:pPr/>
              <a:t>39</a:t>
            </a:fld>
            <a:endParaRPr lang="en-US" altLang="en-US" sz="1200" dirty="0"/>
          </a:p>
        </p:txBody>
      </p:sp>
      <p:sp>
        <p:nvSpPr>
          <p:cNvPr id="131075" name="Rectangle 2">
            <a:extLst>
              <a:ext uri="{FF2B5EF4-FFF2-40B4-BE49-F238E27FC236}">
                <a16:creationId xmlns:a16="http://schemas.microsoft.com/office/drawing/2014/main" id="{C1F05725-5131-4309-ACCB-D9C65AE7766B}"/>
              </a:ext>
            </a:extLst>
          </p:cNvPr>
          <p:cNvSpPr>
            <a:spLocks noGrp="1" noRot="1" noChangeAspect="1" noChangeArrowheads="1" noTextEdit="1"/>
          </p:cNvSpPr>
          <p:nvPr>
            <p:ph type="sldImg"/>
          </p:nvPr>
        </p:nvSpPr>
        <p:spPr>
          <a:solidFill>
            <a:srgbClr val="FFFFFF"/>
          </a:solidFill>
          <a:ln/>
        </p:spPr>
      </p:sp>
      <p:sp>
        <p:nvSpPr>
          <p:cNvPr id="131076" name="Rectangle 3">
            <a:extLst>
              <a:ext uri="{FF2B5EF4-FFF2-40B4-BE49-F238E27FC236}">
                <a16:creationId xmlns:a16="http://schemas.microsoft.com/office/drawing/2014/main" id="{4202EEE6-91D1-4B44-B3EC-0E4C7DADB2C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are some examples of quantifiable and qualifiable goals? </a:t>
            </a:r>
            <a:r>
              <a:rPr lang="en-US" altLang="en-US" i="1" dirty="0">
                <a:latin typeface="Arial" panose="020B0604020202020204" pitchFamily="34" charset="0"/>
                <a:ea typeface="ＭＳ Ｐゴシック" panose="020B0600070205080204" pitchFamily="34" charset="-128"/>
              </a:rPr>
              <a:t>(Examples are listed in the textbook. Have students see if they can come up with their own examples.)</a:t>
            </a:r>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a:extLst>
              <a:ext uri="{FF2B5EF4-FFF2-40B4-BE49-F238E27FC236}">
                <a16:creationId xmlns:a16="http://schemas.microsoft.com/office/drawing/2014/main" id="{94D52668-E6E1-4F30-9C5C-293CC764C5C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BCA12F7-D02D-4714-A882-0B476BB568EB}" type="slidenum">
              <a:rPr lang="en-US" altLang="en-US" sz="1200"/>
              <a:pPr/>
              <a:t>40</a:t>
            </a:fld>
            <a:endParaRPr lang="en-US" altLang="en-US" sz="1200" dirty="0"/>
          </a:p>
        </p:txBody>
      </p:sp>
      <p:sp>
        <p:nvSpPr>
          <p:cNvPr id="133123" name="Rectangle 2">
            <a:extLst>
              <a:ext uri="{FF2B5EF4-FFF2-40B4-BE49-F238E27FC236}">
                <a16:creationId xmlns:a16="http://schemas.microsoft.com/office/drawing/2014/main" id="{1A076E04-C451-41B4-970E-1478F52F2720}"/>
              </a:ext>
            </a:extLst>
          </p:cNvPr>
          <p:cNvSpPr>
            <a:spLocks noGrp="1" noRot="1" noChangeAspect="1" noChangeArrowheads="1" noTextEdit="1"/>
          </p:cNvSpPr>
          <p:nvPr>
            <p:ph type="sldImg"/>
          </p:nvPr>
        </p:nvSpPr>
        <p:spPr>
          <a:solidFill>
            <a:srgbClr val="FFFFFF"/>
          </a:solidFill>
          <a:ln/>
        </p:spPr>
      </p:sp>
      <p:sp>
        <p:nvSpPr>
          <p:cNvPr id="133124" name="Rectangle 3">
            <a:extLst>
              <a:ext uri="{FF2B5EF4-FFF2-40B4-BE49-F238E27FC236}">
                <a16:creationId xmlns:a16="http://schemas.microsoft.com/office/drawing/2014/main" id="{483CDF5A-31DB-4E0B-9706-AE0EFA2281A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are four basic questions that support data collection? </a:t>
            </a:r>
            <a:r>
              <a:rPr lang="en-US" altLang="en-US" i="1" dirty="0">
                <a:latin typeface="Arial" panose="020B0604020202020204" pitchFamily="34" charset="0"/>
                <a:ea typeface="ＭＳ Ｐゴシック" panose="020B0600070205080204" pitchFamily="34" charset="-128"/>
              </a:rPr>
              <a:t>(1. Will you please explain the situation or tell me what happened? 2. How did/do you feel about the situation? 3. What has been the result of the situation in terms of cost, limitations, or changes in activity or performance? 4. How would you prefer the situation to be handled or what would you like to occur?)</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Figs. 4.16 and 4.17.</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a:extLst>
              <a:ext uri="{FF2B5EF4-FFF2-40B4-BE49-F238E27FC236}">
                <a16:creationId xmlns:a16="http://schemas.microsoft.com/office/drawing/2014/main" id="{207EB266-DD5D-43CF-B9A8-78764A8AE0A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A6CEAA9-52DB-4A25-A6E9-EDEB2D240C77}" type="slidenum">
              <a:rPr lang="en-US" altLang="en-US" sz="1200"/>
              <a:pPr/>
              <a:t>41</a:t>
            </a:fld>
            <a:endParaRPr lang="en-US" altLang="en-US" sz="1200" dirty="0"/>
          </a:p>
        </p:txBody>
      </p:sp>
      <p:sp>
        <p:nvSpPr>
          <p:cNvPr id="135171" name="Rectangle 2">
            <a:extLst>
              <a:ext uri="{FF2B5EF4-FFF2-40B4-BE49-F238E27FC236}">
                <a16:creationId xmlns:a16="http://schemas.microsoft.com/office/drawing/2014/main" id="{34494AA8-3D60-4EB0-A1FF-FC3302C2B21C}"/>
              </a:ext>
            </a:extLst>
          </p:cNvPr>
          <p:cNvSpPr>
            <a:spLocks noGrp="1" noRot="1" noChangeAspect="1" noChangeArrowheads="1" noTextEdit="1"/>
          </p:cNvSpPr>
          <p:nvPr>
            <p:ph type="sldImg"/>
          </p:nvPr>
        </p:nvSpPr>
        <p:spPr>
          <a:solidFill>
            <a:srgbClr val="FFFFFF"/>
          </a:solidFill>
          <a:ln/>
        </p:spPr>
      </p:sp>
      <p:sp>
        <p:nvSpPr>
          <p:cNvPr id="135172" name="Rectangle 3">
            <a:extLst>
              <a:ext uri="{FF2B5EF4-FFF2-40B4-BE49-F238E27FC236}">
                <a16:creationId xmlns:a16="http://schemas.microsoft.com/office/drawing/2014/main" id="{AAFA5D3E-AFE8-4D14-8616-D264B48C7EF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dirty="0">
                <a:latin typeface="Arial" panose="020B0604020202020204" pitchFamily="34" charset="0"/>
                <a:ea typeface="ＭＳ Ｐゴシック" panose="020B0600070205080204" pitchFamily="34" charset="-128"/>
              </a:rPr>
              <a:t>Are all therapeutic goals created as a response to a problem? </a:t>
            </a:r>
            <a:r>
              <a:rPr lang="en-US" altLang="en-US" i="1" dirty="0">
                <a:latin typeface="Arial" panose="020B0604020202020204" pitchFamily="34" charset="0"/>
                <a:ea typeface="ＭＳ Ｐゴシック" panose="020B0600070205080204" pitchFamily="34" charset="-128"/>
              </a:rPr>
              <a:t>(No, not all therapeutic goals are related to problems. Clients often use massage for health maintenance, stress management, and fulfillment of pleasure needs. However, the same analysis process should be used to determine the approach to best meet the client’</a:t>
            </a:r>
            <a:r>
              <a:rPr lang="en-US" altLang="ja-JP" i="1" dirty="0">
                <a:latin typeface="Arial" panose="020B0604020202020204" pitchFamily="34" charset="0"/>
                <a:ea typeface="ＭＳ Ｐゴシック" panose="020B0600070205080204" pitchFamily="34" charset="-128"/>
              </a:rPr>
              <a:t>s goal.)</a:t>
            </a:r>
          </a:p>
          <a:p>
            <a:r>
              <a:rPr lang="en-US" altLang="en-US" dirty="0">
                <a:latin typeface="Arial" panose="020B0604020202020204" pitchFamily="34" charset="0"/>
                <a:ea typeface="ＭＳ Ｐゴシック" panose="020B0600070205080204" pitchFamily="34" charset="-128"/>
              </a:rPr>
              <a:t>Refer to Fig. 4.18.</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a:extLst>
              <a:ext uri="{FF2B5EF4-FFF2-40B4-BE49-F238E27FC236}">
                <a16:creationId xmlns:a16="http://schemas.microsoft.com/office/drawing/2014/main" id="{BF023A9C-923C-46C2-8E8C-11472BFE7F2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C7002ED-6E1C-4AD9-A5CB-526BA1F94529}" type="slidenum">
              <a:rPr lang="en-US" altLang="en-US" sz="1200"/>
              <a:pPr/>
              <a:t>42</a:t>
            </a:fld>
            <a:endParaRPr lang="en-US" altLang="en-US" sz="1200" dirty="0"/>
          </a:p>
        </p:txBody>
      </p:sp>
      <p:sp>
        <p:nvSpPr>
          <p:cNvPr id="137219" name="Rectangle 2">
            <a:extLst>
              <a:ext uri="{FF2B5EF4-FFF2-40B4-BE49-F238E27FC236}">
                <a16:creationId xmlns:a16="http://schemas.microsoft.com/office/drawing/2014/main" id="{6AD0774A-ECE8-4920-AD33-D66610CF5F4A}"/>
              </a:ext>
            </a:extLst>
          </p:cNvPr>
          <p:cNvSpPr>
            <a:spLocks noGrp="1" noRot="1" noChangeAspect="1" noChangeArrowheads="1" noTextEdit="1"/>
          </p:cNvSpPr>
          <p:nvPr>
            <p:ph type="sldImg"/>
          </p:nvPr>
        </p:nvSpPr>
        <p:spPr>
          <a:solidFill>
            <a:srgbClr val="FFFFFF"/>
          </a:solidFill>
          <a:ln/>
        </p:spPr>
      </p:sp>
      <p:sp>
        <p:nvSpPr>
          <p:cNvPr id="137220" name="Rectangle 3">
            <a:extLst>
              <a:ext uri="{FF2B5EF4-FFF2-40B4-BE49-F238E27FC236}">
                <a16:creationId xmlns:a16="http://schemas.microsoft.com/office/drawing/2014/main" id="{0B923866-9064-4CBC-9A8A-EE52A421677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the difference between physical assessment information and the type of assessment in the SOAP model? </a:t>
            </a:r>
            <a:r>
              <a:rPr lang="en-US" altLang="en-US" i="1" dirty="0">
                <a:latin typeface="Arial" panose="020B0604020202020204" pitchFamily="34" charset="0"/>
                <a:ea typeface="ＭＳ Ｐゴシック" panose="020B0600070205080204" pitchFamily="34" charset="-128"/>
              </a:rPr>
              <a:t>(“</a:t>
            </a:r>
            <a:r>
              <a:rPr lang="en-US" altLang="ja-JP" i="1" dirty="0">
                <a:latin typeface="Arial" panose="020B0604020202020204" pitchFamily="34" charset="0"/>
                <a:ea typeface="ＭＳ Ｐゴシック" panose="020B0600070205080204" pitchFamily="34" charset="-128"/>
              </a:rPr>
              <a:t>Assessment” in SOAP is analysis of the data and effectiveness of the intervention, whereas a physical assessment identifies deviations from effective functioning.)</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4.19 and Box 4.8.</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a:extLst>
              <a:ext uri="{FF2B5EF4-FFF2-40B4-BE49-F238E27FC236}">
                <a16:creationId xmlns:a16="http://schemas.microsoft.com/office/drawing/2014/main" id="{BC4AE21B-5385-4D57-8EF5-B74AD33FAF6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78EC4D8-755E-4FCA-A6F3-864237575084}" type="slidenum">
              <a:rPr lang="en-US" altLang="en-US" sz="1200"/>
              <a:pPr/>
              <a:t>43</a:t>
            </a:fld>
            <a:endParaRPr lang="en-US" altLang="en-US" sz="1200" dirty="0"/>
          </a:p>
        </p:txBody>
      </p:sp>
      <p:sp>
        <p:nvSpPr>
          <p:cNvPr id="139267" name="Rectangle 2">
            <a:extLst>
              <a:ext uri="{FF2B5EF4-FFF2-40B4-BE49-F238E27FC236}">
                <a16:creationId xmlns:a16="http://schemas.microsoft.com/office/drawing/2014/main" id="{50AD7A16-9910-4B4E-8150-2F05AD26306A}"/>
              </a:ext>
            </a:extLst>
          </p:cNvPr>
          <p:cNvSpPr>
            <a:spLocks noGrp="1" noRot="1" noChangeAspect="1" noChangeArrowheads="1" noTextEdit="1"/>
          </p:cNvSpPr>
          <p:nvPr>
            <p:ph type="sldImg"/>
          </p:nvPr>
        </p:nvSpPr>
        <p:spPr>
          <a:solidFill>
            <a:srgbClr val="FFFFFF"/>
          </a:solidFill>
          <a:ln/>
        </p:spPr>
      </p:sp>
      <p:sp>
        <p:nvSpPr>
          <p:cNvPr id="139268" name="Rectangle 3">
            <a:extLst>
              <a:ext uri="{FF2B5EF4-FFF2-40B4-BE49-F238E27FC236}">
                <a16:creationId xmlns:a16="http://schemas.microsoft.com/office/drawing/2014/main" id="{B1796905-7D1C-4C26-A8CB-4C98784C718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Box 4.9.</a:t>
            </a:r>
          </a:p>
          <a:p>
            <a:pPr marL="228600" indent="-228600">
              <a:buFontTx/>
              <a:buChar char="•"/>
            </a:pPr>
            <a:r>
              <a:rPr lang="en-US" altLang="en-US" dirty="0">
                <a:latin typeface="Arial" panose="020B0604020202020204" pitchFamily="34" charset="0"/>
                <a:ea typeface="ＭＳ Ｐゴシック" panose="020B0600070205080204" pitchFamily="34" charset="-128"/>
              </a:rPr>
              <a:t>Clinical documentation has grown to encompass more than just progress notes. In focus charting, progress notes are used to document progress in meeting the client’s goals, and notes are written to provide documentation related to a specific focus.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76797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CC11E5AD-1019-0669-52EF-3BAB2CC7E64A}"/>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F7D05B41-5724-710E-481F-EFC63CCFFF11}"/>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5043C591-F87C-A081-F171-3B89518AA38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56750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11057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08707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30201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15664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8A70074C-0808-765F-B4EC-F5CC70FB81E6}"/>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BDB6EC81-2412-DA89-EC90-DB5913333F6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7068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048789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4071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87611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24962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2668528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sketchfab.com/3d-models/ecorche-anatomy-study-e402d3d541eb4b199c57d5410f5d3c57"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ourses.lumenlearning.com/ap1/chapter/muscles-of-the-pectoral-girdle-and-upper-limbs/"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463181" y="3429000"/>
            <a:ext cx="7956659" cy="120032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pPr marR="0" lvl="0">
              <a:spcBef>
                <a:spcPts val="0"/>
              </a:spcBef>
              <a:spcAft>
                <a:spcPts val="0"/>
              </a:spcAft>
            </a:pPr>
            <a:r>
              <a:rPr lang="en-US" sz="3600" dirty="0">
                <a:effectLst/>
                <a:latin typeface="Arial" panose="020B0604020202020204" pitchFamily="34" charset="0"/>
                <a:ea typeface="Times New Roman" panose="02020603050405020304" pitchFamily="18" charset="0"/>
                <a:cs typeface="Times New Roman" panose="02020603050405020304" pitchFamily="18" charset="0"/>
              </a:rPr>
              <a:t>Anatomic and Physiology Terminology </a:t>
            </a:r>
            <a:endParaRPr lang="en-US" sz="3600" dirty="0">
              <a:effectLst/>
              <a:latin typeface="Times New Roman" panose="02020603050405020304" pitchFamily="18" charset="0"/>
              <a:ea typeface="Times New Roman" panose="02020603050405020304" pitchFamily="18"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87680" y="0"/>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4400" b="0" dirty="0">
                <a:solidFill>
                  <a:schemeClr val="tx1"/>
                </a:solidFill>
                <a:latin typeface="+mj-lt"/>
                <a:ea typeface="+mj-ea"/>
                <a:cs typeface="+mj-cs"/>
              </a:rPr>
              <a:t>OUR JOURNEY TODAY </a:t>
            </a:r>
          </a:p>
        </p:txBody>
      </p:sp>
      <p:pic>
        <p:nvPicPr>
          <p:cNvPr id="5" name="Picture 4">
            <a:extLst>
              <a:ext uri="{FF2B5EF4-FFF2-40B4-BE49-F238E27FC236}">
                <a16:creationId xmlns:a16="http://schemas.microsoft.com/office/drawing/2014/main" id="{A4A0F252-B9E2-49D0-576C-2AD953784B2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7680" y="2113936"/>
            <a:ext cx="3961640" cy="2908381"/>
          </a:xfrm>
          <a:prstGeom prst="rect">
            <a:avLst/>
          </a:prstGeom>
        </p:spPr>
      </p:pic>
      <p:sp>
        <p:nvSpPr>
          <p:cNvPr id="7" name="TextBox 6">
            <a:extLst>
              <a:ext uri="{FF2B5EF4-FFF2-40B4-BE49-F238E27FC236}">
                <a16:creationId xmlns:a16="http://schemas.microsoft.com/office/drawing/2014/main" id="{C9E794A1-6AF4-4CDB-CC68-35720DC6CA44}"/>
              </a:ext>
            </a:extLst>
          </p:cNvPr>
          <p:cNvSpPr txBox="1"/>
          <p:nvPr/>
        </p:nvSpPr>
        <p:spPr>
          <a:xfrm>
            <a:off x="487680" y="8213250"/>
            <a:ext cx="879980" cy="784830"/>
          </a:xfrm>
          <a:prstGeom prst="rect">
            <a:avLst/>
          </a:prstGeom>
          <a:noFill/>
        </p:spPr>
        <p:txBody>
          <a:bodyPr wrap="square" rtlCol="0">
            <a:spAutoFit/>
          </a:bodyPr>
          <a:lstStyle/>
          <a:p>
            <a:r>
              <a:rPr lang="en-US" sz="900">
                <a:hlinkClick r:id="rId3" tooltip="https://sketchfab.com/3d-models/ecorche-anatomy-study-e402d3d541eb4b199c57d5410f5d3c57"/>
              </a:rPr>
              <a:t>This Photo</a:t>
            </a:r>
            <a:r>
              <a:rPr lang="en-US" sz="900"/>
              <a:t> by Unknown Author is licensed under </a:t>
            </a:r>
            <a:r>
              <a:rPr lang="en-US" sz="900">
                <a:hlinkClick r:id="rId4" tooltip="https://creativecommons.org/licenses/by/3.0/"/>
              </a:rPr>
              <a:t>CC BY</a:t>
            </a:r>
            <a:endParaRPr lang="en-US" sz="900"/>
          </a:p>
        </p:txBody>
      </p:sp>
      <p:sp>
        <p:nvSpPr>
          <p:cNvPr id="9" name="TextBox 8">
            <a:extLst>
              <a:ext uri="{FF2B5EF4-FFF2-40B4-BE49-F238E27FC236}">
                <a16:creationId xmlns:a16="http://schemas.microsoft.com/office/drawing/2014/main" id="{30882437-3CD8-5AA3-9CA8-A560B263ACFC}"/>
              </a:ext>
            </a:extLst>
          </p:cNvPr>
          <p:cNvSpPr txBox="1"/>
          <p:nvPr/>
        </p:nvSpPr>
        <p:spPr>
          <a:xfrm>
            <a:off x="5284462" y="3106461"/>
            <a:ext cx="6096000" cy="923330"/>
          </a:xfrm>
          <a:prstGeom prst="rect">
            <a:avLst/>
          </a:prstGeom>
          <a:noFill/>
        </p:spPr>
        <p:txBody>
          <a:bodyPr wrap="square">
            <a:spAutoFit/>
          </a:bodyPr>
          <a:lstStyle/>
          <a:p>
            <a:r>
              <a:rPr lang="en-US" altLang="en-US" dirty="0"/>
              <a:t>Learning Objectives</a:t>
            </a:r>
            <a:br>
              <a:rPr lang="en-US" altLang="en-US" dirty="0"/>
            </a:br>
            <a:r>
              <a:rPr lang="en-US" altLang="en-US" dirty="0"/>
              <a:t>Lesson 4.2: Anatomic and Physiologic Terminology for Bones, Joints, Muscles, Body Systems, and Documentation</a:t>
            </a:r>
            <a:endParaRPr lang="en-US" dirty="0"/>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BD3AD1-65B5-5F14-1C18-986648B1F768}"/>
              </a:ext>
            </a:extLst>
          </p:cNvPr>
          <p:cNvSpPr txBox="1"/>
          <p:nvPr/>
        </p:nvSpPr>
        <p:spPr>
          <a:xfrm>
            <a:off x="2115127" y="2817520"/>
            <a:ext cx="7407563" cy="2554545"/>
          </a:xfrm>
          <a:prstGeom prst="rect">
            <a:avLst/>
          </a:prstGeom>
          <a:noFill/>
        </p:spPr>
        <p:txBody>
          <a:bodyPr wrap="square">
            <a:spAutoFit/>
          </a:bodyPr>
          <a:lstStyle/>
          <a:p>
            <a:pPr marL="396875" indent="-285750" eaLnBrk="1" hangingPunct="1">
              <a:buFont typeface="Arial" panose="020B0604020202020204" pitchFamily="34" charset="0"/>
              <a:buChar char="•"/>
              <a:defRPr/>
            </a:pPr>
            <a:r>
              <a:rPr lang="en-US" altLang="en-US" sz="2000" dirty="0">
                <a:solidFill>
                  <a:srgbClr val="FF0000"/>
                </a:solidFill>
              </a:rPr>
              <a:t>Define anatomical and physiological terminology for bones, joints, and muscles.</a:t>
            </a:r>
          </a:p>
          <a:p>
            <a:pPr marL="396875" indent="-285750" eaLnBrk="1" hangingPunct="1">
              <a:buFont typeface="Arial" panose="020B0604020202020204" pitchFamily="34" charset="0"/>
              <a:buChar char="•"/>
              <a:defRPr/>
            </a:pPr>
            <a:r>
              <a:rPr lang="en-US" altLang="en-US" sz="2000" dirty="0">
                <a:solidFill>
                  <a:srgbClr val="FF0000"/>
                </a:solidFill>
              </a:rPr>
              <a:t>Define anatomical and physiological terminology for the nervous, cardiovascular, lymphatic, and immune systems.</a:t>
            </a:r>
          </a:p>
          <a:p>
            <a:pPr marL="396875" indent="-285750" eaLnBrk="1" hangingPunct="1">
              <a:buFont typeface="Arial" panose="020B0604020202020204" pitchFamily="34" charset="0"/>
              <a:buChar char="•"/>
              <a:defRPr/>
            </a:pPr>
            <a:r>
              <a:rPr lang="en-US" altLang="en-US" sz="2000" dirty="0">
                <a:solidFill>
                  <a:srgbClr val="FF0000"/>
                </a:solidFill>
              </a:rPr>
              <a:t>Define anatomical and physiological terminology for the respiratory, digestive, endocrine, and integumentary systems.</a:t>
            </a:r>
          </a:p>
          <a:p>
            <a:pPr marL="285750" indent="-285750" eaLnBrk="1" hangingPunct="1">
              <a:buFont typeface="Arial" panose="020B0604020202020204" pitchFamily="34" charset="0"/>
              <a:buChar char="•"/>
              <a:defRPr/>
            </a:pPr>
            <a:r>
              <a:rPr lang="en-US" altLang="en-US" sz="2000" dirty="0">
                <a:solidFill>
                  <a:srgbClr val="FF0000"/>
                </a:solidFill>
              </a:rPr>
              <a:t>  Use the information in this chapter for effective professional    communication and documentation</a:t>
            </a:r>
            <a:r>
              <a:rPr lang="en-US" altLang="en-US" dirty="0"/>
              <a:t>.</a:t>
            </a:r>
          </a:p>
        </p:txBody>
      </p:sp>
      <p:pic>
        <p:nvPicPr>
          <p:cNvPr id="6" name="Picture 5" descr="Diagram&#10;&#10;Description automatically generated">
            <a:extLst>
              <a:ext uri="{FF2B5EF4-FFF2-40B4-BE49-F238E27FC236}">
                <a16:creationId xmlns:a16="http://schemas.microsoft.com/office/drawing/2014/main" id="{49273FEF-EE99-C32F-D2D2-2D98FB7135C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403609" y="255378"/>
            <a:ext cx="4970078" cy="1562857"/>
          </a:xfrm>
          <a:prstGeom prst="rect">
            <a:avLst/>
          </a:prstGeom>
        </p:spPr>
      </p:pic>
      <p:sp>
        <p:nvSpPr>
          <p:cNvPr id="7" name="TextBox 6">
            <a:extLst>
              <a:ext uri="{FF2B5EF4-FFF2-40B4-BE49-F238E27FC236}">
                <a16:creationId xmlns:a16="http://schemas.microsoft.com/office/drawing/2014/main" id="{DA4FFEC9-8063-ECA2-5A61-C76ABDBA02AD}"/>
              </a:ext>
            </a:extLst>
          </p:cNvPr>
          <p:cNvSpPr txBox="1"/>
          <p:nvPr/>
        </p:nvSpPr>
        <p:spPr>
          <a:xfrm>
            <a:off x="3586479" y="2034205"/>
            <a:ext cx="4787207" cy="230832"/>
          </a:xfrm>
          <a:prstGeom prst="rect">
            <a:avLst/>
          </a:prstGeom>
          <a:noFill/>
        </p:spPr>
        <p:txBody>
          <a:bodyPr wrap="square" rtlCol="0">
            <a:spAutoFit/>
          </a:bodyPr>
          <a:lstStyle/>
          <a:p>
            <a:r>
              <a:rPr lang="en-US" sz="900">
                <a:hlinkClick r:id="rId3" tooltip="https://courses.lumenlearning.com/ap1/chapter/muscles-of-the-pectoral-girdle-and-upper-limbs/"/>
              </a:rPr>
              <a:t>This Photo</a:t>
            </a:r>
            <a:r>
              <a:rPr lang="en-US" sz="900"/>
              <a:t> by Unknown Author is licensed under </a:t>
            </a:r>
            <a:r>
              <a:rPr lang="en-US" sz="900">
                <a:hlinkClick r:id="rId4" tooltip="https://creativecommons.org/licenses/by/3.0/"/>
              </a:rPr>
              <a:t>CC BY</a:t>
            </a:r>
            <a:endParaRPr lang="en-US" sz="900"/>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BCD75024-54C5-4932-B38C-807674F4320B}"/>
              </a:ext>
            </a:extLst>
          </p:cNvPr>
          <p:cNvSpPr>
            <a:spLocks noGrp="1" noChangeArrowheads="1"/>
          </p:cNvSpPr>
          <p:nvPr>
            <p:ph type="title"/>
          </p:nvPr>
        </p:nvSpPr>
        <p:spPr/>
        <p:txBody>
          <a:bodyPr/>
          <a:lstStyle/>
          <a:p>
            <a:pPr eaLnBrk="1" hangingPunct="1"/>
            <a:r>
              <a:rPr lang="en-US" altLang="en-US" dirty="0"/>
              <a:t>Body Structure and Bones, </a:t>
            </a:r>
            <a:br>
              <a:rPr lang="en-US" altLang="en-US" dirty="0"/>
            </a:br>
            <a:r>
              <a:rPr lang="en-US" altLang="en-US" dirty="0"/>
              <a:t>Joints, and Muscles: Tissues</a:t>
            </a:r>
          </a:p>
        </p:txBody>
      </p:sp>
      <p:sp>
        <p:nvSpPr>
          <p:cNvPr id="58371" name="Content Placeholder 2">
            <a:extLst>
              <a:ext uri="{FF2B5EF4-FFF2-40B4-BE49-F238E27FC236}">
                <a16:creationId xmlns:a16="http://schemas.microsoft.com/office/drawing/2014/main" id="{80D168C4-1837-4272-B5DA-3E6FE4BFC06D}"/>
              </a:ext>
            </a:extLst>
          </p:cNvPr>
          <p:cNvSpPr>
            <a:spLocks noGrp="1" noChangeArrowheads="1"/>
          </p:cNvSpPr>
          <p:nvPr>
            <p:ph idx="1"/>
          </p:nvPr>
        </p:nvSpPr>
        <p:spPr/>
        <p:txBody>
          <a:bodyPr/>
          <a:lstStyle/>
          <a:p>
            <a:pPr eaLnBrk="1" hangingPunct="1"/>
            <a:r>
              <a:rPr lang="en-US" altLang="en-US" dirty="0"/>
              <a:t>Tissues are collections of specialized cells performing special functions</a:t>
            </a:r>
          </a:p>
          <a:p>
            <a:pPr eaLnBrk="1" hangingPunct="1"/>
            <a:r>
              <a:rPr lang="en-US" altLang="en-US" dirty="0"/>
              <a:t>The primary types of tissue include:</a:t>
            </a:r>
          </a:p>
          <a:p>
            <a:pPr lvl="1" eaLnBrk="1" hangingPunct="1"/>
            <a:r>
              <a:rPr lang="en-US" altLang="en-US" dirty="0"/>
              <a:t>Epithelial</a:t>
            </a:r>
          </a:p>
          <a:p>
            <a:pPr lvl="1" eaLnBrk="1" hangingPunct="1"/>
            <a:r>
              <a:rPr lang="en-US" altLang="en-US" dirty="0"/>
              <a:t>Connective</a:t>
            </a:r>
          </a:p>
          <a:p>
            <a:pPr lvl="1" eaLnBrk="1" hangingPunct="1"/>
            <a:r>
              <a:rPr lang="en-US" altLang="en-US" dirty="0"/>
              <a:t>Muscular</a:t>
            </a:r>
          </a:p>
          <a:p>
            <a:pPr lvl="1" eaLnBrk="1" hangingPunct="1"/>
            <a:r>
              <a:rPr lang="en-US" altLang="en-US" dirty="0"/>
              <a:t>Nervous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6C089734-487E-452B-9407-FDD321ECB6BE}"/>
              </a:ext>
            </a:extLst>
          </p:cNvPr>
          <p:cNvSpPr>
            <a:spLocks noGrp="1" noChangeArrowheads="1"/>
          </p:cNvSpPr>
          <p:nvPr>
            <p:ph type="title"/>
          </p:nvPr>
        </p:nvSpPr>
        <p:spPr/>
        <p:txBody>
          <a:bodyPr/>
          <a:lstStyle/>
          <a:p>
            <a:pPr eaLnBrk="1" hangingPunct="1"/>
            <a:r>
              <a:rPr lang="en-US" altLang="en-US" dirty="0"/>
              <a:t>Organs and Systems</a:t>
            </a:r>
          </a:p>
        </p:txBody>
      </p:sp>
      <p:sp>
        <p:nvSpPr>
          <p:cNvPr id="60419" name="Content Placeholder 2">
            <a:extLst>
              <a:ext uri="{FF2B5EF4-FFF2-40B4-BE49-F238E27FC236}">
                <a16:creationId xmlns:a16="http://schemas.microsoft.com/office/drawing/2014/main" id="{44D2CC49-1DBB-4AAE-B004-AA1DD8B1A526}"/>
              </a:ext>
            </a:extLst>
          </p:cNvPr>
          <p:cNvSpPr>
            <a:spLocks noGrp="1" noChangeArrowheads="1"/>
          </p:cNvSpPr>
          <p:nvPr>
            <p:ph idx="1"/>
          </p:nvPr>
        </p:nvSpPr>
        <p:spPr/>
        <p:txBody>
          <a:bodyPr>
            <a:normAutofit fontScale="92500" lnSpcReduction="10000"/>
          </a:bodyPr>
          <a:lstStyle/>
          <a:p>
            <a:pPr eaLnBrk="1" hangingPunct="1"/>
            <a:r>
              <a:rPr lang="en-US" altLang="en-US" dirty="0"/>
              <a:t>Organ: Collection of specialized tissues</a:t>
            </a:r>
          </a:p>
          <a:p>
            <a:pPr eaLnBrk="1" hangingPunct="1"/>
            <a:r>
              <a:rPr lang="en-US" altLang="en-US" dirty="0"/>
              <a:t>Body as 10 general systems</a:t>
            </a:r>
          </a:p>
          <a:p>
            <a:pPr lvl="1" eaLnBrk="1" hangingPunct="1"/>
            <a:r>
              <a:rPr lang="en-US" altLang="en-US" dirty="0"/>
              <a:t>Musculoskeletal</a:t>
            </a:r>
          </a:p>
          <a:p>
            <a:pPr lvl="1" eaLnBrk="1" hangingPunct="1"/>
            <a:r>
              <a:rPr lang="en-US" altLang="en-US" dirty="0"/>
              <a:t>Nervous</a:t>
            </a:r>
          </a:p>
          <a:p>
            <a:pPr lvl="1" eaLnBrk="1" hangingPunct="1"/>
            <a:r>
              <a:rPr lang="en-US" altLang="en-US" dirty="0"/>
              <a:t>Cardiovascular</a:t>
            </a:r>
          </a:p>
          <a:p>
            <a:pPr lvl="1" eaLnBrk="1" hangingPunct="1"/>
            <a:r>
              <a:rPr lang="en-US" altLang="en-US" dirty="0"/>
              <a:t>Lymphatic</a:t>
            </a:r>
          </a:p>
          <a:p>
            <a:pPr lvl="1" eaLnBrk="1" hangingPunct="1"/>
            <a:r>
              <a:rPr lang="en-US" altLang="en-US" dirty="0"/>
              <a:t>Digestive</a:t>
            </a:r>
          </a:p>
          <a:p>
            <a:pPr lvl="1" eaLnBrk="1" hangingPunct="1"/>
            <a:r>
              <a:rPr lang="en-US" altLang="en-US" dirty="0"/>
              <a:t>Respiratory</a:t>
            </a:r>
          </a:p>
          <a:p>
            <a:pPr lvl="1" eaLnBrk="1" hangingPunct="1"/>
            <a:r>
              <a:rPr lang="en-US" altLang="en-US" dirty="0"/>
              <a:t>Urinary</a:t>
            </a:r>
          </a:p>
          <a:p>
            <a:pPr lvl="1" eaLnBrk="1" hangingPunct="1"/>
            <a:r>
              <a:rPr lang="en-US" altLang="en-US" dirty="0"/>
              <a:t>Endocrine</a:t>
            </a:r>
          </a:p>
          <a:p>
            <a:pPr lvl="1" eaLnBrk="1" hangingPunct="1"/>
            <a:r>
              <a:rPr lang="en-US" altLang="en-US" dirty="0"/>
              <a:t>Reproductive</a:t>
            </a:r>
          </a:p>
          <a:p>
            <a:pPr lvl="1" eaLnBrk="1" hangingPunct="1"/>
            <a:r>
              <a:rPr lang="en-US" altLang="en-US" dirty="0"/>
              <a:t>Integumentary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9AEAE62B-25DF-4582-947A-B85C43C7BC77}"/>
              </a:ext>
            </a:extLst>
          </p:cNvPr>
          <p:cNvSpPr>
            <a:spLocks noGrp="1" noChangeArrowheads="1"/>
          </p:cNvSpPr>
          <p:nvPr>
            <p:ph type="title"/>
          </p:nvPr>
        </p:nvSpPr>
        <p:spPr/>
        <p:txBody>
          <a:bodyPr/>
          <a:lstStyle/>
          <a:p>
            <a:pPr eaLnBrk="1" hangingPunct="1"/>
            <a:r>
              <a:rPr lang="en-US" altLang="en-US" dirty="0"/>
              <a:t>Body Cavities</a:t>
            </a:r>
          </a:p>
        </p:txBody>
      </p:sp>
      <p:sp>
        <p:nvSpPr>
          <p:cNvPr id="62467" name="Content Placeholder 2">
            <a:extLst>
              <a:ext uri="{FF2B5EF4-FFF2-40B4-BE49-F238E27FC236}">
                <a16:creationId xmlns:a16="http://schemas.microsoft.com/office/drawing/2014/main" id="{3227015F-14AC-4B93-B318-E9EB118DE3F1}"/>
              </a:ext>
            </a:extLst>
          </p:cNvPr>
          <p:cNvSpPr>
            <a:spLocks noGrp="1" noChangeArrowheads="1"/>
          </p:cNvSpPr>
          <p:nvPr>
            <p:ph idx="1"/>
          </p:nvPr>
        </p:nvSpPr>
        <p:spPr/>
        <p:txBody>
          <a:bodyPr/>
          <a:lstStyle/>
          <a:p>
            <a:pPr eaLnBrk="1" hangingPunct="1"/>
            <a:r>
              <a:rPr lang="en-US" altLang="en-US" dirty="0"/>
              <a:t>Body cavities contain organs</a:t>
            </a:r>
          </a:p>
          <a:p>
            <a:pPr eaLnBrk="1" hangingPunct="1"/>
            <a:r>
              <a:rPr lang="en-US" altLang="en-US" dirty="0"/>
              <a:t>Body cavities are divided into ventral and dorsal regions</a:t>
            </a:r>
          </a:p>
          <a:p>
            <a:pPr lvl="1" eaLnBrk="1" hangingPunct="1"/>
            <a:r>
              <a:rPr lang="en-US" altLang="en-US" dirty="0"/>
              <a:t>Two dorsal cavities: Cranial and vertebral</a:t>
            </a:r>
          </a:p>
          <a:p>
            <a:pPr lvl="1" eaLnBrk="1" hangingPunct="1"/>
            <a:r>
              <a:rPr lang="en-US" altLang="en-US" dirty="0"/>
              <a:t>Three ventral cavities: Thoracic, abdominal, and pelvic cavities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5E91A179-980F-44FF-84C5-7D96164D9039}"/>
              </a:ext>
            </a:extLst>
          </p:cNvPr>
          <p:cNvSpPr>
            <a:spLocks noGrp="1" noChangeArrowheads="1"/>
          </p:cNvSpPr>
          <p:nvPr>
            <p:ph type="title"/>
          </p:nvPr>
        </p:nvSpPr>
        <p:spPr/>
        <p:txBody>
          <a:bodyPr/>
          <a:lstStyle/>
          <a:p>
            <a:pPr eaLnBrk="1" hangingPunct="1"/>
            <a:r>
              <a:rPr lang="en-US" altLang="en-US" dirty="0"/>
              <a:t>Posterior Regions of the Trunk</a:t>
            </a:r>
          </a:p>
        </p:txBody>
      </p:sp>
      <p:sp>
        <p:nvSpPr>
          <p:cNvPr id="64515" name="Content Placeholder 2">
            <a:extLst>
              <a:ext uri="{FF2B5EF4-FFF2-40B4-BE49-F238E27FC236}">
                <a16:creationId xmlns:a16="http://schemas.microsoft.com/office/drawing/2014/main" id="{0DF35566-E0CE-4D7E-AB3A-1C31F952D4F4}"/>
              </a:ext>
            </a:extLst>
          </p:cNvPr>
          <p:cNvSpPr>
            <a:spLocks noGrp="1" noChangeArrowheads="1"/>
          </p:cNvSpPr>
          <p:nvPr>
            <p:ph idx="1"/>
          </p:nvPr>
        </p:nvSpPr>
        <p:spPr/>
        <p:txBody>
          <a:bodyPr/>
          <a:lstStyle/>
          <a:p>
            <a:pPr eaLnBrk="1" hangingPunct="1"/>
            <a:r>
              <a:rPr lang="en-US" altLang="en-US" dirty="0"/>
              <a:t>Back (posterior) surface of trunk is divided into regions</a:t>
            </a:r>
          </a:p>
          <a:p>
            <a:pPr lvl="1" eaLnBrk="1" hangingPunct="1"/>
            <a:r>
              <a:rPr lang="en-US" altLang="en-US" dirty="0"/>
              <a:t>Cervical region</a:t>
            </a:r>
          </a:p>
          <a:p>
            <a:pPr lvl="1" eaLnBrk="1" hangingPunct="1"/>
            <a:r>
              <a:rPr lang="en-US" altLang="en-US" dirty="0"/>
              <a:t>Thoracic region</a:t>
            </a:r>
          </a:p>
          <a:p>
            <a:pPr lvl="1" eaLnBrk="1" hangingPunct="1"/>
            <a:r>
              <a:rPr lang="en-US" altLang="en-US" dirty="0"/>
              <a:t>Lumbar region</a:t>
            </a:r>
          </a:p>
          <a:p>
            <a:pPr lvl="1" eaLnBrk="1" hangingPunct="1"/>
            <a:r>
              <a:rPr lang="en-US" altLang="en-US" dirty="0"/>
              <a:t>Sacral region</a:t>
            </a:r>
          </a:p>
          <a:p>
            <a:pPr lvl="1" eaLnBrk="1" hangingPunct="1"/>
            <a:r>
              <a:rPr lang="en-US" altLang="en-US" dirty="0"/>
              <a:t>Coccyx</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6C28402F-DD3E-4018-A20F-A9CE0FB84319}"/>
              </a:ext>
            </a:extLst>
          </p:cNvPr>
          <p:cNvSpPr>
            <a:spLocks noGrp="1" noChangeArrowheads="1"/>
          </p:cNvSpPr>
          <p:nvPr>
            <p:ph type="title"/>
          </p:nvPr>
        </p:nvSpPr>
        <p:spPr/>
        <p:txBody>
          <a:bodyPr/>
          <a:lstStyle/>
          <a:p>
            <a:pPr eaLnBrk="1" hangingPunct="1"/>
            <a:r>
              <a:rPr lang="en-US" altLang="en-US" dirty="0"/>
              <a:t>Skeletal System</a:t>
            </a:r>
          </a:p>
        </p:txBody>
      </p:sp>
      <p:sp>
        <p:nvSpPr>
          <p:cNvPr id="66563" name="Content Placeholder 2">
            <a:extLst>
              <a:ext uri="{FF2B5EF4-FFF2-40B4-BE49-F238E27FC236}">
                <a16:creationId xmlns:a16="http://schemas.microsoft.com/office/drawing/2014/main" id="{60896BFE-4ACA-46D6-9846-419EA416D1DA}"/>
              </a:ext>
            </a:extLst>
          </p:cNvPr>
          <p:cNvSpPr>
            <a:spLocks noGrp="1" noChangeArrowheads="1"/>
          </p:cNvSpPr>
          <p:nvPr>
            <p:ph idx="1"/>
          </p:nvPr>
        </p:nvSpPr>
        <p:spPr/>
        <p:txBody>
          <a:bodyPr>
            <a:normAutofit lnSpcReduction="10000"/>
          </a:bodyPr>
          <a:lstStyle/>
          <a:p>
            <a:pPr eaLnBrk="1" hangingPunct="1"/>
            <a:r>
              <a:rPr lang="en-US" altLang="en-US" dirty="0"/>
              <a:t>Bone</a:t>
            </a:r>
          </a:p>
          <a:p>
            <a:pPr lvl="1" eaLnBrk="1" hangingPunct="1"/>
            <a:r>
              <a:rPr lang="en-US" altLang="en-US" dirty="0"/>
              <a:t>Dense connective tissue composed primarily of calcium and phosphate</a:t>
            </a:r>
          </a:p>
          <a:p>
            <a:pPr eaLnBrk="1" hangingPunct="1"/>
            <a:r>
              <a:rPr lang="en-US" altLang="en-US" dirty="0"/>
              <a:t>Cartilage</a:t>
            </a:r>
          </a:p>
          <a:p>
            <a:pPr lvl="1" eaLnBrk="1" hangingPunct="1"/>
            <a:r>
              <a:rPr lang="en-US" altLang="en-US" dirty="0"/>
              <a:t>Hyaline</a:t>
            </a:r>
          </a:p>
          <a:p>
            <a:pPr lvl="1" eaLnBrk="1" hangingPunct="1"/>
            <a:r>
              <a:rPr lang="en-US" altLang="en-US" dirty="0"/>
              <a:t>White fibrocartilage </a:t>
            </a:r>
          </a:p>
          <a:p>
            <a:pPr eaLnBrk="1" hangingPunct="1"/>
            <a:r>
              <a:rPr lang="en-US" altLang="en-US" dirty="0"/>
              <a:t>Ligaments</a:t>
            </a:r>
          </a:p>
          <a:p>
            <a:pPr lvl="1" eaLnBrk="1" hangingPunct="1"/>
            <a:r>
              <a:rPr lang="en-US" altLang="en-US" dirty="0"/>
              <a:t>Joint or articulation</a:t>
            </a:r>
          </a:p>
          <a:p>
            <a:pPr lvl="2" eaLnBrk="1" hangingPunct="1"/>
            <a:r>
              <a:rPr lang="en-US" altLang="en-US" dirty="0"/>
              <a:t>Point where the bones of the skeleton meet</a:t>
            </a:r>
          </a:p>
          <a:p>
            <a:pPr lvl="1" eaLnBrk="1" hangingPunct="1"/>
            <a:r>
              <a:rPr lang="en-US" altLang="en-US" dirty="0"/>
              <a:t>Movable joints</a:t>
            </a:r>
          </a:p>
          <a:p>
            <a:pPr lvl="2" eaLnBrk="1" hangingPunct="1"/>
            <a:r>
              <a:rPr lang="en-US" altLang="en-US" dirty="0"/>
              <a:t>Covered by cartilage</a:t>
            </a:r>
          </a:p>
          <a:p>
            <a:pPr lvl="2" eaLnBrk="1" hangingPunct="1"/>
            <a:r>
              <a:rPr lang="en-US" altLang="en-US" dirty="0"/>
              <a:t>Held together by ligaments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C39E3DB6-4380-445F-B0AD-22419928CEE1}"/>
              </a:ext>
            </a:extLst>
          </p:cNvPr>
          <p:cNvSpPr>
            <a:spLocks noGrp="1" noChangeArrowheads="1"/>
          </p:cNvSpPr>
          <p:nvPr>
            <p:ph type="title"/>
          </p:nvPr>
        </p:nvSpPr>
        <p:spPr/>
        <p:txBody>
          <a:bodyPr/>
          <a:lstStyle/>
          <a:p>
            <a:pPr eaLnBrk="1" hangingPunct="1"/>
            <a:r>
              <a:rPr lang="en-US" altLang="en-US" dirty="0"/>
              <a:t>Articular System</a:t>
            </a:r>
            <a:br>
              <a:rPr lang="en-US" altLang="en-US" dirty="0"/>
            </a:br>
            <a:r>
              <a:rPr lang="en-US" altLang="en-US" sz="1600" dirty="0"/>
              <a:t>(Slide 1 of 2) </a:t>
            </a:r>
          </a:p>
        </p:txBody>
      </p:sp>
      <p:sp>
        <p:nvSpPr>
          <p:cNvPr id="68611" name="Content Placeholder 2">
            <a:extLst>
              <a:ext uri="{FF2B5EF4-FFF2-40B4-BE49-F238E27FC236}">
                <a16:creationId xmlns:a16="http://schemas.microsoft.com/office/drawing/2014/main" id="{819CEC9F-6B61-4C0B-B7A7-3C613AFDE48E}"/>
              </a:ext>
            </a:extLst>
          </p:cNvPr>
          <p:cNvSpPr>
            <a:spLocks noGrp="1" noChangeArrowheads="1"/>
          </p:cNvSpPr>
          <p:nvPr>
            <p:ph idx="1"/>
          </p:nvPr>
        </p:nvSpPr>
        <p:spPr/>
        <p:txBody>
          <a:bodyPr/>
          <a:lstStyle/>
          <a:p>
            <a:pPr eaLnBrk="1" hangingPunct="1"/>
            <a:r>
              <a:rPr lang="en-US" altLang="en-US" dirty="0"/>
              <a:t>Articulations</a:t>
            </a:r>
          </a:p>
          <a:p>
            <a:pPr lvl="1" eaLnBrk="1" hangingPunct="1"/>
            <a:r>
              <a:rPr lang="en-US" altLang="en-US" dirty="0"/>
              <a:t>Joints where two or more bones meet</a:t>
            </a:r>
          </a:p>
          <a:p>
            <a:pPr eaLnBrk="1" hangingPunct="1"/>
            <a:r>
              <a:rPr lang="en-US" altLang="en-US" dirty="0"/>
              <a:t>Joints</a:t>
            </a:r>
          </a:p>
          <a:p>
            <a:pPr lvl="1" eaLnBrk="1" hangingPunct="1"/>
            <a:r>
              <a:rPr lang="en-US" altLang="en-US" dirty="0"/>
              <a:t>Where bones come together, limbs are attached, and the motion of the skeletal system occurs</a:t>
            </a:r>
          </a:p>
          <a:p>
            <a:pPr lvl="1" eaLnBrk="1" hangingPunct="1"/>
            <a:r>
              <a:rPr lang="en-US" altLang="en-US" dirty="0"/>
              <a:t>Some are rigid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B6515C16-7621-482A-9459-2FC98CEA2BB5}"/>
              </a:ext>
            </a:extLst>
          </p:cNvPr>
          <p:cNvSpPr>
            <a:spLocks noGrp="1" noChangeArrowheads="1"/>
          </p:cNvSpPr>
          <p:nvPr>
            <p:ph type="title"/>
          </p:nvPr>
        </p:nvSpPr>
        <p:spPr/>
        <p:txBody>
          <a:bodyPr/>
          <a:lstStyle/>
          <a:p>
            <a:pPr eaLnBrk="1" hangingPunct="1"/>
            <a:r>
              <a:rPr lang="en-US" altLang="en-US" dirty="0"/>
              <a:t>Articular System</a:t>
            </a:r>
            <a:br>
              <a:rPr lang="en-US" altLang="en-US" dirty="0"/>
            </a:br>
            <a:r>
              <a:rPr lang="en-US" altLang="en-US" sz="1600" dirty="0"/>
              <a:t>(Slide 2 of 2)</a:t>
            </a:r>
          </a:p>
        </p:txBody>
      </p:sp>
      <p:sp>
        <p:nvSpPr>
          <p:cNvPr id="70659" name="Content Placeholder 2">
            <a:extLst>
              <a:ext uri="{FF2B5EF4-FFF2-40B4-BE49-F238E27FC236}">
                <a16:creationId xmlns:a16="http://schemas.microsoft.com/office/drawing/2014/main" id="{F6A93B7E-2148-44E9-8317-EE94607245FF}"/>
              </a:ext>
            </a:extLst>
          </p:cNvPr>
          <p:cNvSpPr>
            <a:spLocks noGrp="1" noChangeArrowheads="1"/>
          </p:cNvSpPr>
          <p:nvPr>
            <p:ph idx="1"/>
          </p:nvPr>
        </p:nvSpPr>
        <p:spPr>
          <a:xfrm>
            <a:off x="2209800" y="1676401"/>
            <a:ext cx="7594600" cy="4454525"/>
          </a:xfrm>
        </p:spPr>
        <p:txBody>
          <a:bodyPr/>
          <a:lstStyle/>
          <a:p>
            <a:pPr eaLnBrk="1" hangingPunct="1"/>
            <a:r>
              <a:rPr lang="en-US" altLang="en-US" dirty="0"/>
              <a:t>Types of movement permitted by diarthrodial joints include:</a:t>
            </a:r>
          </a:p>
          <a:p>
            <a:pPr lvl="1" eaLnBrk="1" hangingPunct="1"/>
            <a:r>
              <a:rPr lang="en-US" altLang="en-US" dirty="0"/>
              <a:t>Flexion</a:t>
            </a:r>
          </a:p>
          <a:p>
            <a:pPr lvl="1" eaLnBrk="1" hangingPunct="1"/>
            <a:r>
              <a:rPr lang="en-US" altLang="en-US" dirty="0"/>
              <a:t>Extension</a:t>
            </a:r>
          </a:p>
          <a:p>
            <a:pPr lvl="1" eaLnBrk="1" hangingPunct="1"/>
            <a:r>
              <a:rPr lang="en-US" altLang="en-US" dirty="0"/>
              <a:t>Abduction</a:t>
            </a:r>
          </a:p>
          <a:p>
            <a:pPr lvl="1" eaLnBrk="1" hangingPunct="1"/>
            <a:r>
              <a:rPr lang="en-US" altLang="en-US" dirty="0"/>
              <a:t>Adduction</a:t>
            </a:r>
          </a:p>
          <a:p>
            <a:pPr lvl="1" eaLnBrk="1" hangingPunct="1"/>
            <a:r>
              <a:rPr lang="en-US" altLang="en-US" dirty="0"/>
              <a:t>Pronation</a:t>
            </a:r>
          </a:p>
          <a:p>
            <a:pPr lvl="1" eaLnBrk="1" hangingPunct="1"/>
            <a:r>
              <a:rPr lang="en-US" altLang="en-US" dirty="0"/>
              <a:t>Supination</a:t>
            </a:r>
          </a:p>
        </p:txBody>
      </p:sp>
      <p:sp>
        <p:nvSpPr>
          <p:cNvPr id="7" name="Content Placeholder 2">
            <a:extLst>
              <a:ext uri="{FF2B5EF4-FFF2-40B4-BE49-F238E27FC236}">
                <a16:creationId xmlns:a16="http://schemas.microsoft.com/office/drawing/2014/main" id="{D14E1957-CE41-4F79-9ADD-B1001C13E633}"/>
              </a:ext>
            </a:extLst>
          </p:cNvPr>
          <p:cNvSpPr txBox="1">
            <a:spLocks/>
          </p:cNvSpPr>
          <p:nvPr/>
        </p:nvSpPr>
        <p:spPr bwMode="auto">
          <a:xfrm>
            <a:off x="4625976" y="2543176"/>
            <a:ext cx="3006725"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1" fontAlgn="base" hangingPunct="1">
              <a:spcBef>
                <a:spcPct val="0"/>
              </a:spcBef>
              <a:spcAft>
                <a:spcPct val="0"/>
              </a:spcAft>
              <a:buClr>
                <a:schemeClr val="bg1"/>
              </a:buClr>
              <a:buSzPct val="70000"/>
              <a:buFont typeface="Wingdings 2" pitchFamily="18" charset="2"/>
              <a:buChar char=""/>
              <a:defRPr sz="2800">
                <a:solidFill>
                  <a:schemeClr val="bg2"/>
                </a:solidFill>
                <a:latin typeface="+mn-lt"/>
                <a:ea typeface="ＭＳ Ｐゴシック" pitchFamily="34" charset="-128"/>
                <a:cs typeface="+mn-cs"/>
              </a:defRPr>
            </a:lvl1pPr>
            <a:lvl2pPr marL="742950" indent="-285750" algn="l" rtl="0" eaLnBrk="1" fontAlgn="base" hangingPunct="1">
              <a:spcBef>
                <a:spcPct val="0"/>
              </a:spcBef>
              <a:spcAft>
                <a:spcPct val="0"/>
              </a:spcAft>
              <a:buClr>
                <a:schemeClr val="bg1"/>
              </a:buClr>
              <a:buSzPct val="70000"/>
              <a:buFont typeface="Wingdings" pitchFamily="2" charset="2"/>
              <a:buChar char="Ø"/>
              <a:defRPr sz="2400">
                <a:solidFill>
                  <a:schemeClr val="bg2"/>
                </a:solidFill>
                <a:latin typeface="+mn-lt"/>
                <a:ea typeface="ＭＳ Ｐゴシック" pitchFamily="34" charset="-128"/>
              </a:defRPr>
            </a:lvl2pPr>
            <a:lvl3pPr marL="1143000" indent="-228600" algn="l" rtl="0" eaLnBrk="1" fontAlgn="base" hangingPunct="1">
              <a:spcBef>
                <a:spcPct val="0"/>
              </a:spcBef>
              <a:spcAft>
                <a:spcPct val="0"/>
              </a:spcAft>
              <a:buClr>
                <a:schemeClr val="bg1"/>
              </a:buClr>
              <a:buSzPct val="70000"/>
              <a:buChar char="•"/>
              <a:defRPr sz="2000">
                <a:solidFill>
                  <a:schemeClr val="bg2"/>
                </a:solidFill>
                <a:latin typeface="+mn-lt"/>
                <a:ea typeface="ＭＳ Ｐゴシック" pitchFamily="34" charset="-128"/>
              </a:defRPr>
            </a:lvl3pPr>
            <a:lvl4pPr marL="1600200" indent="-228600" algn="l" rtl="0" eaLnBrk="1" fontAlgn="base" hangingPunct="1">
              <a:spcBef>
                <a:spcPct val="0"/>
              </a:spcBef>
              <a:spcAft>
                <a:spcPct val="0"/>
              </a:spcAft>
              <a:buClr>
                <a:schemeClr val="bg1"/>
              </a:buClr>
              <a:buSzPct val="70000"/>
              <a:buFont typeface="Wingdings 3" pitchFamily="18" charset="2"/>
              <a:buChar char=""/>
              <a:defRPr>
                <a:solidFill>
                  <a:schemeClr val="bg2"/>
                </a:solidFill>
                <a:latin typeface="+mn-lt"/>
                <a:ea typeface="ＭＳ Ｐゴシック" pitchFamily="34" charset="-128"/>
              </a:defRPr>
            </a:lvl4pPr>
            <a:lvl5pPr marL="2057400" indent="-228600" algn="l" rtl="0" eaLnBrk="1" fontAlgn="base" hangingPunct="1">
              <a:spcBef>
                <a:spcPct val="0"/>
              </a:spcBef>
              <a:spcAft>
                <a:spcPct val="0"/>
              </a:spcAft>
              <a:buClr>
                <a:schemeClr val="bg1"/>
              </a:buClr>
              <a:buSzPct val="70000"/>
              <a:buFont typeface="Times New Roman" pitchFamily="18" charset="0"/>
              <a:buChar char="–"/>
              <a:defRPr sz="1600">
                <a:solidFill>
                  <a:schemeClr val="bg2"/>
                </a:solidFill>
                <a:latin typeface="+mn-lt"/>
                <a:ea typeface="ＭＳ Ｐゴシック" pitchFamily="34" charset="-128"/>
              </a:defRPr>
            </a:lvl5pPr>
            <a:lvl6pPr marL="25146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6pPr>
            <a:lvl7pPr marL="29718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7pPr>
            <a:lvl8pPr marL="34290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8pPr>
            <a:lvl9pPr marL="38862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9pPr>
          </a:lstStyle>
          <a:p>
            <a:pPr lvl="1">
              <a:tabLst>
                <a:tab pos="2971800" algn="l"/>
                <a:tab pos="4914900" algn="l"/>
              </a:tabLst>
              <a:defRPr/>
            </a:pPr>
            <a:r>
              <a:rPr lang="en-US" altLang="en-US" kern="0" dirty="0"/>
              <a:t>Eversion</a:t>
            </a:r>
          </a:p>
          <a:p>
            <a:pPr lvl="1">
              <a:tabLst>
                <a:tab pos="2971800" algn="l"/>
                <a:tab pos="4914900" algn="l"/>
              </a:tabLst>
              <a:defRPr/>
            </a:pPr>
            <a:r>
              <a:rPr lang="en-US" altLang="en-US" kern="0" dirty="0"/>
              <a:t>Inversion</a:t>
            </a:r>
          </a:p>
          <a:p>
            <a:pPr lvl="1">
              <a:tabLst>
                <a:tab pos="2971800" algn="l"/>
                <a:tab pos="4914900" algn="l"/>
              </a:tabLst>
              <a:defRPr/>
            </a:pPr>
            <a:r>
              <a:rPr lang="en-US" altLang="en-US" kern="0" dirty="0"/>
              <a:t>Plantar flexion</a:t>
            </a:r>
          </a:p>
          <a:p>
            <a:pPr lvl="1">
              <a:tabLst>
                <a:tab pos="2971800" algn="l"/>
                <a:tab pos="4914900" algn="l"/>
              </a:tabLst>
              <a:defRPr/>
            </a:pPr>
            <a:r>
              <a:rPr lang="en-US" altLang="en-US" kern="0" dirty="0"/>
              <a:t>Dorsiflexion</a:t>
            </a:r>
          </a:p>
          <a:p>
            <a:pPr lvl="1">
              <a:tabLst>
                <a:tab pos="2971800" algn="l"/>
                <a:tab pos="4914900" algn="l"/>
              </a:tabLst>
              <a:defRPr/>
            </a:pPr>
            <a:r>
              <a:rPr lang="en-US" altLang="en-US" kern="0" dirty="0"/>
              <a:t>Rotation</a:t>
            </a:r>
          </a:p>
          <a:p>
            <a:pPr lvl="1">
              <a:tabLst>
                <a:tab pos="2971800" algn="l"/>
                <a:tab pos="4914900" algn="l"/>
              </a:tabLst>
              <a:defRPr/>
            </a:pPr>
            <a:r>
              <a:rPr lang="en-US" altLang="en-US" kern="0" dirty="0"/>
              <a:t>Circumduction	</a:t>
            </a:r>
          </a:p>
        </p:txBody>
      </p:sp>
      <p:sp>
        <p:nvSpPr>
          <p:cNvPr id="8" name="Content Placeholder 2">
            <a:extLst>
              <a:ext uri="{FF2B5EF4-FFF2-40B4-BE49-F238E27FC236}">
                <a16:creationId xmlns:a16="http://schemas.microsoft.com/office/drawing/2014/main" id="{21DA8DB2-A657-4D52-AA33-0ED2DE367356}"/>
              </a:ext>
            </a:extLst>
          </p:cNvPr>
          <p:cNvSpPr txBox="1">
            <a:spLocks/>
          </p:cNvSpPr>
          <p:nvPr/>
        </p:nvSpPr>
        <p:spPr bwMode="auto">
          <a:xfrm>
            <a:off x="7162800" y="2543175"/>
            <a:ext cx="3048000" cy="336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1" fontAlgn="base" hangingPunct="1">
              <a:spcBef>
                <a:spcPct val="0"/>
              </a:spcBef>
              <a:spcAft>
                <a:spcPct val="0"/>
              </a:spcAft>
              <a:buClr>
                <a:schemeClr val="bg1"/>
              </a:buClr>
              <a:buSzPct val="70000"/>
              <a:buFont typeface="Wingdings 2" pitchFamily="18" charset="2"/>
              <a:buChar char=""/>
              <a:defRPr sz="2800">
                <a:solidFill>
                  <a:schemeClr val="bg2"/>
                </a:solidFill>
                <a:latin typeface="+mn-lt"/>
                <a:ea typeface="ＭＳ Ｐゴシック" pitchFamily="34" charset="-128"/>
                <a:cs typeface="+mn-cs"/>
              </a:defRPr>
            </a:lvl1pPr>
            <a:lvl2pPr marL="742950" indent="-285750" algn="l" rtl="0" eaLnBrk="1" fontAlgn="base" hangingPunct="1">
              <a:spcBef>
                <a:spcPct val="0"/>
              </a:spcBef>
              <a:spcAft>
                <a:spcPct val="0"/>
              </a:spcAft>
              <a:buClr>
                <a:schemeClr val="bg1"/>
              </a:buClr>
              <a:buSzPct val="70000"/>
              <a:buFont typeface="Wingdings" pitchFamily="2" charset="2"/>
              <a:buChar char="Ø"/>
              <a:defRPr sz="2400">
                <a:solidFill>
                  <a:schemeClr val="bg2"/>
                </a:solidFill>
                <a:latin typeface="+mn-lt"/>
                <a:ea typeface="ＭＳ Ｐゴシック" pitchFamily="34" charset="-128"/>
              </a:defRPr>
            </a:lvl2pPr>
            <a:lvl3pPr marL="1143000" indent="-228600" algn="l" rtl="0" eaLnBrk="1" fontAlgn="base" hangingPunct="1">
              <a:spcBef>
                <a:spcPct val="0"/>
              </a:spcBef>
              <a:spcAft>
                <a:spcPct val="0"/>
              </a:spcAft>
              <a:buClr>
                <a:schemeClr val="bg1"/>
              </a:buClr>
              <a:buSzPct val="70000"/>
              <a:buChar char="•"/>
              <a:defRPr sz="2000">
                <a:solidFill>
                  <a:schemeClr val="bg2"/>
                </a:solidFill>
                <a:latin typeface="+mn-lt"/>
                <a:ea typeface="ＭＳ Ｐゴシック" pitchFamily="34" charset="-128"/>
              </a:defRPr>
            </a:lvl3pPr>
            <a:lvl4pPr marL="1600200" indent="-228600" algn="l" rtl="0" eaLnBrk="1" fontAlgn="base" hangingPunct="1">
              <a:spcBef>
                <a:spcPct val="0"/>
              </a:spcBef>
              <a:spcAft>
                <a:spcPct val="0"/>
              </a:spcAft>
              <a:buClr>
                <a:schemeClr val="bg1"/>
              </a:buClr>
              <a:buSzPct val="70000"/>
              <a:buFont typeface="Wingdings 3" pitchFamily="18" charset="2"/>
              <a:buChar char=""/>
              <a:defRPr>
                <a:solidFill>
                  <a:schemeClr val="bg2"/>
                </a:solidFill>
                <a:latin typeface="+mn-lt"/>
                <a:ea typeface="ＭＳ Ｐゴシック" pitchFamily="34" charset="-128"/>
              </a:defRPr>
            </a:lvl4pPr>
            <a:lvl5pPr marL="2057400" indent="-228600" algn="l" rtl="0" eaLnBrk="1" fontAlgn="base" hangingPunct="1">
              <a:spcBef>
                <a:spcPct val="0"/>
              </a:spcBef>
              <a:spcAft>
                <a:spcPct val="0"/>
              </a:spcAft>
              <a:buClr>
                <a:schemeClr val="bg1"/>
              </a:buClr>
              <a:buSzPct val="70000"/>
              <a:buFont typeface="Times New Roman" pitchFamily="18" charset="0"/>
              <a:buChar char="–"/>
              <a:defRPr sz="1600">
                <a:solidFill>
                  <a:schemeClr val="bg2"/>
                </a:solidFill>
                <a:latin typeface="+mn-lt"/>
                <a:ea typeface="ＭＳ Ｐゴシック" pitchFamily="34" charset="-128"/>
              </a:defRPr>
            </a:lvl5pPr>
            <a:lvl6pPr marL="25146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6pPr>
            <a:lvl7pPr marL="29718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7pPr>
            <a:lvl8pPr marL="34290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8pPr>
            <a:lvl9pPr marL="38862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9pPr>
          </a:lstStyle>
          <a:p>
            <a:pPr lvl="1">
              <a:tabLst>
                <a:tab pos="2971800" algn="l"/>
                <a:tab pos="4914900" algn="l"/>
              </a:tabLst>
              <a:defRPr/>
            </a:pPr>
            <a:r>
              <a:rPr lang="en-US" altLang="en-US" kern="0" dirty="0"/>
              <a:t>Protraction</a:t>
            </a:r>
          </a:p>
          <a:p>
            <a:pPr lvl="1">
              <a:tabLst>
                <a:tab pos="2971800" algn="l"/>
                <a:tab pos="4914900" algn="l"/>
              </a:tabLst>
              <a:defRPr/>
            </a:pPr>
            <a:r>
              <a:rPr lang="en-US" altLang="en-US" kern="0" dirty="0"/>
              <a:t>Retraction</a:t>
            </a:r>
          </a:p>
          <a:p>
            <a:pPr lvl="1">
              <a:tabLst>
                <a:tab pos="2971800" algn="l"/>
                <a:tab pos="4914900" algn="l"/>
              </a:tabLst>
              <a:defRPr/>
            </a:pPr>
            <a:r>
              <a:rPr lang="en-US" altLang="en-US" kern="0" dirty="0"/>
              <a:t>Elevation</a:t>
            </a:r>
          </a:p>
          <a:p>
            <a:pPr lvl="1">
              <a:tabLst>
                <a:tab pos="2971800" algn="l"/>
                <a:tab pos="4914900" algn="l"/>
              </a:tabLst>
              <a:defRPr/>
            </a:pPr>
            <a:r>
              <a:rPr lang="en-US" altLang="en-US" kern="0" dirty="0"/>
              <a:t>Depression</a:t>
            </a:r>
          </a:p>
          <a:p>
            <a:pPr lvl="1">
              <a:tabLst>
                <a:tab pos="2971800" algn="l"/>
                <a:tab pos="4914900" algn="l"/>
              </a:tabLst>
              <a:defRPr/>
            </a:pPr>
            <a:r>
              <a:rPr lang="en-US" altLang="en-US" kern="0" dirty="0"/>
              <a:t>Opposition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89BAE7C2-A845-4E76-974B-928A869E6552}"/>
              </a:ext>
            </a:extLst>
          </p:cNvPr>
          <p:cNvSpPr>
            <a:spLocks noGrp="1" noChangeArrowheads="1"/>
          </p:cNvSpPr>
          <p:nvPr>
            <p:ph type="title"/>
          </p:nvPr>
        </p:nvSpPr>
        <p:spPr/>
        <p:txBody>
          <a:bodyPr/>
          <a:lstStyle/>
          <a:p>
            <a:pPr eaLnBrk="1" hangingPunct="1"/>
            <a:r>
              <a:rPr lang="en-US" altLang="en-US" dirty="0"/>
              <a:t>Muscular System </a:t>
            </a:r>
          </a:p>
        </p:txBody>
      </p:sp>
      <p:sp>
        <p:nvSpPr>
          <p:cNvPr id="72707" name="Content Placeholder 2">
            <a:extLst>
              <a:ext uri="{FF2B5EF4-FFF2-40B4-BE49-F238E27FC236}">
                <a16:creationId xmlns:a16="http://schemas.microsoft.com/office/drawing/2014/main" id="{0C5A6FDD-A0C5-4726-8AC1-0ADC9E6D54C8}"/>
              </a:ext>
            </a:extLst>
          </p:cNvPr>
          <p:cNvSpPr>
            <a:spLocks noGrp="1" noChangeArrowheads="1"/>
          </p:cNvSpPr>
          <p:nvPr>
            <p:ph idx="1"/>
          </p:nvPr>
        </p:nvSpPr>
        <p:spPr/>
        <p:txBody>
          <a:bodyPr/>
          <a:lstStyle/>
          <a:p>
            <a:pPr eaLnBrk="1" hangingPunct="1"/>
            <a:r>
              <a:rPr lang="en-US" altLang="en-US" dirty="0"/>
              <a:t>Types of muscular tissue</a:t>
            </a:r>
          </a:p>
          <a:p>
            <a:pPr lvl="1" eaLnBrk="1" hangingPunct="1"/>
            <a:r>
              <a:rPr lang="en-US" altLang="en-US" dirty="0"/>
              <a:t>Cardiac</a:t>
            </a:r>
          </a:p>
          <a:p>
            <a:pPr lvl="1" eaLnBrk="1" hangingPunct="1"/>
            <a:r>
              <a:rPr lang="en-US" altLang="en-US" dirty="0"/>
              <a:t>Smooth</a:t>
            </a:r>
          </a:p>
          <a:p>
            <a:pPr lvl="1" eaLnBrk="1" hangingPunct="1"/>
            <a:r>
              <a:rPr lang="en-US" altLang="en-US" dirty="0"/>
              <a:t>Skeletal</a:t>
            </a:r>
          </a:p>
          <a:p>
            <a:pPr eaLnBrk="1" hangingPunct="1"/>
            <a:r>
              <a:rPr lang="en-US" altLang="en-US" dirty="0"/>
              <a:t>Muscle tone </a:t>
            </a:r>
          </a:p>
          <a:p>
            <a:pPr eaLnBrk="1" hangingPunct="1"/>
            <a:r>
              <a:rPr lang="en-US" altLang="en-US" dirty="0"/>
              <a:t>Motor tone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A301A4B5-1564-4A92-84E0-5FFD7F13E2C1}"/>
              </a:ext>
            </a:extLst>
          </p:cNvPr>
          <p:cNvSpPr>
            <a:spLocks noGrp="1" noChangeArrowheads="1"/>
          </p:cNvSpPr>
          <p:nvPr>
            <p:ph type="title"/>
          </p:nvPr>
        </p:nvSpPr>
        <p:spPr/>
        <p:txBody>
          <a:bodyPr/>
          <a:lstStyle/>
          <a:p>
            <a:pPr eaLnBrk="1" hangingPunct="1"/>
            <a:r>
              <a:rPr lang="en-US" altLang="en-US" dirty="0"/>
              <a:t>Skeletal Muscle</a:t>
            </a:r>
          </a:p>
        </p:txBody>
      </p:sp>
      <p:sp>
        <p:nvSpPr>
          <p:cNvPr id="74755" name="Content Placeholder 2">
            <a:extLst>
              <a:ext uri="{FF2B5EF4-FFF2-40B4-BE49-F238E27FC236}">
                <a16:creationId xmlns:a16="http://schemas.microsoft.com/office/drawing/2014/main" id="{1D5CCBA0-0157-4F7E-8E54-BD3A834C5177}"/>
              </a:ext>
            </a:extLst>
          </p:cNvPr>
          <p:cNvSpPr>
            <a:spLocks noGrp="1" noChangeArrowheads="1"/>
          </p:cNvSpPr>
          <p:nvPr>
            <p:ph idx="1"/>
          </p:nvPr>
        </p:nvSpPr>
        <p:spPr/>
        <p:txBody>
          <a:bodyPr/>
          <a:lstStyle/>
          <a:p>
            <a:pPr eaLnBrk="1" hangingPunct="1"/>
            <a:r>
              <a:rPr lang="en-US" altLang="en-US" dirty="0"/>
              <a:t>Skeletal muscles</a:t>
            </a:r>
          </a:p>
          <a:p>
            <a:pPr lvl="1" eaLnBrk="1" hangingPunct="1"/>
            <a:r>
              <a:rPr lang="en-US" altLang="en-US" dirty="0"/>
              <a:t>Have two ends—proximal and distal—and a belly</a:t>
            </a:r>
          </a:p>
          <a:p>
            <a:pPr lvl="1" eaLnBrk="1" hangingPunct="1"/>
            <a:r>
              <a:rPr lang="en-US" altLang="en-US" dirty="0"/>
              <a:t>Three types of action</a:t>
            </a:r>
          </a:p>
          <a:p>
            <a:pPr lvl="2" eaLnBrk="1" hangingPunct="1"/>
            <a:r>
              <a:rPr lang="en-US" altLang="en-US" dirty="0"/>
              <a:t>Concentric</a:t>
            </a:r>
          </a:p>
          <a:p>
            <a:pPr lvl="2" eaLnBrk="1" hangingPunct="1"/>
            <a:r>
              <a:rPr lang="en-US" altLang="en-US" dirty="0"/>
              <a:t>Eccentric</a:t>
            </a:r>
          </a:p>
          <a:p>
            <a:pPr lvl="2" eaLnBrk="1" hangingPunct="1"/>
            <a:r>
              <a:rPr lang="en-US" altLang="en-US" dirty="0"/>
              <a:t>Isometric</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B1A95C75-EA2B-48CF-A8BF-6F47F45EC159}"/>
              </a:ext>
            </a:extLst>
          </p:cNvPr>
          <p:cNvSpPr>
            <a:spLocks noGrp="1" noChangeArrowheads="1"/>
          </p:cNvSpPr>
          <p:nvPr>
            <p:ph type="title"/>
          </p:nvPr>
        </p:nvSpPr>
        <p:spPr/>
        <p:txBody>
          <a:bodyPr/>
          <a:lstStyle/>
          <a:p>
            <a:pPr eaLnBrk="1" hangingPunct="1"/>
            <a:r>
              <a:rPr lang="en-US" altLang="en-US" dirty="0"/>
              <a:t>Naming Muscles</a:t>
            </a:r>
          </a:p>
        </p:txBody>
      </p:sp>
      <p:sp>
        <p:nvSpPr>
          <p:cNvPr id="76803" name="Content Placeholder 2">
            <a:extLst>
              <a:ext uri="{FF2B5EF4-FFF2-40B4-BE49-F238E27FC236}">
                <a16:creationId xmlns:a16="http://schemas.microsoft.com/office/drawing/2014/main" id="{C467B408-58DE-4E28-9332-C27A39B421D9}"/>
              </a:ext>
            </a:extLst>
          </p:cNvPr>
          <p:cNvSpPr>
            <a:spLocks noGrp="1" noChangeArrowheads="1"/>
          </p:cNvSpPr>
          <p:nvPr>
            <p:ph idx="1"/>
          </p:nvPr>
        </p:nvSpPr>
        <p:spPr/>
        <p:txBody>
          <a:bodyPr/>
          <a:lstStyle/>
          <a:p>
            <a:pPr eaLnBrk="1" hangingPunct="1"/>
            <a:r>
              <a:rPr lang="en-US" altLang="en-US" dirty="0"/>
              <a:t>Names of muscles can be broken down into the word elements of medical terminology</a:t>
            </a:r>
          </a:p>
          <a:p>
            <a:pPr eaLnBrk="1" hangingPunct="1"/>
            <a:r>
              <a:rPr lang="en-US" altLang="en-US" dirty="0"/>
              <a:t>Name reflects variety of factors</a:t>
            </a:r>
          </a:p>
          <a:p>
            <a:pPr lvl="1" eaLnBrk="1" hangingPunct="1"/>
            <a:r>
              <a:rPr lang="en-US" altLang="en-US" dirty="0"/>
              <a:t>Location</a:t>
            </a:r>
          </a:p>
          <a:p>
            <a:pPr lvl="1" eaLnBrk="1" hangingPunct="1"/>
            <a:r>
              <a:rPr lang="en-US" altLang="en-US" dirty="0"/>
              <a:t>Function</a:t>
            </a:r>
          </a:p>
          <a:p>
            <a:pPr lvl="1" eaLnBrk="1" hangingPunct="1"/>
            <a:r>
              <a:rPr lang="en-US" altLang="en-US" dirty="0"/>
              <a:t>Shape </a:t>
            </a:r>
          </a:p>
          <a:p>
            <a:pPr eaLnBrk="1" hangingPunct="1"/>
            <a:endParaRPr lang="en-US"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A5C7505-F860-48E5-87E0-0C4B5FB5E3CB}"/>
              </a:ext>
            </a:extLst>
          </p:cNvPr>
          <p:cNvSpPr>
            <a:spLocks noGrp="1" noChangeArrowheads="1"/>
          </p:cNvSpPr>
          <p:nvPr>
            <p:ph type="title"/>
          </p:nvPr>
        </p:nvSpPr>
        <p:spPr/>
        <p:txBody>
          <a:bodyPr/>
          <a:lstStyle/>
          <a:p>
            <a:r>
              <a:rPr lang="en-US" altLang="en-US" dirty="0"/>
              <a:t>Nervous System</a:t>
            </a:r>
          </a:p>
        </p:txBody>
      </p:sp>
      <p:sp>
        <p:nvSpPr>
          <p:cNvPr id="78851" name="Content Placeholder 2">
            <a:extLst>
              <a:ext uri="{FF2B5EF4-FFF2-40B4-BE49-F238E27FC236}">
                <a16:creationId xmlns:a16="http://schemas.microsoft.com/office/drawing/2014/main" id="{89EEB591-6E60-46B3-924A-0FF8B892BA62}"/>
              </a:ext>
            </a:extLst>
          </p:cNvPr>
          <p:cNvSpPr>
            <a:spLocks noGrp="1" noChangeArrowheads="1"/>
          </p:cNvSpPr>
          <p:nvPr>
            <p:ph idx="1"/>
          </p:nvPr>
        </p:nvSpPr>
        <p:spPr/>
        <p:txBody>
          <a:bodyPr/>
          <a:lstStyle/>
          <a:p>
            <a:r>
              <a:rPr lang="en-US" altLang="en-US" dirty="0"/>
              <a:t>Most complex system in body</a:t>
            </a:r>
          </a:p>
          <a:p>
            <a:r>
              <a:rPr lang="en-US" altLang="en-US" dirty="0"/>
              <a:t>Composed of:</a:t>
            </a:r>
          </a:p>
          <a:p>
            <a:pPr lvl="1"/>
            <a:r>
              <a:rPr lang="en-US" altLang="en-US" dirty="0"/>
              <a:t>Central nervous system (CNS)</a:t>
            </a:r>
          </a:p>
          <a:p>
            <a:pPr lvl="1"/>
            <a:r>
              <a:rPr lang="en-US" altLang="en-US" dirty="0"/>
              <a:t>Peripheral nervous system (PNS)</a:t>
            </a:r>
          </a:p>
          <a:p>
            <a:pPr lvl="1"/>
            <a:r>
              <a:rPr lang="en-US" altLang="en-US" dirty="0"/>
              <a:t>Autonomic nervous system (ANS)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59F9D1B7-B267-40D3-8AD8-24B289CF2343}"/>
              </a:ext>
            </a:extLst>
          </p:cNvPr>
          <p:cNvSpPr>
            <a:spLocks noGrp="1" noChangeArrowheads="1"/>
          </p:cNvSpPr>
          <p:nvPr>
            <p:ph type="title"/>
          </p:nvPr>
        </p:nvSpPr>
        <p:spPr/>
        <p:txBody>
          <a:bodyPr/>
          <a:lstStyle/>
          <a:p>
            <a:pPr eaLnBrk="1" hangingPunct="1"/>
            <a:r>
              <a:rPr lang="en-US" altLang="en-US" dirty="0"/>
              <a:t>Central Nervous System </a:t>
            </a:r>
          </a:p>
        </p:txBody>
      </p:sp>
      <p:sp>
        <p:nvSpPr>
          <p:cNvPr id="80899" name="Content Placeholder 2">
            <a:extLst>
              <a:ext uri="{FF2B5EF4-FFF2-40B4-BE49-F238E27FC236}">
                <a16:creationId xmlns:a16="http://schemas.microsoft.com/office/drawing/2014/main" id="{60B51159-FCEB-4F41-86D5-B2E5E5F370FE}"/>
              </a:ext>
            </a:extLst>
          </p:cNvPr>
          <p:cNvSpPr>
            <a:spLocks noGrp="1" noChangeArrowheads="1"/>
          </p:cNvSpPr>
          <p:nvPr>
            <p:ph idx="1"/>
          </p:nvPr>
        </p:nvSpPr>
        <p:spPr/>
        <p:txBody>
          <a:bodyPr/>
          <a:lstStyle/>
          <a:p>
            <a:pPr eaLnBrk="1" hangingPunct="1"/>
            <a:r>
              <a:rPr lang="en-US" altLang="en-US" dirty="0"/>
              <a:t>Center of all nervous control</a:t>
            </a:r>
          </a:p>
          <a:p>
            <a:pPr eaLnBrk="1" hangingPunct="1"/>
            <a:r>
              <a:rPr lang="en-US" altLang="en-US" dirty="0"/>
              <a:t>Consists of:</a:t>
            </a:r>
          </a:p>
          <a:p>
            <a:pPr lvl="1" eaLnBrk="1" hangingPunct="1"/>
            <a:r>
              <a:rPr lang="en-US" altLang="en-US" dirty="0"/>
              <a:t>Brain</a:t>
            </a:r>
          </a:p>
          <a:p>
            <a:pPr lvl="1" eaLnBrk="1" hangingPunct="1"/>
            <a:r>
              <a:rPr lang="en-US" altLang="en-US" dirty="0"/>
              <a:t>Spinal cord</a:t>
            </a:r>
          </a:p>
          <a:p>
            <a:pPr lvl="2" eaLnBrk="1" hangingPunct="1"/>
            <a:r>
              <a:rPr lang="en-US" altLang="en-US" dirty="0"/>
              <a:t>Located in dorsal cavity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969CEF1A-10F5-4A50-A36A-A2D577B12357}"/>
              </a:ext>
            </a:extLst>
          </p:cNvPr>
          <p:cNvSpPr>
            <a:spLocks noGrp="1" noChangeArrowheads="1"/>
          </p:cNvSpPr>
          <p:nvPr>
            <p:ph type="title"/>
          </p:nvPr>
        </p:nvSpPr>
        <p:spPr/>
        <p:txBody>
          <a:bodyPr/>
          <a:lstStyle/>
          <a:p>
            <a:pPr eaLnBrk="1" hangingPunct="1"/>
            <a:r>
              <a:rPr lang="en-US" altLang="en-US" dirty="0"/>
              <a:t>Peripheral Nervous System </a:t>
            </a:r>
          </a:p>
        </p:txBody>
      </p:sp>
      <p:sp>
        <p:nvSpPr>
          <p:cNvPr id="82947" name="Content Placeholder 2">
            <a:extLst>
              <a:ext uri="{FF2B5EF4-FFF2-40B4-BE49-F238E27FC236}">
                <a16:creationId xmlns:a16="http://schemas.microsoft.com/office/drawing/2014/main" id="{58C38962-9E97-440B-90CB-FCEE98058FF7}"/>
              </a:ext>
            </a:extLst>
          </p:cNvPr>
          <p:cNvSpPr>
            <a:spLocks noGrp="1" noChangeArrowheads="1"/>
          </p:cNvSpPr>
          <p:nvPr>
            <p:ph idx="1"/>
          </p:nvPr>
        </p:nvSpPr>
        <p:spPr>
          <a:xfrm>
            <a:off x="2209801" y="1676401"/>
            <a:ext cx="7902575" cy="4454525"/>
          </a:xfrm>
        </p:spPr>
        <p:txBody>
          <a:bodyPr/>
          <a:lstStyle/>
          <a:p>
            <a:pPr eaLnBrk="1" hangingPunct="1"/>
            <a:r>
              <a:rPr lang="en-US" altLang="en-US" dirty="0"/>
              <a:t>PNS is composed of cranial and spinal nerves</a:t>
            </a:r>
          </a:p>
          <a:p>
            <a:pPr eaLnBrk="1" hangingPunct="1"/>
            <a:r>
              <a:rPr lang="en-US" altLang="en-US" dirty="0"/>
              <a:t>Spinal nerves</a:t>
            </a:r>
          </a:p>
          <a:p>
            <a:pPr lvl="1" eaLnBrk="1" hangingPunct="1"/>
            <a:r>
              <a:rPr lang="en-US" altLang="en-US" dirty="0"/>
              <a:t>31 pairs</a:t>
            </a:r>
          </a:p>
          <a:p>
            <a:pPr lvl="1" eaLnBrk="1" hangingPunct="1"/>
            <a:r>
              <a:rPr lang="en-US" altLang="en-US" dirty="0"/>
              <a:t>Many located in somatic nerve plexuses</a:t>
            </a:r>
          </a:p>
          <a:p>
            <a:pPr lvl="2" eaLnBrk="1" hangingPunct="1"/>
            <a:r>
              <a:rPr lang="en-US" altLang="en-US" dirty="0"/>
              <a:t>Network of intertwined (plexus) nerves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FBEAE619-3634-4033-AD2F-218769461091}"/>
              </a:ext>
            </a:extLst>
          </p:cNvPr>
          <p:cNvSpPr>
            <a:spLocks noGrp="1" noChangeArrowheads="1"/>
          </p:cNvSpPr>
          <p:nvPr>
            <p:ph type="title"/>
          </p:nvPr>
        </p:nvSpPr>
        <p:spPr/>
        <p:txBody>
          <a:bodyPr/>
          <a:lstStyle/>
          <a:p>
            <a:pPr eaLnBrk="1" hangingPunct="1"/>
            <a:r>
              <a:rPr lang="en-US" altLang="en-US" dirty="0"/>
              <a:t>Autonomic Nervous System</a:t>
            </a:r>
            <a:br>
              <a:rPr lang="en-US" altLang="en-US" dirty="0"/>
            </a:br>
            <a:r>
              <a:rPr lang="en-US" altLang="en-US" sz="1600" dirty="0"/>
              <a:t>(Slide 1 of 2)</a:t>
            </a:r>
          </a:p>
        </p:txBody>
      </p:sp>
      <p:sp>
        <p:nvSpPr>
          <p:cNvPr id="84995" name="Content Placeholder 2">
            <a:extLst>
              <a:ext uri="{FF2B5EF4-FFF2-40B4-BE49-F238E27FC236}">
                <a16:creationId xmlns:a16="http://schemas.microsoft.com/office/drawing/2014/main" id="{A4FC036D-7E14-40B9-B736-492B3CBB63F5}"/>
              </a:ext>
            </a:extLst>
          </p:cNvPr>
          <p:cNvSpPr>
            <a:spLocks noGrp="1" noChangeArrowheads="1"/>
          </p:cNvSpPr>
          <p:nvPr>
            <p:ph idx="1"/>
          </p:nvPr>
        </p:nvSpPr>
        <p:spPr/>
        <p:txBody>
          <a:bodyPr/>
          <a:lstStyle/>
          <a:p>
            <a:pPr eaLnBrk="1" hangingPunct="1"/>
            <a:r>
              <a:rPr lang="en-US" altLang="en-US" dirty="0"/>
              <a:t>Sympathetic division</a:t>
            </a:r>
          </a:p>
          <a:p>
            <a:pPr lvl="1" eaLnBrk="1" hangingPunct="1"/>
            <a:r>
              <a:rPr lang="en-US" altLang="en-US" dirty="0"/>
              <a:t>Controls body’</a:t>
            </a:r>
            <a:r>
              <a:rPr lang="en-US" altLang="ja-JP" dirty="0"/>
              <a:t>s response to feelings </a:t>
            </a:r>
            <a:r>
              <a:rPr lang="en-US" altLang="ja-JP" i="1" dirty="0"/>
              <a:t>(sympath)</a:t>
            </a:r>
            <a:r>
              <a:rPr lang="en-US" altLang="ja-JP" dirty="0"/>
              <a:t> </a:t>
            </a:r>
          </a:p>
          <a:p>
            <a:pPr lvl="2" eaLnBrk="1" hangingPunct="1"/>
            <a:r>
              <a:rPr lang="en-US" altLang="en-US" dirty="0"/>
              <a:t>Fight-or-flight response</a:t>
            </a:r>
          </a:p>
          <a:p>
            <a:pPr lvl="2" eaLnBrk="1" hangingPunct="1"/>
            <a:r>
              <a:rPr lang="en-US" altLang="en-US" dirty="0"/>
              <a:t>Fear response</a:t>
            </a:r>
          </a:p>
          <a:p>
            <a:pPr eaLnBrk="1" hangingPunct="1"/>
            <a:r>
              <a:rPr lang="en-US" altLang="en-US" dirty="0"/>
              <a:t>Parasympathetic division</a:t>
            </a:r>
          </a:p>
          <a:p>
            <a:pPr lvl="1" eaLnBrk="1" hangingPunct="1"/>
            <a:r>
              <a:rPr lang="en-US" altLang="en-US" dirty="0"/>
              <a:t>Causes effects opposite </a:t>
            </a:r>
            <a:r>
              <a:rPr lang="en-US" altLang="en-US" i="1" dirty="0"/>
              <a:t>(para-) </a:t>
            </a:r>
            <a:r>
              <a:rPr lang="en-US" altLang="en-US" dirty="0"/>
              <a:t>those caused by the sympathetic system</a:t>
            </a:r>
          </a:p>
          <a:p>
            <a:pPr eaLnBrk="1" hangingPunct="1"/>
            <a:endParaRPr lang="en-US"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EC8F361C-15F5-473B-9BD4-938CC59775AA}"/>
              </a:ext>
            </a:extLst>
          </p:cNvPr>
          <p:cNvSpPr>
            <a:spLocks noGrp="1" noChangeArrowheads="1"/>
          </p:cNvSpPr>
          <p:nvPr>
            <p:ph type="title"/>
          </p:nvPr>
        </p:nvSpPr>
        <p:spPr/>
        <p:txBody>
          <a:bodyPr/>
          <a:lstStyle/>
          <a:p>
            <a:pPr eaLnBrk="1" hangingPunct="1"/>
            <a:r>
              <a:rPr lang="en-US" altLang="en-US" dirty="0"/>
              <a:t>Autonomic Nervous System</a:t>
            </a:r>
            <a:br>
              <a:rPr lang="en-US" altLang="en-US" dirty="0"/>
            </a:br>
            <a:r>
              <a:rPr lang="en-US" altLang="en-US" sz="1600" dirty="0"/>
              <a:t>(Slide 2 of 2)</a:t>
            </a:r>
          </a:p>
        </p:txBody>
      </p:sp>
      <p:sp>
        <p:nvSpPr>
          <p:cNvPr id="87043" name="Content Placeholder 2">
            <a:extLst>
              <a:ext uri="{FF2B5EF4-FFF2-40B4-BE49-F238E27FC236}">
                <a16:creationId xmlns:a16="http://schemas.microsoft.com/office/drawing/2014/main" id="{BE9629F7-9565-4DFE-94CE-BFCE7C190D67}"/>
              </a:ext>
            </a:extLst>
          </p:cNvPr>
          <p:cNvSpPr>
            <a:spLocks noGrp="1" noChangeArrowheads="1"/>
          </p:cNvSpPr>
          <p:nvPr>
            <p:ph idx="1"/>
          </p:nvPr>
        </p:nvSpPr>
        <p:spPr>
          <a:xfrm>
            <a:off x="2209800" y="1676401"/>
            <a:ext cx="7310120" cy="4454525"/>
          </a:xfrm>
        </p:spPr>
        <p:txBody>
          <a:bodyPr/>
          <a:lstStyle/>
          <a:p>
            <a:pPr eaLnBrk="1" hangingPunct="1"/>
            <a:r>
              <a:rPr lang="en-US" altLang="en-US" dirty="0"/>
              <a:t>Proprioception </a:t>
            </a:r>
          </a:p>
          <a:p>
            <a:pPr lvl="1" eaLnBrk="1" hangingPunct="1"/>
            <a:r>
              <a:rPr lang="en-US" altLang="en-US" dirty="0"/>
              <a:t>Kinesthetic sense</a:t>
            </a:r>
          </a:p>
          <a:p>
            <a:pPr lvl="1" eaLnBrk="1" hangingPunct="1"/>
            <a:r>
              <a:rPr lang="en-US" altLang="en-US" dirty="0"/>
              <a:t>Maintains motor tone in muscle</a:t>
            </a:r>
          </a:p>
          <a:p>
            <a:pPr eaLnBrk="1" hangingPunct="1"/>
            <a:r>
              <a:rPr lang="en-US" altLang="en-US" dirty="0"/>
              <a:t>Proprioceptive sensory information → CNS → motor impulses → muscles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6F1E6888-6B8D-4993-8123-7BC077B35B38}"/>
              </a:ext>
            </a:extLst>
          </p:cNvPr>
          <p:cNvSpPr>
            <a:spLocks noGrp="1" noChangeArrowheads="1"/>
          </p:cNvSpPr>
          <p:nvPr>
            <p:ph type="title"/>
          </p:nvPr>
        </p:nvSpPr>
        <p:spPr/>
        <p:txBody>
          <a:bodyPr/>
          <a:lstStyle/>
          <a:p>
            <a:pPr eaLnBrk="1" hangingPunct="1"/>
            <a:r>
              <a:rPr lang="en-US" altLang="en-US" dirty="0"/>
              <a:t>Reflex</a:t>
            </a:r>
          </a:p>
        </p:txBody>
      </p:sp>
      <p:sp>
        <p:nvSpPr>
          <p:cNvPr id="89091" name="Content Placeholder 2">
            <a:extLst>
              <a:ext uri="{FF2B5EF4-FFF2-40B4-BE49-F238E27FC236}">
                <a16:creationId xmlns:a16="http://schemas.microsoft.com/office/drawing/2014/main" id="{97203532-8782-4822-B10C-7821445347E9}"/>
              </a:ext>
            </a:extLst>
          </p:cNvPr>
          <p:cNvSpPr>
            <a:spLocks noGrp="1" noChangeArrowheads="1"/>
          </p:cNvSpPr>
          <p:nvPr>
            <p:ph idx="1"/>
          </p:nvPr>
        </p:nvSpPr>
        <p:spPr/>
        <p:txBody>
          <a:bodyPr/>
          <a:lstStyle/>
          <a:p>
            <a:pPr eaLnBrk="1" hangingPunct="1"/>
            <a:r>
              <a:rPr lang="en-US" altLang="en-US" dirty="0"/>
              <a:t>Involuntary body response to a stimulus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78009C42-E267-4060-AA4C-024ABAF333E7}"/>
              </a:ext>
            </a:extLst>
          </p:cNvPr>
          <p:cNvSpPr>
            <a:spLocks noGrp="1" noChangeArrowheads="1"/>
          </p:cNvSpPr>
          <p:nvPr>
            <p:ph type="title"/>
          </p:nvPr>
        </p:nvSpPr>
        <p:spPr/>
        <p:txBody>
          <a:bodyPr/>
          <a:lstStyle/>
          <a:p>
            <a:r>
              <a:rPr lang="en-US" altLang="en-US" dirty="0"/>
              <a:t>Function of the Nervous System </a:t>
            </a:r>
          </a:p>
        </p:txBody>
      </p:sp>
      <p:sp>
        <p:nvSpPr>
          <p:cNvPr id="91139" name="Content Placeholder 2">
            <a:extLst>
              <a:ext uri="{FF2B5EF4-FFF2-40B4-BE49-F238E27FC236}">
                <a16:creationId xmlns:a16="http://schemas.microsoft.com/office/drawing/2014/main" id="{56B8777D-C81C-4B8C-AD0A-2CEF409B713C}"/>
              </a:ext>
            </a:extLst>
          </p:cNvPr>
          <p:cNvSpPr>
            <a:spLocks noGrp="1" noChangeArrowheads="1"/>
          </p:cNvSpPr>
          <p:nvPr>
            <p:ph idx="1"/>
          </p:nvPr>
        </p:nvSpPr>
        <p:spPr/>
        <p:txBody>
          <a:bodyPr/>
          <a:lstStyle/>
          <a:p>
            <a:r>
              <a:rPr lang="en-US" altLang="en-US" dirty="0"/>
              <a:t>Allows body to react to outside influences</a:t>
            </a:r>
          </a:p>
          <a:p>
            <a:r>
              <a:rPr lang="en-US" altLang="en-US" dirty="0"/>
              <a:t>Process</a:t>
            </a:r>
          </a:p>
          <a:p>
            <a:pPr lvl="1"/>
            <a:r>
              <a:rPr lang="en-US" altLang="en-US" dirty="0"/>
              <a:t>Outside information enters the nervous system through receptors</a:t>
            </a:r>
          </a:p>
          <a:p>
            <a:pPr lvl="1"/>
            <a:r>
              <a:rPr lang="en-US" altLang="en-US" dirty="0"/>
              <a:t>PNS sends sensations to CNS</a:t>
            </a:r>
          </a:p>
          <a:p>
            <a:pPr lvl="1"/>
            <a:r>
              <a:rPr lang="en-US" altLang="en-US" dirty="0"/>
              <a:t>CNS sorts information, sends message back by PNS</a:t>
            </a:r>
          </a:p>
          <a:p>
            <a:pPr lvl="2"/>
            <a:r>
              <a:rPr lang="en-US" altLang="en-US" dirty="0"/>
              <a:t>Neurotransmitters transfer information from one nerve to another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92972720-30B8-4527-97F7-37881E4F2BA4}"/>
              </a:ext>
            </a:extLst>
          </p:cNvPr>
          <p:cNvSpPr>
            <a:spLocks noGrp="1" noChangeArrowheads="1"/>
          </p:cNvSpPr>
          <p:nvPr>
            <p:ph type="title"/>
          </p:nvPr>
        </p:nvSpPr>
        <p:spPr/>
        <p:txBody>
          <a:bodyPr/>
          <a:lstStyle/>
          <a:p>
            <a:pPr eaLnBrk="1" hangingPunct="1"/>
            <a:r>
              <a:rPr lang="en-US" altLang="en-US" dirty="0"/>
              <a:t>Cardiovascular System</a:t>
            </a:r>
            <a:br>
              <a:rPr lang="en-US" altLang="en-US" dirty="0"/>
            </a:br>
            <a:r>
              <a:rPr lang="en-US" altLang="en-US" sz="1600" dirty="0"/>
              <a:t>(Slide 1 of 2) </a:t>
            </a:r>
          </a:p>
        </p:txBody>
      </p:sp>
      <p:sp>
        <p:nvSpPr>
          <p:cNvPr id="93187" name="Content Placeholder 2">
            <a:extLst>
              <a:ext uri="{FF2B5EF4-FFF2-40B4-BE49-F238E27FC236}">
                <a16:creationId xmlns:a16="http://schemas.microsoft.com/office/drawing/2014/main" id="{2D105C46-3008-4532-A05C-286F348BB985}"/>
              </a:ext>
            </a:extLst>
          </p:cNvPr>
          <p:cNvSpPr>
            <a:spLocks noGrp="1" noChangeArrowheads="1"/>
          </p:cNvSpPr>
          <p:nvPr>
            <p:ph idx="1"/>
          </p:nvPr>
        </p:nvSpPr>
        <p:spPr/>
        <p:txBody>
          <a:bodyPr/>
          <a:lstStyle/>
          <a:p>
            <a:pPr eaLnBrk="1" hangingPunct="1"/>
            <a:r>
              <a:rPr lang="en-US" altLang="en-US" dirty="0"/>
              <a:t>Heart</a:t>
            </a:r>
          </a:p>
          <a:p>
            <a:pPr lvl="1" eaLnBrk="1" hangingPunct="1"/>
            <a:r>
              <a:rPr lang="en-US" altLang="en-US" dirty="0"/>
              <a:t>Four-chambered pump</a:t>
            </a:r>
          </a:p>
          <a:p>
            <a:pPr eaLnBrk="1" hangingPunct="1"/>
            <a:r>
              <a:rPr lang="en-US" altLang="en-US" dirty="0"/>
              <a:t>Blood vessels</a:t>
            </a:r>
          </a:p>
          <a:p>
            <a:pPr lvl="1" eaLnBrk="1" hangingPunct="1"/>
            <a:r>
              <a:rPr lang="en-US" altLang="en-US" dirty="0"/>
              <a:t>Arteries</a:t>
            </a:r>
          </a:p>
          <a:p>
            <a:pPr lvl="2" eaLnBrk="1" hangingPunct="1"/>
            <a:r>
              <a:rPr lang="en-US" altLang="en-US" dirty="0"/>
              <a:t>Tubes (vessels) that deliver oxygenated blood to the body</a:t>
            </a:r>
          </a:p>
          <a:p>
            <a:pPr lvl="1" eaLnBrk="1" hangingPunct="1"/>
            <a:r>
              <a:rPr lang="en-US" altLang="en-US" dirty="0"/>
              <a:t>Veins</a:t>
            </a:r>
          </a:p>
          <a:p>
            <a:pPr lvl="2" eaLnBrk="1" hangingPunct="1"/>
            <a:r>
              <a:rPr lang="en-US" altLang="en-US" dirty="0"/>
              <a:t>Vessels that return the blood to the heart</a:t>
            </a:r>
          </a:p>
          <a:p>
            <a:pPr lvl="1" eaLnBrk="1" hangingPunct="1"/>
            <a:r>
              <a:rPr lang="en-US" altLang="en-US" dirty="0"/>
              <a:t>Capillaries</a:t>
            </a:r>
          </a:p>
          <a:p>
            <a:pPr lvl="2" eaLnBrk="1" hangingPunct="1"/>
            <a:r>
              <a:rPr lang="en-US" altLang="en-US" dirty="0"/>
              <a:t>Very small, thin vessels (usually one cell thick) that allow the exchange of blood gasses and nutrients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276FE916-4472-4D6E-8D01-D8858A1F05BF}"/>
              </a:ext>
            </a:extLst>
          </p:cNvPr>
          <p:cNvSpPr>
            <a:spLocks noGrp="1" noChangeArrowheads="1"/>
          </p:cNvSpPr>
          <p:nvPr>
            <p:ph type="title"/>
          </p:nvPr>
        </p:nvSpPr>
        <p:spPr/>
        <p:txBody>
          <a:bodyPr/>
          <a:lstStyle/>
          <a:p>
            <a:pPr eaLnBrk="1" hangingPunct="1"/>
            <a:r>
              <a:rPr lang="en-US" altLang="en-US" dirty="0"/>
              <a:t>Cardiovascular System</a:t>
            </a:r>
            <a:br>
              <a:rPr lang="en-US" altLang="en-US" dirty="0"/>
            </a:br>
            <a:r>
              <a:rPr lang="en-US" altLang="en-US" sz="1600" dirty="0"/>
              <a:t>(Slide 2 of 2)</a:t>
            </a:r>
          </a:p>
        </p:txBody>
      </p:sp>
      <p:sp>
        <p:nvSpPr>
          <p:cNvPr id="95235" name="Content Placeholder 2">
            <a:extLst>
              <a:ext uri="{FF2B5EF4-FFF2-40B4-BE49-F238E27FC236}">
                <a16:creationId xmlns:a16="http://schemas.microsoft.com/office/drawing/2014/main" id="{137E6825-924C-48C4-B89F-1838C31FD955}"/>
              </a:ext>
            </a:extLst>
          </p:cNvPr>
          <p:cNvSpPr>
            <a:spLocks noGrp="1" noChangeArrowheads="1"/>
          </p:cNvSpPr>
          <p:nvPr>
            <p:ph idx="1"/>
          </p:nvPr>
        </p:nvSpPr>
        <p:spPr/>
        <p:txBody>
          <a:bodyPr/>
          <a:lstStyle/>
          <a:p>
            <a:pPr eaLnBrk="1" hangingPunct="1"/>
            <a:r>
              <a:rPr lang="en-US" altLang="en-US" dirty="0"/>
              <a:t>Blood pressure </a:t>
            </a:r>
          </a:p>
          <a:p>
            <a:pPr lvl="1" eaLnBrk="1" hangingPunct="1"/>
            <a:r>
              <a:rPr lang="en-US" altLang="en-US" dirty="0"/>
              <a:t>Measurement of the pressure exerted by the circulating volume of blood on the walls of the arteries, veins, and heart chambers</a:t>
            </a:r>
          </a:p>
          <a:p>
            <a:pPr lvl="1" eaLnBrk="1" hangingPunct="1"/>
            <a:r>
              <a:rPr lang="en-US" altLang="en-US" dirty="0"/>
              <a:t>Hypertension</a:t>
            </a:r>
          </a:p>
          <a:p>
            <a:pPr lvl="2" eaLnBrk="1" hangingPunct="1"/>
            <a:r>
              <a:rPr lang="en-US" altLang="en-US" dirty="0"/>
              <a:t>High blood pressure</a:t>
            </a:r>
          </a:p>
          <a:p>
            <a:pPr lvl="1" eaLnBrk="1" hangingPunct="1"/>
            <a:r>
              <a:rPr lang="en-US" altLang="en-US" dirty="0"/>
              <a:t>Hypotension</a:t>
            </a:r>
          </a:p>
          <a:p>
            <a:pPr lvl="2" eaLnBrk="1" hangingPunct="1"/>
            <a:r>
              <a:rPr lang="en-US" altLang="en-US" dirty="0"/>
              <a:t>Low blood pressure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id="{EC240A59-2E19-4125-8762-7E240DD5E14F}"/>
              </a:ext>
            </a:extLst>
          </p:cNvPr>
          <p:cNvSpPr>
            <a:spLocks noGrp="1" noChangeArrowheads="1"/>
          </p:cNvSpPr>
          <p:nvPr>
            <p:ph type="title"/>
          </p:nvPr>
        </p:nvSpPr>
        <p:spPr/>
        <p:txBody>
          <a:bodyPr/>
          <a:lstStyle/>
          <a:p>
            <a:pPr eaLnBrk="1" hangingPunct="1"/>
            <a:r>
              <a:rPr lang="en-US" altLang="en-US" dirty="0"/>
              <a:t>Lymphatic System</a:t>
            </a:r>
            <a:br>
              <a:rPr lang="en-US" altLang="en-US" dirty="0"/>
            </a:br>
            <a:r>
              <a:rPr lang="en-US" altLang="en-US" sz="1600" dirty="0"/>
              <a:t>(Slide 1 of 2)</a:t>
            </a:r>
          </a:p>
        </p:txBody>
      </p:sp>
      <p:sp>
        <p:nvSpPr>
          <p:cNvPr id="97283" name="Content Placeholder 2">
            <a:extLst>
              <a:ext uri="{FF2B5EF4-FFF2-40B4-BE49-F238E27FC236}">
                <a16:creationId xmlns:a16="http://schemas.microsoft.com/office/drawing/2014/main" id="{E114446D-9FA8-47FD-974D-DC2FE60078DD}"/>
              </a:ext>
            </a:extLst>
          </p:cNvPr>
          <p:cNvSpPr>
            <a:spLocks noGrp="1" noChangeArrowheads="1"/>
          </p:cNvSpPr>
          <p:nvPr>
            <p:ph idx="1"/>
          </p:nvPr>
        </p:nvSpPr>
        <p:spPr/>
        <p:txBody>
          <a:bodyPr/>
          <a:lstStyle/>
          <a:p>
            <a:pPr eaLnBrk="1" hangingPunct="1"/>
            <a:r>
              <a:rPr lang="en-US" altLang="en-US" dirty="0"/>
              <a:t>Responsible for several functions</a:t>
            </a:r>
          </a:p>
          <a:p>
            <a:pPr lvl="1" eaLnBrk="1" hangingPunct="1"/>
            <a:r>
              <a:rPr lang="en-US" altLang="en-US" dirty="0"/>
              <a:t>Returns vital substances, such as plasma proteins, to the bloodstream from tissues of the body</a:t>
            </a:r>
          </a:p>
          <a:p>
            <a:pPr lvl="1" eaLnBrk="1" hangingPunct="1"/>
            <a:r>
              <a:rPr lang="en-US" altLang="en-US" dirty="0"/>
              <a:t>Helps maintain fluid balance by draining fluid from body tissues</a:t>
            </a:r>
          </a:p>
          <a:p>
            <a:pPr lvl="1" eaLnBrk="1" hangingPunct="1"/>
            <a:r>
              <a:rPr lang="en-US" altLang="en-US" dirty="0"/>
              <a:t>Aids body’s defense against disease-producing substances</a:t>
            </a:r>
          </a:p>
          <a:p>
            <a:pPr lvl="1" eaLnBrk="1" hangingPunct="1"/>
            <a:r>
              <a:rPr lang="en-US" altLang="en-US" dirty="0"/>
              <a:t>Aids absorption of fats from digestive system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id="{0577FB3C-4621-4B09-AF89-2CB0AFE14D61}"/>
              </a:ext>
            </a:extLst>
          </p:cNvPr>
          <p:cNvSpPr>
            <a:spLocks noGrp="1" noChangeArrowheads="1"/>
          </p:cNvSpPr>
          <p:nvPr>
            <p:ph type="title"/>
          </p:nvPr>
        </p:nvSpPr>
        <p:spPr/>
        <p:txBody>
          <a:bodyPr/>
          <a:lstStyle/>
          <a:p>
            <a:pPr eaLnBrk="1" hangingPunct="1"/>
            <a:r>
              <a:rPr lang="en-US" altLang="en-US" dirty="0"/>
              <a:t>Lymphatic System</a:t>
            </a:r>
            <a:br>
              <a:rPr lang="en-US" altLang="en-US" dirty="0"/>
            </a:br>
            <a:r>
              <a:rPr lang="en-US" altLang="en-US" sz="1600" dirty="0"/>
              <a:t>(Slide 2 of 2)</a:t>
            </a:r>
          </a:p>
        </p:txBody>
      </p:sp>
      <p:sp>
        <p:nvSpPr>
          <p:cNvPr id="99331" name="Content Placeholder 2">
            <a:extLst>
              <a:ext uri="{FF2B5EF4-FFF2-40B4-BE49-F238E27FC236}">
                <a16:creationId xmlns:a16="http://schemas.microsoft.com/office/drawing/2014/main" id="{0028A749-3CCF-487F-8042-7A84147F849F}"/>
              </a:ext>
            </a:extLst>
          </p:cNvPr>
          <p:cNvSpPr>
            <a:spLocks noGrp="1" noChangeArrowheads="1"/>
          </p:cNvSpPr>
          <p:nvPr>
            <p:ph idx="1"/>
          </p:nvPr>
        </p:nvSpPr>
        <p:spPr/>
        <p:txBody>
          <a:bodyPr/>
          <a:lstStyle/>
          <a:p>
            <a:pPr eaLnBrk="1" hangingPunct="1"/>
            <a:r>
              <a:rPr lang="en-US" altLang="en-US" dirty="0"/>
              <a:t>Lymph nodes</a:t>
            </a:r>
          </a:p>
          <a:p>
            <a:pPr lvl="1" eaLnBrk="1" hangingPunct="1"/>
            <a:r>
              <a:rPr lang="en-US" altLang="en-US" dirty="0"/>
              <a:t>Small bodies in the path of the lymph channels that act as filters for lymph before it returns to the bloodstream</a:t>
            </a:r>
          </a:p>
          <a:p>
            <a:pPr eaLnBrk="1" hangingPunct="1"/>
            <a:r>
              <a:rPr lang="en-US" altLang="en-US" dirty="0"/>
              <a:t>Plexuses of lymph channels</a:t>
            </a:r>
          </a:p>
          <a:p>
            <a:pPr lvl="1" eaLnBrk="1" hangingPunct="1"/>
            <a:r>
              <a:rPr lang="en-US" altLang="en-US" dirty="0"/>
              <a:t>Mammary plexus</a:t>
            </a:r>
          </a:p>
          <a:p>
            <a:pPr lvl="1" eaLnBrk="1" hangingPunct="1"/>
            <a:r>
              <a:rPr lang="en-US" altLang="en-US" dirty="0"/>
              <a:t>Palmar plexus </a:t>
            </a:r>
          </a:p>
          <a:p>
            <a:pPr lvl="1" eaLnBrk="1" hangingPunct="1"/>
            <a:r>
              <a:rPr lang="en-US" altLang="en-US" dirty="0"/>
              <a:t>Plantar plexus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a:extLst>
              <a:ext uri="{FF2B5EF4-FFF2-40B4-BE49-F238E27FC236}">
                <a16:creationId xmlns:a16="http://schemas.microsoft.com/office/drawing/2014/main" id="{B34D3562-D17C-4CDB-92C7-C0D10D326CF4}"/>
              </a:ext>
            </a:extLst>
          </p:cNvPr>
          <p:cNvSpPr>
            <a:spLocks noGrp="1" noChangeArrowheads="1"/>
          </p:cNvSpPr>
          <p:nvPr>
            <p:ph type="title"/>
          </p:nvPr>
        </p:nvSpPr>
        <p:spPr/>
        <p:txBody>
          <a:bodyPr/>
          <a:lstStyle/>
          <a:p>
            <a:pPr eaLnBrk="1" hangingPunct="1"/>
            <a:r>
              <a:rPr lang="en-US" altLang="en-US" dirty="0"/>
              <a:t>Immune System </a:t>
            </a:r>
          </a:p>
        </p:txBody>
      </p:sp>
      <p:sp>
        <p:nvSpPr>
          <p:cNvPr id="101379" name="Content Placeholder 2">
            <a:extLst>
              <a:ext uri="{FF2B5EF4-FFF2-40B4-BE49-F238E27FC236}">
                <a16:creationId xmlns:a16="http://schemas.microsoft.com/office/drawing/2014/main" id="{9ECE266C-6136-4DD2-B3B0-CEA37F225D50}"/>
              </a:ext>
            </a:extLst>
          </p:cNvPr>
          <p:cNvSpPr>
            <a:spLocks noGrp="1" noChangeArrowheads="1"/>
          </p:cNvSpPr>
          <p:nvPr>
            <p:ph idx="1"/>
          </p:nvPr>
        </p:nvSpPr>
        <p:spPr/>
        <p:txBody>
          <a:bodyPr/>
          <a:lstStyle/>
          <a:p>
            <a:pPr eaLnBrk="1" hangingPunct="1"/>
            <a:r>
              <a:rPr lang="en-US" altLang="en-US" dirty="0"/>
              <a:t>Immunity is the body’</a:t>
            </a:r>
            <a:r>
              <a:rPr lang="en-US" altLang="ja-JP" dirty="0"/>
              <a:t>s ability to resist the toxic effects of pathogens</a:t>
            </a:r>
          </a:p>
          <a:p>
            <a:pPr eaLnBrk="1" hangingPunct="1"/>
            <a:r>
              <a:rPr lang="en-US" altLang="en-US" dirty="0"/>
              <a:t>Upon encountering various pathogens, the immune system stimulates several immune responses to protect the body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A0A98334-10EB-4730-8061-2A796E233323}"/>
              </a:ext>
            </a:extLst>
          </p:cNvPr>
          <p:cNvSpPr>
            <a:spLocks noGrp="1" noChangeArrowheads="1"/>
          </p:cNvSpPr>
          <p:nvPr>
            <p:ph type="title"/>
          </p:nvPr>
        </p:nvSpPr>
        <p:spPr/>
        <p:txBody>
          <a:bodyPr/>
          <a:lstStyle/>
          <a:p>
            <a:pPr eaLnBrk="1" hangingPunct="1"/>
            <a:r>
              <a:rPr lang="en-US" altLang="en-US" dirty="0"/>
              <a:t>Respiratory System </a:t>
            </a:r>
          </a:p>
        </p:txBody>
      </p:sp>
      <p:sp>
        <p:nvSpPr>
          <p:cNvPr id="103427" name="Content Placeholder 2">
            <a:extLst>
              <a:ext uri="{FF2B5EF4-FFF2-40B4-BE49-F238E27FC236}">
                <a16:creationId xmlns:a16="http://schemas.microsoft.com/office/drawing/2014/main" id="{B9EB20D0-B9D7-4EB5-B7D8-236B057889B1}"/>
              </a:ext>
            </a:extLst>
          </p:cNvPr>
          <p:cNvSpPr>
            <a:spLocks noGrp="1" noChangeArrowheads="1"/>
          </p:cNvSpPr>
          <p:nvPr>
            <p:ph idx="1"/>
          </p:nvPr>
        </p:nvSpPr>
        <p:spPr/>
        <p:txBody>
          <a:bodyPr/>
          <a:lstStyle/>
          <a:p>
            <a:pPr eaLnBrk="1" hangingPunct="1"/>
            <a:r>
              <a:rPr lang="en-US" altLang="en-US" dirty="0"/>
              <a:t>Supplies oxygen to and removes carbon dioxide from cells of body</a:t>
            </a:r>
          </a:p>
          <a:p>
            <a:pPr eaLnBrk="1" hangingPunct="1"/>
            <a:r>
              <a:rPr lang="en-US" altLang="en-US" dirty="0"/>
              <a:t>Respiration is divided into two phases</a:t>
            </a:r>
          </a:p>
          <a:p>
            <a:pPr lvl="1" eaLnBrk="1" hangingPunct="1"/>
            <a:r>
              <a:rPr lang="en-US" altLang="en-US" dirty="0"/>
              <a:t>External respiration</a:t>
            </a:r>
          </a:p>
          <a:p>
            <a:pPr lvl="1" eaLnBrk="1" hangingPunct="1"/>
            <a:r>
              <a:rPr lang="en-US" altLang="en-US" dirty="0"/>
              <a:t>Internal respiration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76E82316-70E3-419F-8F5C-CC2331D94AC7}"/>
              </a:ext>
            </a:extLst>
          </p:cNvPr>
          <p:cNvSpPr>
            <a:spLocks noGrp="1" noChangeArrowheads="1"/>
          </p:cNvSpPr>
          <p:nvPr>
            <p:ph type="title"/>
          </p:nvPr>
        </p:nvSpPr>
        <p:spPr/>
        <p:txBody>
          <a:bodyPr/>
          <a:lstStyle/>
          <a:p>
            <a:pPr eaLnBrk="1" hangingPunct="1"/>
            <a:r>
              <a:rPr lang="en-US" altLang="en-US" dirty="0"/>
              <a:t>Digestive System </a:t>
            </a:r>
          </a:p>
        </p:txBody>
      </p:sp>
      <p:sp>
        <p:nvSpPr>
          <p:cNvPr id="105475" name="Content Placeholder 2">
            <a:extLst>
              <a:ext uri="{FF2B5EF4-FFF2-40B4-BE49-F238E27FC236}">
                <a16:creationId xmlns:a16="http://schemas.microsoft.com/office/drawing/2014/main" id="{383202F4-FB1E-485E-8A1C-C3C46FEB2D7C}"/>
              </a:ext>
            </a:extLst>
          </p:cNvPr>
          <p:cNvSpPr>
            <a:spLocks noGrp="1" noChangeArrowheads="1"/>
          </p:cNvSpPr>
          <p:nvPr>
            <p:ph idx="1"/>
          </p:nvPr>
        </p:nvSpPr>
        <p:spPr/>
        <p:txBody>
          <a:bodyPr/>
          <a:lstStyle/>
          <a:p>
            <a:pPr eaLnBrk="1" hangingPunct="1"/>
            <a:r>
              <a:rPr lang="en-US" altLang="en-US" dirty="0"/>
              <a:t>Can be loosely described as a long, muscular tube that travels through the body</a:t>
            </a:r>
          </a:p>
          <a:p>
            <a:pPr eaLnBrk="1" hangingPunct="1"/>
            <a:r>
              <a:rPr lang="en-US" altLang="en-US" dirty="0"/>
              <a:t>Organs of digestive system transport food through this muscular tube</a:t>
            </a:r>
          </a:p>
          <a:p>
            <a:pPr eaLnBrk="1" hangingPunct="1"/>
            <a:r>
              <a:rPr lang="en-US" altLang="en-US" dirty="0"/>
              <a:t>Accessory organs carry out functions directly related to digestion; are connected to the system by means of ducts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9964ED4A-BA1C-46DD-B934-25D632C68447}"/>
              </a:ext>
            </a:extLst>
          </p:cNvPr>
          <p:cNvSpPr>
            <a:spLocks noGrp="1" noChangeArrowheads="1"/>
          </p:cNvSpPr>
          <p:nvPr>
            <p:ph type="title"/>
          </p:nvPr>
        </p:nvSpPr>
        <p:spPr/>
        <p:txBody>
          <a:bodyPr/>
          <a:lstStyle/>
          <a:p>
            <a:pPr eaLnBrk="1" hangingPunct="1"/>
            <a:r>
              <a:rPr lang="en-US" altLang="en-US" dirty="0"/>
              <a:t>Endocrine System </a:t>
            </a:r>
          </a:p>
        </p:txBody>
      </p:sp>
      <p:sp>
        <p:nvSpPr>
          <p:cNvPr id="107523" name="Content Placeholder 2">
            <a:extLst>
              <a:ext uri="{FF2B5EF4-FFF2-40B4-BE49-F238E27FC236}">
                <a16:creationId xmlns:a16="http://schemas.microsoft.com/office/drawing/2014/main" id="{F7290A3C-EE45-48C4-BD3A-72C79FB8FC97}"/>
              </a:ext>
            </a:extLst>
          </p:cNvPr>
          <p:cNvSpPr>
            <a:spLocks noGrp="1" noChangeArrowheads="1"/>
          </p:cNvSpPr>
          <p:nvPr>
            <p:ph idx="1"/>
          </p:nvPr>
        </p:nvSpPr>
        <p:spPr/>
        <p:txBody>
          <a:bodyPr/>
          <a:lstStyle/>
          <a:p>
            <a:pPr eaLnBrk="1" hangingPunct="1"/>
            <a:r>
              <a:rPr lang="en-US" altLang="en-US" dirty="0"/>
              <a:t>Composed of glands that produce hormones, which are secreted directly into the bloodstream to stimulate cells in a specific way or to set a body function into action</a:t>
            </a:r>
          </a:p>
          <a:p>
            <a:pPr eaLnBrk="1" hangingPunct="1"/>
            <a:r>
              <a:rPr lang="en-US" altLang="en-US" dirty="0"/>
              <a:t>Complex and important</a:t>
            </a:r>
          </a:p>
          <a:p>
            <a:pPr eaLnBrk="1" hangingPunct="1"/>
            <a:r>
              <a:rPr lang="en-US" altLang="en-US" dirty="0"/>
              <a:t>Serves as a control and regulation system for the body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007EE850-4884-4CF9-8ECA-A45A170088D3}"/>
              </a:ext>
            </a:extLst>
          </p:cNvPr>
          <p:cNvSpPr>
            <a:spLocks noGrp="1" noChangeArrowheads="1"/>
          </p:cNvSpPr>
          <p:nvPr>
            <p:ph type="title"/>
          </p:nvPr>
        </p:nvSpPr>
        <p:spPr/>
        <p:txBody>
          <a:bodyPr/>
          <a:lstStyle/>
          <a:p>
            <a:pPr eaLnBrk="1" hangingPunct="1"/>
            <a:r>
              <a:rPr lang="en-US" altLang="en-US" dirty="0"/>
              <a:t>Integumentary System</a:t>
            </a:r>
            <a:br>
              <a:rPr lang="en-US" altLang="en-US" dirty="0"/>
            </a:br>
            <a:r>
              <a:rPr lang="en-US" altLang="en-US" sz="1600" dirty="0"/>
              <a:t>(Slide 1 of 3) </a:t>
            </a:r>
          </a:p>
        </p:txBody>
      </p:sp>
      <p:sp>
        <p:nvSpPr>
          <p:cNvPr id="109571" name="Content Placeholder 2">
            <a:extLst>
              <a:ext uri="{FF2B5EF4-FFF2-40B4-BE49-F238E27FC236}">
                <a16:creationId xmlns:a16="http://schemas.microsoft.com/office/drawing/2014/main" id="{A6E4E1F3-1A05-453D-8839-D19B6F6B8D29}"/>
              </a:ext>
            </a:extLst>
          </p:cNvPr>
          <p:cNvSpPr>
            <a:spLocks noGrp="1" noChangeArrowheads="1"/>
          </p:cNvSpPr>
          <p:nvPr>
            <p:ph idx="1"/>
          </p:nvPr>
        </p:nvSpPr>
        <p:spPr/>
        <p:txBody>
          <a:bodyPr/>
          <a:lstStyle/>
          <a:p>
            <a:pPr eaLnBrk="1" hangingPunct="1"/>
            <a:r>
              <a:rPr lang="en-US" altLang="en-US" dirty="0"/>
              <a:t>Skin is composed of three layers of tissue</a:t>
            </a:r>
          </a:p>
          <a:p>
            <a:pPr lvl="1" eaLnBrk="1" hangingPunct="1"/>
            <a:r>
              <a:rPr lang="en-US" altLang="en-US" dirty="0"/>
              <a:t>Epidermis</a:t>
            </a:r>
          </a:p>
          <a:p>
            <a:pPr lvl="2" eaLnBrk="1" hangingPunct="1"/>
            <a:r>
              <a:rPr lang="en-US" altLang="en-US" dirty="0"/>
              <a:t>Outer layer</a:t>
            </a:r>
          </a:p>
          <a:p>
            <a:pPr lvl="2" eaLnBrk="1" hangingPunct="1"/>
            <a:r>
              <a:rPr lang="en-US" altLang="en-US" dirty="0"/>
              <a:t>Contains melanocytes </a:t>
            </a:r>
          </a:p>
          <a:p>
            <a:pPr lvl="1" eaLnBrk="1" hangingPunct="1"/>
            <a:r>
              <a:rPr lang="en-US" altLang="en-US" dirty="0"/>
              <a:t>Dermis </a:t>
            </a:r>
          </a:p>
          <a:p>
            <a:pPr lvl="2" eaLnBrk="1" hangingPunct="1"/>
            <a:r>
              <a:rPr lang="en-US" altLang="en-US" dirty="0"/>
              <a:t>Lies under epidermis (true skin)</a:t>
            </a:r>
          </a:p>
          <a:p>
            <a:pPr lvl="2" eaLnBrk="1" hangingPunct="1"/>
            <a:r>
              <a:rPr lang="en-US" altLang="en-US" dirty="0"/>
              <a:t>Composed of connective tissue; contains blood vessels, hair follicles, and lymphatic vessels</a:t>
            </a:r>
          </a:p>
          <a:p>
            <a:pPr lvl="1" eaLnBrk="1" hangingPunct="1"/>
            <a:r>
              <a:rPr lang="en-US" altLang="en-US" dirty="0"/>
              <a:t>Subcutaneous tissue </a:t>
            </a:r>
          </a:p>
          <a:p>
            <a:pPr lvl="2" eaLnBrk="1" hangingPunct="1"/>
            <a:r>
              <a:rPr lang="en-US" altLang="en-US" dirty="0"/>
              <a:t>Fatty, connective tissue</a:t>
            </a:r>
          </a:p>
          <a:p>
            <a:pPr lvl="2" eaLnBrk="1" hangingPunct="1"/>
            <a:r>
              <a:rPr lang="en-US" altLang="en-US" dirty="0"/>
              <a:t>Attaches dermis to underlying structures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a:extLst>
              <a:ext uri="{FF2B5EF4-FFF2-40B4-BE49-F238E27FC236}">
                <a16:creationId xmlns:a16="http://schemas.microsoft.com/office/drawing/2014/main" id="{31CB821E-01A6-403F-9CFF-B04F0B86D1B2}"/>
              </a:ext>
            </a:extLst>
          </p:cNvPr>
          <p:cNvSpPr>
            <a:spLocks noGrp="1" noChangeArrowheads="1"/>
          </p:cNvSpPr>
          <p:nvPr>
            <p:ph type="title"/>
          </p:nvPr>
        </p:nvSpPr>
        <p:spPr/>
        <p:txBody>
          <a:bodyPr/>
          <a:lstStyle/>
          <a:p>
            <a:pPr eaLnBrk="1" hangingPunct="1"/>
            <a:r>
              <a:rPr lang="en-US" altLang="en-US" dirty="0"/>
              <a:t>Integumentary System</a:t>
            </a:r>
            <a:br>
              <a:rPr lang="en-US" altLang="en-US" dirty="0"/>
            </a:br>
            <a:r>
              <a:rPr lang="en-US" altLang="en-US" sz="1600" dirty="0"/>
              <a:t>(Slide 2 of 3)</a:t>
            </a:r>
          </a:p>
        </p:txBody>
      </p:sp>
      <p:sp>
        <p:nvSpPr>
          <p:cNvPr id="111619" name="Content Placeholder 2">
            <a:extLst>
              <a:ext uri="{FF2B5EF4-FFF2-40B4-BE49-F238E27FC236}">
                <a16:creationId xmlns:a16="http://schemas.microsoft.com/office/drawing/2014/main" id="{AB207CF5-3031-4B71-91FB-72B0FA888E95}"/>
              </a:ext>
            </a:extLst>
          </p:cNvPr>
          <p:cNvSpPr>
            <a:spLocks noGrp="1" noChangeArrowheads="1"/>
          </p:cNvSpPr>
          <p:nvPr>
            <p:ph idx="1"/>
          </p:nvPr>
        </p:nvSpPr>
        <p:spPr/>
        <p:txBody>
          <a:bodyPr/>
          <a:lstStyle/>
          <a:p>
            <a:pPr eaLnBrk="1" hangingPunct="1"/>
            <a:r>
              <a:rPr lang="en-US" altLang="en-US" dirty="0"/>
              <a:t>Functions of the skin</a:t>
            </a:r>
          </a:p>
          <a:p>
            <a:pPr lvl="1" eaLnBrk="1" hangingPunct="1"/>
            <a:r>
              <a:rPr lang="en-US" altLang="en-US" dirty="0"/>
              <a:t>Protection</a:t>
            </a:r>
          </a:p>
          <a:p>
            <a:pPr lvl="1" eaLnBrk="1" hangingPunct="1"/>
            <a:r>
              <a:rPr lang="en-US" altLang="en-US" dirty="0"/>
              <a:t>Control and maintenance of body temperature</a:t>
            </a:r>
          </a:p>
          <a:p>
            <a:pPr lvl="1" eaLnBrk="1" hangingPunct="1"/>
            <a:r>
              <a:rPr lang="en-US" altLang="en-US" dirty="0"/>
              <a:t>Detection of the sensations of touch, temperature, pain, and pressure</a:t>
            </a:r>
          </a:p>
          <a:p>
            <a:pPr lvl="1" eaLnBrk="1" hangingPunct="1"/>
            <a:r>
              <a:rPr lang="en-US" altLang="en-US" dirty="0"/>
              <a:t>Secretion of sweat and sebum</a:t>
            </a:r>
          </a:p>
          <a:p>
            <a:pPr lvl="1" eaLnBrk="1" hangingPunct="1"/>
            <a:r>
              <a:rPr lang="en-US" altLang="en-US" dirty="0"/>
              <a:t>Production of vitamin D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a:extLst>
              <a:ext uri="{FF2B5EF4-FFF2-40B4-BE49-F238E27FC236}">
                <a16:creationId xmlns:a16="http://schemas.microsoft.com/office/drawing/2014/main" id="{1642C936-0352-4607-9050-D75D6D8065D3}"/>
              </a:ext>
            </a:extLst>
          </p:cNvPr>
          <p:cNvSpPr>
            <a:spLocks noGrp="1" noChangeArrowheads="1"/>
          </p:cNvSpPr>
          <p:nvPr>
            <p:ph type="title"/>
          </p:nvPr>
        </p:nvSpPr>
        <p:spPr/>
        <p:txBody>
          <a:bodyPr/>
          <a:lstStyle/>
          <a:p>
            <a:pPr eaLnBrk="1" hangingPunct="1"/>
            <a:r>
              <a:rPr lang="en-US" altLang="en-US" dirty="0"/>
              <a:t>Integumentary System</a:t>
            </a:r>
            <a:br>
              <a:rPr lang="en-US" altLang="en-US" dirty="0"/>
            </a:br>
            <a:r>
              <a:rPr lang="en-US" altLang="en-US" sz="1600" dirty="0"/>
              <a:t>(Slide 3 of 3)</a:t>
            </a:r>
          </a:p>
        </p:txBody>
      </p:sp>
      <p:sp>
        <p:nvSpPr>
          <p:cNvPr id="113667" name="Content Placeholder 2">
            <a:extLst>
              <a:ext uri="{FF2B5EF4-FFF2-40B4-BE49-F238E27FC236}">
                <a16:creationId xmlns:a16="http://schemas.microsoft.com/office/drawing/2014/main" id="{8676A620-52FB-4508-88AA-AC276569D493}"/>
              </a:ext>
            </a:extLst>
          </p:cNvPr>
          <p:cNvSpPr>
            <a:spLocks noGrp="1" noChangeArrowheads="1"/>
          </p:cNvSpPr>
          <p:nvPr>
            <p:ph idx="1"/>
          </p:nvPr>
        </p:nvSpPr>
        <p:spPr/>
        <p:txBody>
          <a:bodyPr/>
          <a:lstStyle/>
          <a:p>
            <a:pPr eaLnBrk="1" hangingPunct="1"/>
            <a:r>
              <a:rPr lang="en-US" altLang="en-US" dirty="0"/>
              <a:t>Sebaceous glands</a:t>
            </a:r>
          </a:p>
          <a:p>
            <a:pPr lvl="1" eaLnBrk="1" hangingPunct="1"/>
            <a:r>
              <a:rPr lang="en-US" altLang="en-US" dirty="0"/>
              <a:t>Secrete sebum</a:t>
            </a:r>
          </a:p>
          <a:p>
            <a:pPr eaLnBrk="1" hangingPunct="1"/>
            <a:r>
              <a:rPr lang="en-US" altLang="en-US" dirty="0"/>
              <a:t>Sweat glands </a:t>
            </a:r>
          </a:p>
          <a:p>
            <a:pPr lvl="1" eaLnBrk="1" hangingPunct="1"/>
            <a:r>
              <a:rPr lang="en-US" altLang="en-US" dirty="0"/>
              <a:t>Cool the body</a:t>
            </a:r>
          </a:p>
          <a:p>
            <a:pPr lvl="1" eaLnBrk="1" hangingPunct="1"/>
            <a:r>
              <a:rPr lang="en-US" altLang="en-US" dirty="0"/>
              <a:t>Eccrine</a:t>
            </a:r>
          </a:p>
          <a:p>
            <a:pPr lvl="2" eaLnBrk="1" hangingPunct="1"/>
            <a:r>
              <a:rPr lang="en-US" altLang="en-US" dirty="0"/>
              <a:t>Odorless sweat</a:t>
            </a:r>
          </a:p>
          <a:p>
            <a:pPr lvl="1" eaLnBrk="1" hangingPunct="1"/>
            <a:r>
              <a:rPr lang="en-US" altLang="en-US" dirty="0"/>
              <a:t>Apocrine</a:t>
            </a:r>
          </a:p>
          <a:p>
            <a:pPr lvl="2" eaLnBrk="1" hangingPunct="1"/>
            <a:r>
              <a:rPr lang="en-US" altLang="en-US" dirty="0"/>
              <a:t>Open into hair follicles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a:extLst>
              <a:ext uri="{FF2B5EF4-FFF2-40B4-BE49-F238E27FC236}">
                <a16:creationId xmlns:a16="http://schemas.microsoft.com/office/drawing/2014/main" id="{BF8E8279-56BE-4235-AA95-9FC981703267}"/>
              </a:ext>
            </a:extLst>
          </p:cNvPr>
          <p:cNvSpPr>
            <a:spLocks noGrp="1" noChangeArrowheads="1"/>
          </p:cNvSpPr>
          <p:nvPr>
            <p:ph type="title"/>
          </p:nvPr>
        </p:nvSpPr>
        <p:spPr/>
        <p:txBody>
          <a:bodyPr/>
          <a:lstStyle/>
          <a:p>
            <a:pPr eaLnBrk="1" hangingPunct="1"/>
            <a:r>
              <a:rPr lang="en-US" altLang="en-US" dirty="0"/>
              <a:t>Documentation</a:t>
            </a:r>
          </a:p>
        </p:txBody>
      </p:sp>
      <p:sp>
        <p:nvSpPr>
          <p:cNvPr id="115715" name="Content Placeholder 2">
            <a:extLst>
              <a:ext uri="{FF2B5EF4-FFF2-40B4-BE49-F238E27FC236}">
                <a16:creationId xmlns:a16="http://schemas.microsoft.com/office/drawing/2014/main" id="{F21EED2F-B162-448E-B47C-FDB57ABB654F}"/>
              </a:ext>
            </a:extLst>
          </p:cNvPr>
          <p:cNvSpPr>
            <a:spLocks noGrp="1" noChangeArrowheads="1"/>
          </p:cNvSpPr>
          <p:nvPr>
            <p:ph idx="1"/>
          </p:nvPr>
        </p:nvSpPr>
        <p:spPr/>
        <p:txBody>
          <a:bodyPr/>
          <a:lstStyle/>
          <a:p>
            <a:pPr eaLnBrk="1" hangingPunct="1"/>
            <a:r>
              <a:rPr lang="en-US" altLang="en-US" dirty="0"/>
              <a:t>Client records</a:t>
            </a:r>
          </a:p>
          <a:p>
            <a:pPr lvl="1" eaLnBrk="1" hangingPunct="1"/>
            <a:r>
              <a:rPr lang="en-US" altLang="en-US" dirty="0"/>
              <a:t>Contain all information related to the client</a:t>
            </a:r>
          </a:p>
          <a:p>
            <a:pPr eaLnBrk="1" hangingPunct="1"/>
            <a:r>
              <a:rPr lang="en-US" altLang="en-US" dirty="0"/>
              <a:t>Documentation</a:t>
            </a:r>
          </a:p>
          <a:p>
            <a:pPr lvl="1" eaLnBrk="1" hangingPunct="1"/>
            <a:r>
              <a:rPr lang="en-US" altLang="en-US" dirty="0"/>
              <a:t>Process of creating and maintaining client records</a:t>
            </a:r>
          </a:p>
          <a:p>
            <a:pPr eaLnBrk="1" hangingPunct="1"/>
            <a:r>
              <a:rPr lang="en-US" altLang="en-US" dirty="0"/>
              <a:t>Charting</a:t>
            </a:r>
          </a:p>
          <a:p>
            <a:pPr lvl="1" eaLnBrk="1" hangingPunct="1"/>
            <a:r>
              <a:rPr lang="en-US" altLang="en-US" dirty="0"/>
              <a:t>Systematic form of documentation</a:t>
            </a:r>
          </a:p>
          <a:p>
            <a:pPr eaLnBrk="1" hangingPunct="1"/>
            <a:r>
              <a:rPr lang="en-US" altLang="en-US" dirty="0"/>
              <a:t>Progress or session notes</a:t>
            </a:r>
          </a:p>
          <a:p>
            <a:pPr lvl="1" eaLnBrk="1" hangingPunct="1"/>
            <a:r>
              <a:rPr lang="en-US" altLang="en-US" dirty="0"/>
              <a:t>Produced by using a charting process to record each massage with the client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a:extLst>
              <a:ext uri="{FF2B5EF4-FFF2-40B4-BE49-F238E27FC236}">
                <a16:creationId xmlns:a16="http://schemas.microsoft.com/office/drawing/2014/main" id="{6A0869BC-77A2-4735-B2FB-C45BAB583F91}"/>
              </a:ext>
            </a:extLst>
          </p:cNvPr>
          <p:cNvSpPr>
            <a:spLocks noGrp="1" noChangeArrowheads="1"/>
          </p:cNvSpPr>
          <p:nvPr>
            <p:ph type="title"/>
          </p:nvPr>
        </p:nvSpPr>
        <p:spPr/>
        <p:txBody>
          <a:bodyPr/>
          <a:lstStyle/>
          <a:p>
            <a:pPr eaLnBrk="1" hangingPunct="1"/>
            <a:r>
              <a:rPr lang="en-US" altLang="en-US" dirty="0"/>
              <a:t>Problem-Oriented Medical Record</a:t>
            </a:r>
          </a:p>
        </p:txBody>
      </p:sp>
      <p:sp>
        <p:nvSpPr>
          <p:cNvPr id="117763" name="Content Placeholder 2">
            <a:extLst>
              <a:ext uri="{FF2B5EF4-FFF2-40B4-BE49-F238E27FC236}">
                <a16:creationId xmlns:a16="http://schemas.microsoft.com/office/drawing/2014/main" id="{3043F0B1-D040-4954-87BD-F4B44DAF857D}"/>
              </a:ext>
            </a:extLst>
          </p:cNvPr>
          <p:cNvSpPr>
            <a:spLocks noGrp="1" noChangeArrowheads="1"/>
          </p:cNvSpPr>
          <p:nvPr>
            <p:ph idx="1"/>
          </p:nvPr>
        </p:nvSpPr>
        <p:spPr/>
        <p:txBody>
          <a:bodyPr/>
          <a:lstStyle/>
          <a:p>
            <a:pPr eaLnBrk="1" hangingPunct="1"/>
            <a:r>
              <a:rPr lang="en-US" altLang="en-US" dirty="0"/>
              <a:t>Problem-oriented medical record (POMR) system</a:t>
            </a:r>
          </a:p>
          <a:p>
            <a:pPr lvl="1" eaLnBrk="1" hangingPunct="1"/>
            <a:r>
              <a:rPr lang="en-US" altLang="en-US" dirty="0"/>
              <a:t>Method of record keeping that is organized around the problems of the client or patient</a:t>
            </a:r>
          </a:p>
          <a:p>
            <a:pPr eaLnBrk="1" hangingPunct="1"/>
            <a:r>
              <a:rPr lang="en-US" altLang="en-US" dirty="0"/>
              <a:t>SOAP format</a:t>
            </a:r>
          </a:p>
          <a:p>
            <a:pPr lvl="1" eaLnBrk="1" hangingPunct="1"/>
            <a:r>
              <a:rPr lang="en-US" altLang="en-US" dirty="0"/>
              <a:t>Critical thinking process used to collect information and organize it according to a system</a:t>
            </a:r>
          </a:p>
          <a:p>
            <a:pPr lvl="1" eaLnBrk="1" hangingPunct="1"/>
            <a:r>
              <a:rPr lang="en-US" altLang="en-US" dirty="0"/>
              <a:t>Subjective, objective, assessment/analysis, and plan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a:extLst>
              <a:ext uri="{FF2B5EF4-FFF2-40B4-BE49-F238E27FC236}">
                <a16:creationId xmlns:a16="http://schemas.microsoft.com/office/drawing/2014/main" id="{3E92C4AB-9F1C-4AE1-B17A-0BA29BB318E0}"/>
              </a:ext>
            </a:extLst>
          </p:cNvPr>
          <p:cNvSpPr>
            <a:spLocks noGrp="1" noChangeArrowheads="1"/>
          </p:cNvSpPr>
          <p:nvPr>
            <p:ph type="title"/>
          </p:nvPr>
        </p:nvSpPr>
        <p:spPr/>
        <p:txBody>
          <a:bodyPr/>
          <a:lstStyle/>
          <a:p>
            <a:pPr eaLnBrk="1" hangingPunct="1"/>
            <a:r>
              <a:rPr lang="en-US" altLang="en-US" dirty="0"/>
              <a:t>Progress/Session Notes</a:t>
            </a:r>
          </a:p>
        </p:txBody>
      </p:sp>
      <p:sp>
        <p:nvSpPr>
          <p:cNvPr id="119811" name="Content Placeholder 2">
            <a:extLst>
              <a:ext uri="{FF2B5EF4-FFF2-40B4-BE49-F238E27FC236}">
                <a16:creationId xmlns:a16="http://schemas.microsoft.com/office/drawing/2014/main" id="{4DC0AF66-8EE8-4735-B7FC-A7EA434F7026}"/>
              </a:ext>
            </a:extLst>
          </p:cNvPr>
          <p:cNvSpPr>
            <a:spLocks noGrp="1" noChangeArrowheads="1"/>
          </p:cNvSpPr>
          <p:nvPr>
            <p:ph idx="1"/>
          </p:nvPr>
        </p:nvSpPr>
        <p:spPr>
          <a:xfrm>
            <a:off x="2209801" y="1676401"/>
            <a:ext cx="8062913" cy="4454525"/>
          </a:xfrm>
        </p:spPr>
        <p:txBody>
          <a:bodyPr/>
          <a:lstStyle/>
          <a:p>
            <a:pPr eaLnBrk="1" hangingPunct="1"/>
            <a:r>
              <a:rPr lang="en-US" altLang="en-US" dirty="0"/>
              <a:t>Chart each visit by the client</a:t>
            </a:r>
          </a:p>
          <a:p>
            <a:pPr eaLnBrk="1" hangingPunct="1"/>
            <a:r>
              <a:rPr lang="en-US" altLang="en-US" dirty="0"/>
              <a:t>Should follow a systematic method of organizing the information for decision making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6">
            <a:extLst>
              <a:ext uri="{FF2B5EF4-FFF2-40B4-BE49-F238E27FC236}">
                <a16:creationId xmlns:a16="http://schemas.microsoft.com/office/drawing/2014/main" id="{A6BFEB63-3FF5-4019-A283-AA8C38D4938B}"/>
              </a:ext>
            </a:extLst>
          </p:cNvPr>
          <p:cNvSpPr>
            <a:spLocks noGrp="1" noChangeArrowheads="1"/>
          </p:cNvSpPr>
          <p:nvPr>
            <p:ph type="title"/>
          </p:nvPr>
        </p:nvSpPr>
        <p:spPr/>
        <p:txBody>
          <a:bodyPr/>
          <a:lstStyle/>
          <a:p>
            <a:pPr eaLnBrk="1" hangingPunct="1"/>
            <a:r>
              <a:rPr lang="en-US" altLang="en-US" dirty="0"/>
              <a:t>Confidentiality of Medical Records</a:t>
            </a:r>
            <a:endParaRPr lang="en-GB" altLang="en-US" dirty="0"/>
          </a:p>
        </p:txBody>
      </p:sp>
      <p:sp>
        <p:nvSpPr>
          <p:cNvPr id="121859" name="Rectangle 7">
            <a:extLst>
              <a:ext uri="{FF2B5EF4-FFF2-40B4-BE49-F238E27FC236}">
                <a16:creationId xmlns:a16="http://schemas.microsoft.com/office/drawing/2014/main" id="{B66EC33E-4E97-4A01-8659-7BDED4BE671A}"/>
              </a:ext>
            </a:extLst>
          </p:cNvPr>
          <p:cNvSpPr>
            <a:spLocks noGrp="1" noChangeArrowheads="1"/>
          </p:cNvSpPr>
          <p:nvPr>
            <p:ph idx="1"/>
          </p:nvPr>
        </p:nvSpPr>
        <p:spPr/>
        <p:txBody>
          <a:bodyPr/>
          <a:lstStyle/>
          <a:p>
            <a:pPr eaLnBrk="1" hangingPunct="1"/>
            <a:r>
              <a:rPr lang="en-US" altLang="en-US" dirty="0"/>
              <a:t>HIPAA’</a:t>
            </a:r>
            <a:r>
              <a:rPr lang="en-US" altLang="ja-JP" dirty="0"/>
              <a:t>s Privacy Rule: Includes standards that protect a patient</a:t>
            </a:r>
            <a:r>
              <a:rPr lang="en-US" altLang="en-US" dirty="0"/>
              <a:t>’</a:t>
            </a:r>
            <a:r>
              <a:rPr lang="en-US" altLang="ja-JP" dirty="0"/>
              <a:t>s individually identifiable data</a:t>
            </a:r>
          </a:p>
          <a:p>
            <a:pPr lvl="1" eaLnBrk="1" hangingPunct="1"/>
            <a:r>
              <a:rPr lang="en-US" altLang="en-US" dirty="0"/>
              <a:t>Protected health information (PHI)</a:t>
            </a:r>
          </a:p>
          <a:p>
            <a:pPr lvl="2" eaLnBrk="1" hangingPunct="1"/>
            <a:r>
              <a:rPr lang="en-US" altLang="en-US" dirty="0"/>
              <a:t>Information that identifies a patient and his or her health status</a:t>
            </a:r>
          </a:p>
          <a:p>
            <a:pPr eaLnBrk="1" hangingPunct="1"/>
            <a:endParaRPr lang="en-US" alt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6">
            <a:extLst>
              <a:ext uri="{FF2B5EF4-FFF2-40B4-BE49-F238E27FC236}">
                <a16:creationId xmlns:a16="http://schemas.microsoft.com/office/drawing/2014/main" id="{A93E6809-0B34-4463-A45E-FB8FC931AE23}"/>
              </a:ext>
            </a:extLst>
          </p:cNvPr>
          <p:cNvSpPr>
            <a:spLocks noGrp="1" noChangeArrowheads="1"/>
          </p:cNvSpPr>
          <p:nvPr>
            <p:ph type="title"/>
          </p:nvPr>
        </p:nvSpPr>
        <p:spPr/>
        <p:txBody>
          <a:bodyPr/>
          <a:lstStyle/>
          <a:p>
            <a:pPr eaLnBrk="1" hangingPunct="1"/>
            <a:r>
              <a:rPr lang="en-US" altLang="en-US" dirty="0"/>
              <a:t>Documentation in the</a:t>
            </a:r>
            <a:br>
              <a:rPr lang="en-US" altLang="en-US" dirty="0"/>
            </a:br>
            <a:r>
              <a:rPr lang="en-US" altLang="en-US" dirty="0"/>
              <a:t>Massage Therapy Practice</a:t>
            </a:r>
            <a:endParaRPr lang="en-GB" altLang="en-US" dirty="0"/>
          </a:p>
        </p:txBody>
      </p:sp>
      <p:sp>
        <p:nvSpPr>
          <p:cNvPr id="123907" name="Rectangle 7">
            <a:extLst>
              <a:ext uri="{FF2B5EF4-FFF2-40B4-BE49-F238E27FC236}">
                <a16:creationId xmlns:a16="http://schemas.microsoft.com/office/drawing/2014/main" id="{2C3C6841-F415-4051-B016-DA68F8CDED32}"/>
              </a:ext>
            </a:extLst>
          </p:cNvPr>
          <p:cNvSpPr>
            <a:spLocks noGrp="1" noChangeArrowheads="1"/>
          </p:cNvSpPr>
          <p:nvPr>
            <p:ph idx="1"/>
          </p:nvPr>
        </p:nvSpPr>
        <p:spPr/>
        <p:txBody>
          <a:bodyPr/>
          <a:lstStyle/>
          <a:p>
            <a:pPr eaLnBrk="1" hangingPunct="1"/>
            <a:r>
              <a:rPr lang="en-US" altLang="en-US" dirty="0"/>
              <a:t>Record keeping or charting consists of the written (electronic or paper) record of:</a:t>
            </a:r>
          </a:p>
          <a:p>
            <a:pPr lvl="1" eaLnBrk="1" hangingPunct="1"/>
            <a:r>
              <a:rPr lang="en-US" altLang="en-US" dirty="0"/>
              <a:t>Intake procedures</a:t>
            </a:r>
          </a:p>
          <a:p>
            <a:pPr lvl="1" eaLnBrk="1" hangingPunct="1"/>
            <a:r>
              <a:rPr lang="en-US" altLang="en-US" dirty="0"/>
              <a:t>Informed consent</a:t>
            </a:r>
          </a:p>
          <a:p>
            <a:pPr lvl="1" eaLnBrk="1" hangingPunct="1"/>
            <a:r>
              <a:rPr lang="en-US" altLang="en-US" dirty="0"/>
              <a:t>Physical and history assessment</a:t>
            </a:r>
          </a:p>
          <a:p>
            <a:pPr lvl="1" eaLnBrk="1" hangingPunct="1"/>
            <a:r>
              <a:rPr lang="en-US" altLang="en-US" dirty="0"/>
              <a:t>Release of information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6">
            <a:extLst>
              <a:ext uri="{FF2B5EF4-FFF2-40B4-BE49-F238E27FC236}">
                <a16:creationId xmlns:a16="http://schemas.microsoft.com/office/drawing/2014/main" id="{B78E616B-C6E1-4771-B674-E020AB44D504}"/>
              </a:ext>
            </a:extLst>
          </p:cNvPr>
          <p:cNvSpPr>
            <a:spLocks noGrp="1" noChangeArrowheads="1"/>
          </p:cNvSpPr>
          <p:nvPr>
            <p:ph type="title"/>
          </p:nvPr>
        </p:nvSpPr>
        <p:spPr/>
        <p:txBody>
          <a:bodyPr/>
          <a:lstStyle/>
          <a:p>
            <a:pPr eaLnBrk="1" hangingPunct="1"/>
            <a:r>
              <a:rPr lang="en-US" altLang="en-US" dirty="0"/>
              <a:t>Clinical Reasoning and Charting</a:t>
            </a:r>
            <a:endParaRPr lang="en-GB" altLang="en-US" dirty="0"/>
          </a:p>
        </p:txBody>
      </p:sp>
      <p:sp>
        <p:nvSpPr>
          <p:cNvPr id="125955" name="Rectangle 7">
            <a:extLst>
              <a:ext uri="{FF2B5EF4-FFF2-40B4-BE49-F238E27FC236}">
                <a16:creationId xmlns:a16="http://schemas.microsoft.com/office/drawing/2014/main" id="{FAAB52B8-650D-4B17-B805-3957EFE7E7F8}"/>
              </a:ext>
            </a:extLst>
          </p:cNvPr>
          <p:cNvSpPr>
            <a:spLocks noGrp="1" noChangeArrowheads="1"/>
          </p:cNvSpPr>
          <p:nvPr>
            <p:ph idx="1"/>
          </p:nvPr>
        </p:nvSpPr>
        <p:spPr/>
        <p:txBody>
          <a:bodyPr>
            <a:normAutofit lnSpcReduction="10000"/>
          </a:bodyPr>
          <a:lstStyle/>
          <a:p>
            <a:pPr eaLnBrk="1" hangingPunct="1"/>
            <a:r>
              <a:rPr lang="en-US" altLang="en-US" dirty="0"/>
              <a:t>Charting is a written record of the clinical reasoning process</a:t>
            </a:r>
          </a:p>
          <a:p>
            <a:pPr lvl="1" eaLnBrk="1" hangingPunct="1"/>
            <a:r>
              <a:rPr lang="en-US" altLang="en-US" dirty="0"/>
              <a:t>Assess</a:t>
            </a:r>
          </a:p>
          <a:p>
            <a:pPr lvl="2" eaLnBrk="1" hangingPunct="1"/>
            <a:r>
              <a:rPr lang="en-US" altLang="en-US" dirty="0"/>
              <a:t>Gather information</a:t>
            </a:r>
          </a:p>
          <a:p>
            <a:pPr lvl="1" eaLnBrk="1" hangingPunct="1"/>
            <a:r>
              <a:rPr lang="en-US" altLang="en-US" dirty="0"/>
              <a:t>Analyze</a:t>
            </a:r>
          </a:p>
          <a:p>
            <a:pPr lvl="2" eaLnBrk="1" hangingPunct="1"/>
            <a:r>
              <a:rPr lang="en-US" altLang="en-US" dirty="0"/>
              <a:t>Organize information</a:t>
            </a:r>
          </a:p>
          <a:p>
            <a:pPr lvl="1" eaLnBrk="1" hangingPunct="1"/>
            <a:r>
              <a:rPr lang="en-US" altLang="en-US" dirty="0"/>
              <a:t>Decision making</a:t>
            </a:r>
          </a:p>
          <a:p>
            <a:pPr lvl="2" eaLnBrk="1" hangingPunct="1"/>
            <a:r>
              <a:rPr lang="en-US" altLang="en-US" dirty="0"/>
              <a:t>Plan intervention by evaluating and justifying benefits</a:t>
            </a:r>
          </a:p>
          <a:p>
            <a:pPr eaLnBrk="1" hangingPunct="1"/>
            <a:r>
              <a:rPr lang="en-US" altLang="en-US" dirty="0"/>
              <a:t>Functionally oriented goals</a:t>
            </a:r>
          </a:p>
          <a:p>
            <a:pPr lvl="1" eaLnBrk="1" hangingPunct="1"/>
            <a:r>
              <a:rPr lang="en-US" altLang="en-US" dirty="0"/>
              <a:t>Quantifiable</a:t>
            </a:r>
          </a:p>
          <a:p>
            <a:pPr lvl="2" eaLnBrk="1" hangingPunct="1"/>
            <a:r>
              <a:rPr lang="en-US" altLang="en-US" dirty="0"/>
              <a:t>How many, for how long, when?</a:t>
            </a:r>
          </a:p>
          <a:p>
            <a:pPr lvl="1" eaLnBrk="1" hangingPunct="1"/>
            <a:r>
              <a:rPr lang="en-US" altLang="en-US" dirty="0"/>
              <a:t>Qualifiable</a:t>
            </a:r>
          </a:p>
          <a:p>
            <a:pPr lvl="2" eaLnBrk="1" hangingPunct="1"/>
            <a:r>
              <a:rPr lang="en-US" altLang="en-US" dirty="0"/>
              <a:t>In what way?</a:t>
            </a:r>
          </a:p>
          <a:p>
            <a:pPr eaLnBrk="1" hangingPunct="1"/>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6">
            <a:extLst>
              <a:ext uri="{FF2B5EF4-FFF2-40B4-BE49-F238E27FC236}">
                <a16:creationId xmlns:a16="http://schemas.microsoft.com/office/drawing/2014/main" id="{01D7B482-64EC-42B4-A1D4-E9689EEAD5AD}"/>
              </a:ext>
            </a:extLst>
          </p:cNvPr>
          <p:cNvSpPr>
            <a:spLocks noGrp="1" noChangeArrowheads="1"/>
          </p:cNvSpPr>
          <p:nvPr>
            <p:ph type="title"/>
          </p:nvPr>
        </p:nvSpPr>
        <p:spPr/>
        <p:txBody>
          <a:bodyPr/>
          <a:lstStyle/>
          <a:p>
            <a:r>
              <a:rPr lang="en-US" altLang="en-US" dirty="0"/>
              <a:t>Goals: Outcomes and Problem Solving </a:t>
            </a:r>
            <a:endParaRPr lang="en-GB" altLang="en-US" dirty="0"/>
          </a:p>
        </p:txBody>
      </p:sp>
      <p:sp>
        <p:nvSpPr>
          <p:cNvPr id="128003" name="Rectangle 7">
            <a:extLst>
              <a:ext uri="{FF2B5EF4-FFF2-40B4-BE49-F238E27FC236}">
                <a16:creationId xmlns:a16="http://schemas.microsoft.com/office/drawing/2014/main" id="{3224695D-68B9-4140-A414-000C4ECC51F7}"/>
              </a:ext>
            </a:extLst>
          </p:cNvPr>
          <p:cNvSpPr>
            <a:spLocks noGrp="1" noChangeArrowheads="1"/>
          </p:cNvSpPr>
          <p:nvPr>
            <p:ph idx="1"/>
          </p:nvPr>
        </p:nvSpPr>
        <p:spPr/>
        <p:txBody>
          <a:bodyPr/>
          <a:lstStyle/>
          <a:p>
            <a:r>
              <a:rPr lang="en-US" altLang="en-US" dirty="0"/>
              <a:t>Goals describe desired outcomes</a:t>
            </a:r>
          </a:p>
          <a:p>
            <a:r>
              <a:rPr lang="en-US" altLang="en-US" dirty="0"/>
              <a:t>Problems indicate limits in functions</a:t>
            </a:r>
          </a:p>
          <a:p>
            <a:r>
              <a:rPr lang="en-US" altLang="en-US" dirty="0"/>
              <a:t>Example</a:t>
            </a:r>
          </a:p>
          <a:p>
            <a:pPr lvl="1"/>
            <a:r>
              <a:rPr lang="en-US" altLang="en-US" dirty="0"/>
              <a:t>Description of the problem</a:t>
            </a:r>
          </a:p>
          <a:p>
            <a:pPr lvl="2"/>
            <a:r>
              <a:rPr lang="en-US" altLang="en-US" dirty="0"/>
              <a:t>Client has disturbed sleep pattern because of multiple physical and emotional stressors</a:t>
            </a:r>
          </a:p>
          <a:p>
            <a:pPr lvl="1"/>
            <a:r>
              <a:rPr lang="en-US" altLang="en-US" dirty="0"/>
              <a:t>Goal</a:t>
            </a:r>
          </a:p>
          <a:p>
            <a:pPr lvl="2"/>
            <a:r>
              <a:rPr lang="en-US" altLang="en-US" dirty="0"/>
              <a:t>Reduce physical stress symptoms to support more effective sleep</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6">
            <a:extLst>
              <a:ext uri="{FF2B5EF4-FFF2-40B4-BE49-F238E27FC236}">
                <a16:creationId xmlns:a16="http://schemas.microsoft.com/office/drawing/2014/main" id="{12C4AE22-6D9B-440D-A65E-6FBF13080D61}"/>
              </a:ext>
            </a:extLst>
          </p:cNvPr>
          <p:cNvSpPr>
            <a:spLocks noGrp="1" noChangeArrowheads="1"/>
          </p:cNvSpPr>
          <p:nvPr>
            <p:ph type="title"/>
          </p:nvPr>
        </p:nvSpPr>
        <p:spPr/>
        <p:txBody>
          <a:bodyPr/>
          <a:lstStyle/>
          <a:p>
            <a:pPr eaLnBrk="1" hangingPunct="1"/>
            <a:r>
              <a:rPr lang="en-US" altLang="en-US" dirty="0"/>
              <a:t>Quantifiable and Qualifiable Goals</a:t>
            </a:r>
            <a:endParaRPr lang="en-GB" altLang="en-US" dirty="0"/>
          </a:p>
        </p:txBody>
      </p:sp>
      <p:sp>
        <p:nvSpPr>
          <p:cNvPr id="130051" name="Rectangle 7">
            <a:extLst>
              <a:ext uri="{FF2B5EF4-FFF2-40B4-BE49-F238E27FC236}">
                <a16:creationId xmlns:a16="http://schemas.microsoft.com/office/drawing/2014/main" id="{E383088F-4D03-468A-905A-11A70EC010FC}"/>
              </a:ext>
            </a:extLst>
          </p:cNvPr>
          <p:cNvSpPr>
            <a:spLocks noGrp="1" noChangeArrowheads="1"/>
          </p:cNvSpPr>
          <p:nvPr>
            <p:ph idx="1"/>
          </p:nvPr>
        </p:nvSpPr>
        <p:spPr/>
        <p:txBody>
          <a:bodyPr/>
          <a:lstStyle/>
          <a:p>
            <a:pPr eaLnBrk="1" hangingPunct="1"/>
            <a:r>
              <a:rPr lang="en-US" altLang="en-US" dirty="0"/>
              <a:t>Quantifiable</a:t>
            </a:r>
          </a:p>
          <a:p>
            <a:pPr lvl="1" eaLnBrk="1" hangingPunct="1"/>
            <a:r>
              <a:rPr lang="en-US" altLang="en-US" dirty="0"/>
              <a:t>Goals must be measurable in terms of objective criteria</a:t>
            </a:r>
          </a:p>
          <a:p>
            <a:pPr eaLnBrk="1" hangingPunct="1"/>
            <a:r>
              <a:rPr lang="en-US" altLang="en-US" dirty="0"/>
              <a:t>Qualifiable</a:t>
            </a:r>
          </a:p>
          <a:p>
            <a:pPr lvl="1" eaLnBrk="1" hangingPunct="1"/>
            <a:r>
              <a:rPr lang="en-US" altLang="en-US" dirty="0"/>
              <a:t>Measures for determining when a goal has been achieved</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a:extLst>
              <a:ext uri="{FF2B5EF4-FFF2-40B4-BE49-F238E27FC236}">
                <a16:creationId xmlns:a16="http://schemas.microsoft.com/office/drawing/2014/main" id="{4204589A-6E94-4B58-B18A-3ADF2A7F62B1}"/>
              </a:ext>
            </a:extLst>
          </p:cNvPr>
          <p:cNvSpPr>
            <a:spLocks noGrp="1" noChangeArrowheads="1"/>
          </p:cNvSpPr>
          <p:nvPr>
            <p:ph type="title"/>
          </p:nvPr>
        </p:nvSpPr>
        <p:spPr/>
        <p:txBody>
          <a:bodyPr/>
          <a:lstStyle/>
          <a:p>
            <a:pPr eaLnBrk="1" hangingPunct="1"/>
            <a:r>
              <a:rPr lang="en-US" altLang="en-US" dirty="0"/>
              <a:t>Database</a:t>
            </a:r>
            <a:br>
              <a:rPr lang="en-US" altLang="en-US" dirty="0"/>
            </a:br>
            <a:r>
              <a:rPr lang="en-US" altLang="en-US" sz="1600" dirty="0"/>
              <a:t>(Slide 1 of 2)</a:t>
            </a:r>
            <a:endParaRPr lang="en-GB" altLang="en-US" sz="1600" dirty="0"/>
          </a:p>
        </p:txBody>
      </p:sp>
      <p:sp>
        <p:nvSpPr>
          <p:cNvPr id="132099" name="Rectangle 7">
            <a:extLst>
              <a:ext uri="{FF2B5EF4-FFF2-40B4-BE49-F238E27FC236}">
                <a16:creationId xmlns:a16="http://schemas.microsoft.com/office/drawing/2014/main" id="{5181B89E-0283-498F-A26A-73D74E5C30E0}"/>
              </a:ext>
            </a:extLst>
          </p:cNvPr>
          <p:cNvSpPr>
            <a:spLocks noGrp="1" noChangeArrowheads="1"/>
          </p:cNvSpPr>
          <p:nvPr>
            <p:ph idx="1"/>
          </p:nvPr>
        </p:nvSpPr>
        <p:spPr/>
        <p:txBody>
          <a:bodyPr/>
          <a:lstStyle/>
          <a:p>
            <a:pPr eaLnBrk="1" hangingPunct="1"/>
            <a:r>
              <a:rPr lang="en-US" altLang="en-US" dirty="0"/>
              <a:t>The database contains all the information gathered from the client</a:t>
            </a:r>
          </a:p>
          <a:p>
            <a:pPr eaLnBrk="1" hangingPunct="1"/>
            <a:r>
              <a:rPr lang="en-US" altLang="en-US" dirty="0"/>
              <a:t>The history interview includes a health history, client profile, history of the current condition, and a history of familial illness</a:t>
            </a:r>
          </a:p>
          <a:p>
            <a:pPr eaLnBrk="1" hangingPunct="1"/>
            <a:r>
              <a:rPr lang="en-US" altLang="en-US" dirty="0"/>
              <a:t>Physical assessments identify deviations from the norm of effective functioning</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6">
            <a:extLst>
              <a:ext uri="{FF2B5EF4-FFF2-40B4-BE49-F238E27FC236}">
                <a16:creationId xmlns:a16="http://schemas.microsoft.com/office/drawing/2014/main" id="{488FF9A9-DB19-4198-B5A5-6B78115418CD}"/>
              </a:ext>
            </a:extLst>
          </p:cNvPr>
          <p:cNvSpPr>
            <a:spLocks noGrp="1" noChangeArrowheads="1"/>
          </p:cNvSpPr>
          <p:nvPr>
            <p:ph type="title"/>
          </p:nvPr>
        </p:nvSpPr>
        <p:spPr/>
        <p:txBody>
          <a:bodyPr/>
          <a:lstStyle/>
          <a:p>
            <a:pPr eaLnBrk="1" hangingPunct="1"/>
            <a:r>
              <a:rPr lang="en-US" altLang="en-US" dirty="0"/>
              <a:t>Database</a:t>
            </a:r>
            <a:br>
              <a:rPr lang="en-US" altLang="en-US" dirty="0"/>
            </a:br>
            <a:r>
              <a:rPr lang="en-US" altLang="en-US" sz="1600" dirty="0"/>
              <a:t>(Slide 2 of 2)</a:t>
            </a:r>
            <a:endParaRPr lang="en-GB" altLang="en-US" sz="1600" dirty="0"/>
          </a:p>
        </p:txBody>
      </p:sp>
      <p:sp>
        <p:nvSpPr>
          <p:cNvPr id="134147" name="Rectangle 7">
            <a:extLst>
              <a:ext uri="{FF2B5EF4-FFF2-40B4-BE49-F238E27FC236}">
                <a16:creationId xmlns:a16="http://schemas.microsoft.com/office/drawing/2014/main" id="{AB0B3B12-80EA-46F9-854C-8B49E9B1C8DB}"/>
              </a:ext>
            </a:extLst>
          </p:cNvPr>
          <p:cNvSpPr>
            <a:spLocks noGrp="1" noChangeArrowheads="1"/>
          </p:cNvSpPr>
          <p:nvPr>
            <p:ph idx="1"/>
          </p:nvPr>
        </p:nvSpPr>
        <p:spPr/>
        <p:txBody>
          <a:bodyPr/>
          <a:lstStyle/>
          <a:p>
            <a:pPr eaLnBrk="1" hangingPunct="1"/>
            <a:r>
              <a:rPr lang="en-US" altLang="en-US" dirty="0"/>
              <a:t>Analysis of data includes the following:</a:t>
            </a:r>
          </a:p>
          <a:p>
            <a:pPr lvl="1" eaLnBrk="1" hangingPunct="1"/>
            <a:r>
              <a:rPr lang="en-US" altLang="en-US" dirty="0"/>
              <a:t>Review information</a:t>
            </a:r>
          </a:p>
          <a:p>
            <a:pPr lvl="1" eaLnBrk="1" hangingPunct="1"/>
            <a:r>
              <a:rPr lang="en-US" altLang="en-US" dirty="0"/>
              <a:t>Brainstorm possibilities</a:t>
            </a:r>
          </a:p>
          <a:p>
            <a:pPr lvl="1" eaLnBrk="1" hangingPunct="1"/>
            <a:r>
              <a:rPr lang="en-US" altLang="en-US" dirty="0"/>
              <a:t>Consider logical outcomes of each possibility</a:t>
            </a:r>
          </a:p>
          <a:p>
            <a:pPr lvl="1" eaLnBrk="1" hangingPunct="1"/>
            <a:r>
              <a:rPr lang="en-US" altLang="en-US" dirty="0"/>
              <a:t>Consider how people would be affected by each possibility</a:t>
            </a:r>
          </a:p>
          <a:p>
            <a:pPr eaLnBrk="1" hangingPunct="1"/>
            <a:r>
              <a:rPr lang="en-US" altLang="en-US" dirty="0"/>
              <a:t>Identify problems, outcomes, and goals</a:t>
            </a:r>
          </a:p>
          <a:p>
            <a:pPr eaLnBrk="1" hangingPunct="1"/>
            <a:r>
              <a:rPr lang="en-US" altLang="en-US" dirty="0"/>
              <a:t>Decide on a care or treatment plan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6">
            <a:extLst>
              <a:ext uri="{FF2B5EF4-FFF2-40B4-BE49-F238E27FC236}">
                <a16:creationId xmlns:a16="http://schemas.microsoft.com/office/drawing/2014/main" id="{7C4B954E-B4DC-4748-A69C-78B2B2324753}"/>
              </a:ext>
            </a:extLst>
          </p:cNvPr>
          <p:cNvSpPr>
            <a:spLocks noGrp="1" noChangeArrowheads="1"/>
          </p:cNvSpPr>
          <p:nvPr>
            <p:ph type="title"/>
          </p:nvPr>
        </p:nvSpPr>
        <p:spPr/>
        <p:txBody>
          <a:bodyPr/>
          <a:lstStyle/>
          <a:p>
            <a:pPr eaLnBrk="1" hangingPunct="1"/>
            <a:r>
              <a:rPr lang="en-US" altLang="en-US" dirty="0"/>
              <a:t>SOAP Notes</a:t>
            </a:r>
            <a:endParaRPr lang="en-GB" altLang="en-US" dirty="0"/>
          </a:p>
        </p:txBody>
      </p:sp>
      <p:sp>
        <p:nvSpPr>
          <p:cNvPr id="136195" name="Rectangle 7">
            <a:extLst>
              <a:ext uri="{FF2B5EF4-FFF2-40B4-BE49-F238E27FC236}">
                <a16:creationId xmlns:a16="http://schemas.microsoft.com/office/drawing/2014/main" id="{B5E9E7B1-3F14-4518-9150-763AF0E73767}"/>
              </a:ext>
            </a:extLst>
          </p:cNvPr>
          <p:cNvSpPr>
            <a:spLocks noGrp="1" noChangeArrowheads="1"/>
          </p:cNvSpPr>
          <p:nvPr>
            <p:ph idx="1"/>
          </p:nvPr>
        </p:nvSpPr>
        <p:spPr/>
        <p:txBody>
          <a:bodyPr/>
          <a:lstStyle/>
          <a:p>
            <a:pPr eaLnBrk="1" hangingPunct="1"/>
            <a:r>
              <a:rPr lang="en-US" altLang="en-US" dirty="0"/>
              <a:t>Record care or treatment plan with SOAP notes</a:t>
            </a:r>
          </a:p>
          <a:p>
            <a:pPr lvl="1" eaLnBrk="1" hangingPunct="1"/>
            <a:r>
              <a:rPr lang="en-US" altLang="en-US" b="1" dirty="0"/>
              <a:t>S</a:t>
            </a:r>
            <a:r>
              <a:rPr lang="en-US" altLang="en-US" dirty="0"/>
              <a:t>ubjective data from client’</a:t>
            </a:r>
            <a:r>
              <a:rPr lang="en-US" altLang="ja-JP" dirty="0"/>
              <a:t>s point of view</a:t>
            </a:r>
          </a:p>
          <a:p>
            <a:pPr lvl="1" eaLnBrk="1" hangingPunct="1"/>
            <a:r>
              <a:rPr lang="en-US" altLang="en-US" b="1" dirty="0"/>
              <a:t>O</a:t>
            </a:r>
            <a:r>
              <a:rPr lang="en-US" altLang="en-US" dirty="0"/>
              <a:t>bjective data from inspection and palpation</a:t>
            </a:r>
          </a:p>
          <a:p>
            <a:pPr lvl="1" eaLnBrk="1" hangingPunct="1"/>
            <a:r>
              <a:rPr lang="en-US" altLang="en-US" b="1" dirty="0"/>
              <a:t>A</a:t>
            </a:r>
            <a:r>
              <a:rPr lang="en-US" altLang="en-US" dirty="0"/>
              <a:t>nalysis (assessment of data)</a:t>
            </a:r>
          </a:p>
          <a:p>
            <a:pPr lvl="1" eaLnBrk="1" hangingPunct="1"/>
            <a:r>
              <a:rPr lang="en-US" altLang="en-US" b="1" dirty="0"/>
              <a:t>P</a:t>
            </a:r>
            <a:r>
              <a:rPr lang="en-US" altLang="en-US" dirty="0"/>
              <a:t>lan methodology for intervention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6">
            <a:extLst>
              <a:ext uri="{FF2B5EF4-FFF2-40B4-BE49-F238E27FC236}">
                <a16:creationId xmlns:a16="http://schemas.microsoft.com/office/drawing/2014/main" id="{8DC8BAF6-5C7C-427F-B6B2-A872B76A3AAA}"/>
              </a:ext>
            </a:extLst>
          </p:cNvPr>
          <p:cNvSpPr>
            <a:spLocks noGrp="1" noChangeArrowheads="1"/>
          </p:cNvSpPr>
          <p:nvPr>
            <p:ph type="title"/>
          </p:nvPr>
        </p:nvSpPr>
        <p:spPr/>
        <p:txBody>
          <a:bodyPr/>
          <a:lstStyle/>
          <a:p>
            <a:pPr eaLnBrk="1" hangingPunct="1"/>
            <a:r>
              <a:rPr lang="en-US" altLang="en-US" dirty="0"/>
              <a:t>Computer-Based Patient Record</a:t>
            </a:r>
            <a:br>
              <a:rPr lang="en-US" altLang="en-US" dirty="0"/>
            </a:br>
            <a:r>
              <a:rPr lang="en-US" altLang="en-US" dirty="0"/>
              <a:t>and Electronic Health Record</a:t>
            </a:r>
            <a:endParaRPr lang="en-GB" altLang="en-US" dirty="0"/>
          </a:p>
        </p:txBody>
      </p:sp>
      <p:sp>
        <p:nvSpPr>
          <p:cNvPr id="138243" name="Rectangle 7">
            <a:extLst>
              <a:ext uri="{FF2B5EF4-FFF2-40B4-BE49-F238E27FC236}">
                <a16:creationId xmlns:a16="http://schemas.microsoft.com/office/drawing/2014/main" id="{B720E2C7-B613-4384-92E4-65C750BAC324}"/>
              </a:ext>
            </a:extLst>
          </p:cNvPr>
          <p:cNvSpPr>
            <a:spLocks noGrp="1" noChangeArrowheads="1"/>
          </p:cNvSpPr>
          <p:nvPr>
            <p:ph idx="1"/>
          </p:nvPr>
        </p:nvSpPr>
        <p:spPr/>
        <p:txBody>
          <a:bodyPr/>
          <a:lstStyle/>
          <a:p>
            <a:pPr eaLnBrk="1" hangingPunct="1"/>
            <a:r>
              <a:rPr lang="en-US" altLang="en-US" dirty="0"/>
              <a:t>Paper records are becoming a thing of the past</a:t>
            </a:r>
          </a:p>
          <a:p>
            <a:pPr eaLnBrk="1" hangingPunct="1"/>
            <a:r>
              <a:rPr lang="en-US" altLang="en-US" dirty="0"/>
              <a:t>Automated record-keeping systems have a variety of names, such as electronic medical record (EMR), computer-based patient record (CPR), electronic patient record (EPR), computerized medical record, and electronic health record (EHR)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(1)</Template>
  <TotalTime>8646</TotalTime>
  <Words>3342</Words>
  <Application>Microsoft Office PowerPoint</Application>
  <PresentationFormat>Widescreen</PresentationFormat>
  <Paragraphs>401</Paragraphs>
  <Slides>44</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Futura PT Book</vt:lpstr>
      <vt:lpstr>Futura PT Demi</vt:lpstr>
      <vt:lpstr>Times New Roman</vt:lpstr>
      <vt:lpstr>Wingdings</vt:lpstr>
      <vt:lpstr>Office Theme</vt:lpstr>
      <vt:lpstr>PowerPoint Presentation</vt:lpstr>
      <vt:lpstr>PowerPoint Presentation</vt:lpstr>
      <vt:lpstr>PowerPoint Presentation</vt:lpstr>
      <vt:lpstr>Body Structure and Bones,  Joints, and Muscles: Tissues</vt:lpstr>
      <vt:lpstr>Organs and Systems</vt:lpstr>
      <vt:lpstr>Body Cavities</vt:lpstr>
      <vt:lpstr>Posterior Regions of the Trunk</vt:lpstr>
      <vt:lpstr>Skeletal System</vt:lpstr>
      <vt:lpstr>Articular System (Slide 1 of 2) </vt:lpstr>
      <vt:lpstr>Articular System (Slide 2 of 2)</vt:lpstr>
      <vt:lpstr>Muscular System </vt:lpstr>
      <vt:lpstr>Skeletal Muscle</vt:lpstr>
      <vt:lpstr>Naming Muscles</vt:lpstr>
      <vt:lpstr>Nervous System</vt:lpstr>
      <vt:lpstr>Central Nervous System </vt:lpstr>
      <vt:lpstr>Peripheral Nervous System </vt:lpstr>
      <vt:lpstr>Autonomic Nervous System (Slide 1 of 2)</vt:lpstr>
      <vt:lpstr>Autonomic Nervous System (Slide 2 of 2)</vt:lpstr>
      <vt:lpstr>Reflex</vt:lpstr>
      <vt:lpstr>Function of the Nervous System </vt:lpstr>
      <vt:lpstr>Cardiovascular System (Slide 1 of 2) </vt:lpstr>
      <vt:lpstr>Cardiovascular System (Slide 2 of 2)</vt:lpstr>
      <vt:lpstr>Lymphatic System (Slide 1 of 2)</vt:lpstr>
      <vt:lpstr>Lymphatic System (Slide 2 of 2)</vt:lpstr>
      <vt:lpstr>Immune System </vt:lpstr>
      <vt:lpstr>Respiratory System </vt:lpstr>
      <vt:lpstr>Digestive System </vt:lpstr>
      <vt:lpstr>Endocrine System </vt:lpstr>
      <vt:lpstr>Integumentary System (Slide 1 of 3) </vt:lpstr>
      <vt:lpstr>Integumentary System (Slide 2 of 3)</vt:lpstr>
      <vt:lpstr>Integumentary System (Slide 3 of 3)</vt:lpstr>
      <vt:lpstr>Documentation</vt:lpstr>
      <vt:lpstr>Problem-Oriented Medical Record</vt:lpstr>
      <vt:lpstr>Progress/Session Notes</vt:lpstr>
      <vt:lpstr>Confidentiality of Medical Records</vt:lpstr>
      <vt:lpstr>Documentation in the Massage Therapy Practice</vt:lpstr>
      <vt:lpstr>Clinical Reasoning and Charting</vt:lpstr>
      <vt:lpstr>Goals: Outcomes and Problem Solving </vt:lpstr>
      <vt:lpstr>Quantifiable and Qualifiable Goals</vt:lpstr>
      <vt:lpstr>Database (Slide 1 of 2)</vt:lpstr>
      <vt:lpstr>Database (Slide 2 of 2)</vt:lpstr>
      <vt:lpstr>SOAP Notes</vt:lpstr>
      <vt:lpstr>Computer-Based Patient Record and Electronic Health Record</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2023-04-11T16:06:11Z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