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21"/>
  </p:notesMasterIdLst>
  <p:sldIdLst>
    <p:sldId id="256" r:id="rId6"/>
    <p:sldId id="266" r:id="rId7"/>
    <p:sldId id="437" r:id="rId8"/>
    <p:sldId id="290" r:id="rId9"/>
    <p:sldId id="439" r:id="rId10"/>
    <p:sldId id="440" r:id="rId11"/>
    <p:sldId id="441" r:id="rId12"/>
    <p:sldId id="442" r:id="rId13"/>
    <p:sldId id="443" r:id="rId14"/>
    <p:sldId id="444" r:id="rId15"/>
    <p:sldId id="445" r:id="rId16"/>
    <p:sldId id="446" r:id="rId17"/>
    <p:sldId id="447" r:id="rId18"/>
    <p:sldId id="297" r:id="rId19"/>
    <p:sldId id="43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9C7FD7"/>
    <a:srgbClr val="E4808A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33C720-CE71-4ADC-99BC-78DEC8F306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3BBA6AB-50FD-4D6A-AD30-58A34900BFD2}">
      <dgm:prSet/>
      <dgm:spPr/>
      <dgm:t>
        <a:bodyPr/>
        <a:lstStyle/>
        <a:p>
          <a:r>
            <a:rPr lang="en-US"/>
            <a:t>The class should be divided into small groups</a:t>
          </a:r>
        </a:p>
      </dgm:t>
    </dgm:pt>
    <dgm:pt modelId="{666D43F6-8295-48E0-9C79-75759A118BC0}" type="parTrans" cxnId="{43CF53A7-0E5D-41AE-B7C8-FA0D10DD6B3A}">
      <dgm:prSet/>
      <dgm:spPr/>
      <dgm:t>
        <a:bodyPr/>
        <a:lstStyle/>
        <a:p>
          <a:endParaRPr lang="en-US"/>
        </a:p>
      </dgm:t>
    </dgm:pt>
    <dgm:pt modelId="{3819FDE4-0B63-4231-B618-528BE3D8FCE4}" type="sibTrans" cxnId="{43CF53A7-0E5D-41AE-B7C8-FA0D10DD6B3A}">
      <dgm:prSet/>
      <dgm:spPr/>
      <dgm:t>
        <a:bodyPr/>
        <a:lstStyle/>
        <a:p>
          <a:endParaRPr lang="en-US"/>
        </a:p>
      </dgm:t>
    </dgm:pt>
    <dgm:pt modelId="{545A987F-76D2-46E9-9083-0B0D3560BAE0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The Groups should have a product they want to sale in mind</a:t>
          </a:r>
        </a:p>
      </dgm:t>
    </dgm:pt>
    <dgm:pt modelId="{F0D68040-49B2-4002-8B3A-1949550742D1}" type="parTrans" cxnId="{D74AE13C-9A34-45BD-B8F8-D8357EBAD69E}">
      <dgm:prSet/>
      <dgm:spPr/>
      <dgm:t>
        <a:bodyPr/>
        <a:lstStyle/>
        <a:p>
          <a:endParaRPr lang="en-US"/>
        </a:p>
      </dgm:t>
    </dgm:pt>
    <dgm:pt modelId="{C93A9D6E-7F4E-4DE2-804D-9056A57CDD2A}" type="sibTrans" cxnId="{D74AE13C-9A34-45BD-B8F8-D8357EBAD69E}">
      <dgm:prSet/>
      <dgm:spPr/>
      <dgm:t>
        <a:bodyPr/>
        <a:lstStyle/>
        <a:p>
          <a:endParaRPr lang="en-US"/>
        </a:p>
      </dgm:t>
    </dgm:pt>
    <dgm:pt modelId="{E3F6891A-1E82-45B6-9221-ED7FF1281857}">
      <dgm:prSet/>
      <dgm:spPr/>
      <dgm:t>
        <a:bodyPr/>
        <a:lstStyle/>
        <a:p>
          <a:r>
            <a:rPr lang="en-US" dirty="0">
              <a:latin typeface="Futura PT Book" panose="020B0502020204020303" pitchFamily="34" charset="0"/>
            </a:rPr>
            <a:t>The groups should develop the marketing plan using the 4 P’s</a:t>
          </a:r>
        </a:p>
      </dgm:t>
    </dgm:pt>
    <dgm:pt modelId="{94666537-969B-4933-8869-48E90C81E097}" type="parTrans" cxnId="{1A415C08-3C7F-4BFA-A895-7D02F5A71B72}">
      <dgm:prSet/>
      <dgm:spPr/>
      <dgm:t>
        <a:bodyPr/>
        <a:lstStyle/>
        <a:p>
          <a:endParaRPr lang="en-US"/>
        </a:p>
      </dgm:t>
    </dgm:pt>
    <dgm:pt modelId="{D8D0A505-0010-4C58-A111-AA978872C2AB}" type="sibTrans" cxnId="{1A415C08-3C7F-4BFA-A895-7D02F5A71B72}">
      <dgm:prSet/>
      <dgm:spPr/>
      <dgm:t>
        <a:bodyPr/>
        <a:lstStyle/>
        <a:p>
          <a:endParaRPr lang="en-US"/>
        </a:p>
      </dgm:t>
    </dgm:pt>
    <dgm:pt modelId="{A3586827-27E6-4FBD-A633-B982FE03CF07}">
      <dgm:prSet/>
      <dgm:spPr/>
      <dgm:t>
        <a:bodyPr/>
        <a:lstStyle/>
        <a:p>
          <a:r>
            <a:rPr lang="en-US" dirty="0">
              <a:latin typeface="Futura PT Book" panose="020B0502020204020303" pitchFamily="34" charset="0"/>
            </a:rPr>
            <a:t>The groups should present their marketing plan to the other students who will play the role of the “client” </a:t>
          </a:r>
        </a:p>
      </dgm:t>
    </dgm:pt>
    <dgm:pt modelId="{454F10A0-3995-42EB-97BE-3FFA59DB74C3}" type="parTrans" cxnId="{3B559238-CE1D-4B3A-BEC7-7CE26152EB47}">
      <dgm:prSet/>
      <dgm:spPr/>
      <dgm:t>
        <a:bodyPr/>
        <a:lstStyle/>
        <a:p>
          <a:endParaRPr lang="en-US"/>
        </a:p>
      </dgm:t>
    </dgm:pt>
    <dgm:pt modelId="{59335B0A-44EE-413B-B28A-0E474B284E7C}" type="sibTrans" cxnId="{3B559238-CE1D-4B3A-BEC7-7CE26152EB47}">
      <dgm:prSet/>
      <dgm:spPr/>
      <dgm:t>
        <a:bodyPr/>
        <a:lstStyle/>
        <a:p>
          <a:endParaRPr lang="en-US"/>
        </a:p>
      </dgm:t>
    </dgm:pt>
    <dgm:pt modelId="{BF11012A-9A37-436D-A235-E6BF3DDA2D46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HAVE FUN!</a:t>
          </a:r>
        </a:p>
      </dgm:t>
    </dgm:pt>
    <dgm:pt modelId="{5DA10B7F-09CA-4837-A8EE-DAB158C1850E}" type="parTrans" cxnId="{FE2C5D51-2CE8-4AAB-97BC-40007AEC848D}">
      <dgm:prSet/>
      <dgm:spPr/>
      <dgm:t>
        <a:bodyPr/>
        <a:lstStyle/>
        <a:p>
          <a:endParaRPr lang="en-US"/>
        </a:p>
      </dgm:t>
    </dgm:pt>
    <dgm:pt modelId="{ED5AA363-D036-48DF-9675-48184ABAEC86}" type="sibTrans" cxnId="{FE2C5D51-2CE8-4AAB-97BC-40007AEC848D}">
      <dgm:prSet/>
      <dgm:spPr/>
      <dgm:t>
        <a:bodyPr/>
        <a:lstStyle/>
        <a:p>
          <a:endParaRPr lang="en-US"/>
        </a:p>
      </dgm:t>
    </dgm:pt>
    <dgm:pt modelId="{19005BF7-26B4-435A-BC77-82B387227AD2}" type="pres">
      <dgm:prSet presAssocID="{8933C720-CE71-4ADC-99BC-78DEC8F30670}" presName="linear" presStyleCnt="0">
        <dgm:presLayoutVars>
          <dgm:animLvl val="lvl"/>
          <dgm:resizeHandles val="exact"/>
        </dgm:presLayoutVars>
      </dgm:prSet>
      <dgm:spPr/>
    </dgm:pt>
    <dgm:pt modelId="{A921CB9E-7007-4FEC-9A9A-8A7CAE79601B}" type="pres">
      <dgm:prSet presAssocID="{63BBA6AB-50FD-4D6A-AD30-58A34900BFD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16B268A-DD3C-4939-BAE9-E061DFF8A45D}" type="pres">
      <dgm:prSet presAssocID="{63BBA6AB-50FD-4D6A-AD30-58A34900BFD2}" presName="childText" presStyleLbl="revTx" presStyleIdx="0" presStyleCnt="1">
        <dgm:presLayoutVars>
          <dgm:bulletEnabled val="1"/>
        </dgm:presLayoutVars>
      </dgm:prSet>
      <dgm:spPr/>
    </dgm:pt>
    <dgm:pt modelId="{78953904-0382-487E-95F4-B6D29A1C20C1}" type="pres">
      <dgm:prSet presAssocID="{BF11012A-9A37-436D-A235-E6BF3DDA2D4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A415C08-3C7F-4BFA-A895-7D02F5A71B72}" srcId="{63BBA6AB-50FD-4D6A-AD30-58A34900BFD2}" destId="{E3F6891A-1E82-45B6-9221-ED7FF1281857}" srcOrd="1" destOrd="0" parTransId="{94666537-969B-4933-8869-48E90C81E097}" sibTransId="{D8D0A505-0010-4C58-A111-AA978872C2AB}"/>
    <dgm:cxn modelId="{3B559238-CE1D-4B3A-BEC7-7CE26152EB47}" srcId="{63BBA6AB-50FD-4D6A-AD30-58A34900BFD2}" destId="{A3586827-27E6-4FBD-A633-B982FE03CF07}" srcOrd="2" destOrd="0" parTransId="{454F10A0-3995-42EB-97BE-3FFA59DB74C3}" sibTransId="{59335B0A-44EE-413B-B28A-0E474B284E7C}"/>
    <dgm:cxn modelId="{D74AE13C-9A34-45BD-B8F8-D8357EBAD69E}" srcId="{63BBA6AB-50FD-4D6A-AD30-58A34900BFD2}" destId="{545A987F-76D2-46E9-9083-0B0D3560BAE0}" srcOrd="0" destOrd="0" parTransId="{F0D68040-49B2-4002-8B3A-1949550742D1}" sibTransId="{C93A9D6E-7F4E-4DE2-804D-9056A57CDD2A}"/>
    <dgm:cxn modelId="{50DE2B5F-DA0B-4E5B-A83E-63261F28A8B8}" type="presOf" srcId="{545A987F-76D2-46E9-9083-0B0D3560BAE0}" destId="{016B268A-DD3C-4939-BAE9-E061DFF8A45D}" srcOrd="0" destOrd="0" presId="urn:microsoft.com/office/officeart/2005/8/layout/vList2"/>
    <dgm:cxn modelId="{5862DC4A-FC68-4A35-9122-12062D76AFAD}" type="presOf" srcId="{8933C720-CE71-4ADC-99BC-78DEC8F30670}" destId="{19005BF7-26B4-435A-BC77-82B387227AD2}" srcOrd="0" destOrd="0" presId="urn:microsoft.com/office/officeart/2005/8/layout/vList2"/>
    <dgm:cxn modelId="{51E0E84E-D0BA-47E2-883D-AB28E19BB68C}" type="presOf" srcId="{BF11012A-9A37-436D-A235-E6BF3DDA2D46}" destId="{78953904-0382-487E-95F4-B6D29A1C20C1}" srcOrd="0" destOrd="0" presId="urn:microsoft.com/office/officeart/2005/8/layout/vList2"/>
    <dgm:cxn modelId="{FE2C5D51-2CE8-4AAB-97BC-40007AEC848D}" srcId="{8933C720-CE71-4ADC-99BC-78DEC8F30670}" destId="{BF11012A-9A37-436D-A235-E6BF3DDA2D46}" srcOrd="1" destOrd="0" parTransId="{5DA10B7F-09CA-4837-A8EE-DAB158C1850E}" sibTransId="{ED5AA363-D036-48DF-9675-48184ABAEC86}"/>
    <dgm:cxn modelId="{9B76F691-AEEE-4903-A77D-8C65939C145E}" type="presOf" srcId="{63BBA6AB-50FD-4D6A-AD30-58A34900BFD2}" destId="{A921CB9E-7007-4FEC-9A9A-8A7CAE79601B}" srcOrd="0" destOrd="0" presId="urn:microsoft.com/office/officeart/2005/8/layout/vList2"/>
    <dgm:cxn modelId="{43CF53A7-0E5D-41AE-B7C8-FA0D10DD6B3A}" srcId="{8933C720-CE71-4ADC-99BC-78DEC8F30670}" destId="{63BBA6AB-50FD-4D6A-AD30-58A34900BFD2}" srcOrd="0" destOrd="0" parTransId="{666D43F6-8295-48E0-9C79-75759A118BC0}" sibTransId="{3819FDE4-0B63-4231-B618-528BE3D8FCE4}"/>
    <dgm:cxn modelId="{92F4D8B2-FB5A-4FEC-BD3B-8986A3DCEA47}" type="presOf" srcId="{A3586827-27E6-4FBD-A633-B982FE03CF07}" destId="{016B268A-DD3C-4939-BAE9-E061DFF8A45D}" srcOrd="0" destOrd="2" presId="urn:microsoft.com/office/officeart/2005/8/layout/vList2"/>
    <dgm:cxn modelId="{F7F752C4-D11D-4FF5-B961-C649A95007FB}" type="presOf" srcId="{E3F6891A-1E82-45B6-9221-ED7FF1281857}" destId="{016B268A-DD3C-4939-BAE9-E061DFF8A45D}" srcOrd="0" destOrd="1" presId="urn:microsoft.com/office/officeart/2005/8/layout/vList2"/>
    <dgm:cxn modelId="{BC064C35-AABF-429D-95A2-D1ADB98A88EA}" type="presParOf" srcId="{19005BF7-26B4-435A-BC77-82B387227AD2}" destId="{A921CB9E-7007-4FEC-9A9A-8A7CAE79601B}" srcOrd="0" destOrd="0" presId="urn:microsoft.com/office/officeart/2005/8/layout/vList2"/>
    <dgm:cxn modelId="{FACE830A-05C6-4F83-8E85-5C4AA696C826}" type="presParOf" srcId="{19005BF7-26B4-435A-BC77-82B387227AD2}" destId="{016B268A-DD3C-4939-BAE9-E061DFF8A45D}" srcOrd="1" destOrd="0" presId="urn:microsoft.com/office/officeart/2005/8/layout/vList2"/>
    <dgm:cxn modelId="{3FCC395F-72FD-444C-B827-093AE97EE299}" type="presParOf" srcId="{19005BF7-26B4-435A-BC77-82B387227AD2}" destId="{78953904-0382-487E-95F4-B6D29A1C20C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21CB9E-7007-4FEC-9A9A-8A7CAE79601B}">
      <dsp:nvSpPr>
        <dsp:cNvPr id="0" name=""/>
        <dsp:cNvSpPr/>
      </dsp:nvSpPr>
      <dsp:spPr>
        <a:xfrm>
          <a:off x="0" y="129009"/>
          <a:ext cx="5108895" cy="875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The class should be divided into small groups</a:t>
          </a:r>
        </a:p>
      </dsp:txBody>
      <dsp:txXfrm>
        <a:off x="42722" y="171731"/>
        <a:ext cx="5023451" cy="789716"/>
      </dsp:txXfrm>
    </dsp:sp>
    <dsp:sp modelId="{016B268A-DD3C-4939-BAE9-E061DFF8A45D}">
      <dsp:nvSpPr>
        <dsp:cNvPr id="0" name=""/>
        <dsp:cNvSpPr/>
      </dsp:nvSpPr>
      <dsp:spPr>
        <a:xfrm>
          <a:off x="0" y="1004169"/>
          <a:ext cx="5108895" cy="1684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207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>
              <a:latin typeface="Futura PT Book" panose="020B0502020204020303" pitchFamily="34" charset="0"/>
            </a:rPr>
            <a:t>The Groups should have a product they want to sale in mind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 dirty="0">
              <a:latin typeface="Futura PT Book" panose="020B0502020204020303" pitchFamily="34" charset="0"/>
            </a:rPr>
            <a:t>The groups should develop the marketing plan using the 4 P’s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 dirty="0">
              <a:latin typeface="Futura PT Book" panose="020B0502020204020303" pitchFamily="34" charset="0"/>
            </a:rPr>
            <a:t>The groups should present their marketing plan to the other students who will play the role of the “client” </a:t>
          </a:r>
        </a:p>
      </dsp:txBody>
      <dsp:txXfrm>
        <a:off x="0" y="1004169"/>
        <a:ext cx="5108895" cy="1684980"/>
      </dsp:txXfrm>
    </dsp:sp>
    <dsp:sp modelId="{78953904-0382-487E-95F4-B6D29A1C20C1}">
      <dsp:nvSpPr>
        <dsp:cNvPr id="0" name=""/>
        <dsp:cNvSpPr/>
      </dsp:nvSpPr>
      <dsp:spPr>
        <a:xfrm>
          <a:off x="0" y="2689149"/>
          <a:ext cx="5108895" cy="875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Futura PT Book" panose="020B0502020204020303" pitchFamily="34" charset="0"/>
            </a:rPr>
            <a:t>HAVE FUN!</a:t>
          </a:r>
        </a:p>
      </dsp:txBody>
      <dsp:txXfrm>
        <a:off x="42722" y="2731871"/>
        <a:ext cx="5023451" cy="7897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2023-02-01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2023-02-01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415110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asana.com/resources/competitive-analysis-example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wellness-relaxation-relax-spa-654419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825474"/>
            <a:ext cx="795665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600" b="0" dirty="0">
                <a:solidFill>
                  <a:schemeClr val="bg1"/>
                </a:solidFill>
                <a:latin typeface="Futura PT Demi" panose="020B0702020204020303" pitchFamily="34" charset="0"/>
              </a:rPr>
              <a:t>Business Operations</a:t>
            </a:r>
          </a:p>
          <a:p>
            <a:r>
              <a:rPr lang="en-CA" sz="3600" b="0" dirty="0">
                <a:latin typeface="Futura PT Demi" panose="020B0702020204020303" pitchFamily="34" charset="0"/>
              </a:rPr>
              <a:t>Unit 8</a:t>
            </a:r>
          </a:p>
          <a:p>
            <a:endParaRPr lang="en-CA" sz="2800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5430" y="629268"/>
            <a:ext cx="6586491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b="0" dirty="0">
                <a:solidFill>
                  <a:schemeClr val="tx1"/>
                </a:solidFill>
                <a:latin typeface="Futura PT Demi" panose="020B0702020204020303" pitchFamily="34" charset="0"/>
                <a:ea typeface="+mj-ea"/>
                <a:cs typeface="+mj-cs"/>
              </a:rPr>
              <a:t>What are the 4 P’s 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65431" y="2438400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Futura PT Book" panose="020B0502020204020303" pitchFamily="34" charset="0"/>
              </a:rPr>
              <a:t>Product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Futura PT Book" panose="020B0502020204020303" pitchFamily="34" charset="0"/>
              </a:rPr>
              <a:t>Price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Futura PT Book" panose="020B0502020204020303" pitchFamily="34" charset="0"/>
              </a:rPr>
              <a:t>Places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Futura PT Book" panose="020B0502020204020303" pitchFamily="34" charset="0"/>
              </a:rPr>
              <a:t>Promotion</a:t>
            </a:r>
          </a:p>
        </p:txBody>
      </p:sp>
      <p:pic>
        <p:nvPicPr>
          <p:cNvPr id="7" name="Picture 6" descr="Wood human figure">
            <a:extLst>
              <a:ext uri="{FF2B5EF4-FFF2-40B4-BE49-F238E27FC236}">
                <a16:creationId xmlns:a16="http://schemas.microsoft.com/office/drawing/2014/main" id="{1AB9AA2C-BAF1-9B82-FFE5-EDBB9D1AAC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4" r="52727" b="-1"/>
          <a:stretch/>
        </p:blipFill>
        <p:spPr>
          <a:xfrm>
            <a:off x="558277" y="412955"/>
            <a:ext cx="4077314" cy="6032089"/>
          </a:xfrm>
          <a:prstGeom prst="rect">
            <a:avLst/>
          </a:prstGeom>
          <a:effectLst/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FE1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>
            <a:extLst>
              <a:ext uri="{FF2B5EF4-FFF2-40B4-BE49-F238E27FC236}">
                <a16:creationId xmlns:a16="http://schemas.microsoft.com/office/drawing/2014/main" id="{31C0B820-99AC-8716-F593-79FC3BB3F3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167698" y="1818517"/>
            <a:ext cx="6118596" cy="34417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4677" y="1509059"/>
            <a:ext cx="4204137" cy="1342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500" b="0" dirty="0">
                <a:solidFill>
                  <a:schemeClr val="tx1"/>
                </a:solidFill>
                <a:latin typeface="Futura PT Book" panose="020B0502020204020303" pitchFamily="34" charset="0"/>
                <a:ea typeface="+mj-ea"/>
                <a:cs typeface="+mj-cs"/>
              </a:rPr>
              <a:t>These are they key 4 marketing factors for a successful campaign strategy:  </a:t>
            </a:r>
          </a:p>
        </p:txBody>
      </p:sp>
      <p:sp>
        <p:nvSpPr>
          <p:cNvPr id="17" name="TextBox 4"/>
          <p:cNvSpPr txBox="1"/>
          <p:nvPr/>
        </p:nvSpPr>
        <p:spPr>
          <a:xfrm>
            <a:off x="574677" y="2885090"/>
            <a:ext cx="4593021" cy="2619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fontAlgn="auto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i="1" u="sng" dirty="0"/>
              <a:t>W</a:t>
            </a:r>
            <a:r>
              <a:rPr lang="en-US" b="0" i="1" u="sng" dirty="0">
                <a:effectLst/>
              </a:rPr>
              <a:t>hat</a:t>
            </a:r>
            <a:r>
              <a:rPr lang="en-US" b="0" i="0" dirty="0">
                <a:effectLst/>
              </a:rPr>
              <a:t> will the product provide the customer?</a:t>
            </a:r>
          </a:p>
          <a:p>
            <a:pPr marL="571500" indent="-228600" fontAlgn="auto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i="1" u="sng" dirty="0"/>
              <a:t>W</a:t>
            </a:r>
            <a:r>
              <a:rPr lang="en-US" b="0" i="1" u="sng" dirty="0">
                <a:effectLst/>
              </a:rPr>
              <a:t>hy</a:t>
            </a:r>
            <a:r>
              <a:rPr lang="en-US" b="0" i="0" dirty="0">
                <a:effectLst/>
              </a:rPr>
              <a:t> </a:t>
            </a:r>
            <a:r>
              <a:rPr lang="en-US" dirty="0"/>
              <a:t>it’s </a:t>
            </a:r>
            <a:r>
              <a:rPr lang="en-US" b="0" i="0" dirty="0">
                <a:effectLst/>
              </a:rPr>
              <a:t>value fits its price</a:t>
            </a:r>
          </a:p>
          <a:p>
            <a:pPr indent="-228600" fontAlgn="auto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It will appear in the </a:t>
            </a:r>
            <a:r>
              <a:rPr lang="en-US" b="0" i="0" dirty="0">
                <a:effectLst/>
              </a:rPr>
              <a:t>places of the company’s target audience and, </a:t>
            </a:r>
          </a:p>
          <a:p>
            <a:pPr indent="-228600" fontAlgn="auto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b="0" i="0" dirty="0">
                <a:effectLst/>
              </a:rPr>
              <a:t>effective promotion strategies to reach potential customers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6B12CAE-C559-382F-E698-1A14768E2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7329" y="640080"/>
            <a:ext cx="6274590" cy="4018341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i="0" dirty="0">
                <a:effectLst/>
                <a:latin typeface="Futura PT Book" panose="020B0502020204020303" pitchFamily="34" charset="0"/>
              </a:rPr>
              <a:t>The 4 P's should influence your product positioning, marketing channel selection, advertising decisions, promotional strategy, and copy choices throughout the campaign</a:t>
            </a:r>
            <a:endParaRPr lang="en-US" sz="3200" dirty="0">
              <a:latin typeface="Futura PT Book" panose="020B0502020204020303" pitchFamily="34" charset="0"/>
            </a:endParaRPr>
          </a:p>
        </p:txBody>
      </p:sp>
      <p:pic>
        <p:nvPicPr>
          <p:cNvPr id="9" name="Picture 8" descr="3D Dialogue Boxes">
            <a:extLst>
              <a:ext uri="{FF2B5EF4-FFF2-40B4-BE49-F238E27FC236}">
                <a16:creationId xmlns:a16="http://schemas.microsoft.com/office/drawing/2014/main" id="{3FFE6A92-AFC5-1C79-C42B-09D191CB5C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48" r="22654" b="2"/>
          <a:stretch/>
        </p:blipFill>
        <p:spPr>
          <a:xfrm>
            <a:off x="712571" y="467032"/>
            <a:ext cx="4020383" cy="59239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B9D8C-1EE5-9B96-5252-F9946A021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891" y="59126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0" i="0" dirty="0">
                <a:solidFill>
                  <a:srgbClr val="151B26"/>
                </a:solidFill>
                <a:effectLst/>
                <a:latin typeface="Futura PT Demi" panose="020B0702020204020303"/>
              </a:rPr>
              <a:t>How do the 4 P’s work?</a:t>
            </a:r>
            <a:br>
              <a:rPr lang="en-US" sz="3600" b="0" i="0" dirty="0">
                <a:solidFill>
                  <a:srgbClr val="151B26"/>
                </a:solidFill>
                <a:effectLst/>
                <a:latin typeface="Futura PT Demi" panose="020B0702020204020303"/>
              </a:rPr>
            </a:br>
            <a:endParaRPr lang="en-US" sz="3600" dirty="0">
              <a:latin typeface="Futura PT Demi" panose="020B0702020204020303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BE5746ED-3E74-8BE1-D1E0-A4F1373735BF}"/>
              </a:ext>
            </a:extLst>
          </p:cNvPr>
          <p:cNvSpPr/>
          <p:nvPr/>
        </p:nvSpPr>
        <p:spPr>
          <a:xfrm>
            <a:off x="1493240" y="3338818"/>
            <a:ext cx="2684477" cy="704676"/>
          </a:xfrm>
          <a:prstGeom prst="homePlat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PRODUCT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E722B2-B884-D7B7-8E93-010AE331B39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13065" y="2405193"/>
            <a:ext cx="436245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204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AB635-9E94-6591-C437-E722CBB75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3803" y="1061887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4000" b="0" i="0" dirty="0">
                <a:effectLst/>
                <a:latin typeface="Futura PT Demi" panose="020B0702020204020303"/>
              </a:rPr>
              <a:t>Example product questions</a:t>
            </a:r>
            <a:br>
              <a:rPr lang="en-US" sz="4100" b="0" i="0" dirty="0">
                <a:effectLst/>
                <a:latin typeface="gordita"/>
              </a:rPr>
            </a:br>
            <a:endParaRPr lang="en-US" sz="4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AFDFC-236F-E7CE-01D6-870AD4FF6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What problem is your product solving? Consider what challenges your target customers encounter and what impacts those challenges have.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Who is your target customer? Think about what type of person is most likely to find value in your product.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How does your product address your target customer’s needs? Home in on how specific features of your product address specific customer demands.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What does your product offer that competitors' products do not? Determine how your product solves customers' needs more quickly, effectively, or affordably than competing products.</a:t>
            </a:r>
          </a:p>
          <a:p>
            <a:endParaRPr lang="en-US" sz="2000" dirty="0"/>
          </a:p>
        </p:txBody>
      </p:sp>
      <p:pic>
        <p:nvPicPr>
          <p:cNvPr id="6" name="Picture 5" descr="A picture containing cup, coffee, toiletry&#10;&#10;Description automatically generated">
            <a:extLst>
              <a:ext uri="{FF2B5EF4-FFF2-40B4-BE49-F238E27FC236}">
                <a16:creationId xmlns:a16="http://schemas.microsoft.com/office/drawing/2014/main" id="{B7D1979D-DB38-706F-9C25-FAD190DF98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8178" r="6702" b="-1"/>
          <a:stretch/>
        </p:blipFill>
        <p:spPr>
          <a:xfrm>
            <a:off x="640079" y="462116"/>
            <a:ext cx="4010854" cy="5933767"/>
          </a:xfrm>
          <a:prstGeom prst="rect">
            <a:avLst/>
          </a:prstGeom>
          <a:effectLst/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389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049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FC6F0-8242-02D5-362A-61529AEF1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87" y="54210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0" i="0" dirty="0">
                <a:solidFill>
                  <a:srgbClr val="151B26"/>
                </a:solidFill>
                <a:effectLst/>
                <a:latin typeface="Futura PT Demi" panose="020B0702020204020303"/>
              </a:rPr>
              <a:t>The Second P: Price</a:t>
            </a:r>
            <a:br>
              <a:rPr lang="en-US" sz="3600" b="0" i="0" dirty="0">
                <a:solidFill>
                  <a:srgbClr val="151B26"/>
                </a:solidFill>
                <a:effectLst/>
                <a:latin typeface="Futura PT Demi" panose="020B0702020204020303"/>
              </a:rPr>
            </a:br>
            <a:endParaRPr lang="en-US" sz="3600" dirty="0">
              <a:latin typeface="Futura PT Demi" panose="020B0702020204020303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4AAF6E9D-7C06-4352-28F0-42B662291F2D}"/>
              </a:ext>
            </a:extLst>
          </p:cNvPr>
          <p:cNvSpPr/>
          <p:nvPr/>
        </p:nvSpPr>
        <p:spPr>
          <a:xfrm>
            <a:off x="1510018" y="3657600"/>
            <a:ext cx="2634143" cy="847288"/>
          </a:xfrm>
          <a:prstGeom prst="homePlate">
            <a:avLst/>
          </a:prstGeom>
          <a:solidFill>
            <a:srgbClr val="E480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PRICE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A1D2E5-C538-490C-CFBF-051A12C9A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3593" y="2529355"/>
            <a:ext cx="4199739" cy="2784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256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0C4E-956F-E645-F172-8CA82AE0D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600" b="0" i="0" dirty="0">
                <a:effectLst/>
                <a:latin typeface="Futura PT Demi" panose="020B0702020204020303"/>
              </a:rPr>
              <a:t>Example price questions</a:t>
            </a:r>
            <a:br>
              <a:rPr lang="en-US" sz="4100" b="0" i="0" dirty="0">
                <a:effectLst/>
                <a:latin typeface="gordita"/>
              </a:rPr>
            </a:br>
            <a:endParaRPr lang="en-US" sz="4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AFB66-382A-D2A3-CD32-4B2A6B64A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algn="l"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What do competing products cost? This is a great starting point for market research and gauging your product’s price range.</a:t>
            </a:r>
          </a:p>
          <a:p>
            <a:pPr algn="l"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How much are your customers willing to spend? Thinking about how much your potential customers are willing to spend will help give you a price cap.</a:t>
            </a:r>
          </a:p>
          <a:p>
            <a:pPr algn="l"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Can your product have multiple price points? Looking at the potential to have several price points for different levels of subscriptions or products can open you up to a larger demographic.</a:t>
            </a:r>
          </a:p>
          <a:p>
            <a:pPr algn="l"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What does your product cost to create? Understanding how much it will cost you to make a product or provide a service will help you determine your profit margins.</a:t>
            </a:r>
          </a:p>
          <a:p>
            <a:endParaRPr lang="en-US" sz="2000" dirty="0"/>
          </a:p>
        </p:txBody>
      </p:sp>
      <p:pic>
        <p:nvPicPr>
          <p:cNvPr id="5" name="Picture 4" descr="Question marks in a line and one question mark is lit">
            <a:extLst>
              <a:ext uri="{FF2B5EF4-FFF2-40B4-BE49-F238E27FC236}">
                <a16:creationId xmlns:a16="http://schemas.microsoft.com/office/drawing/2014/main" id="{EE19DF8B-EB0B-14D8-80A2-A5B0555E0B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83" r="49898" b="-1"/>
          <a:stretch/>
        </p:blipFill>
        <p:spPr>
          <a:xfrm>
            <a:off x="640079" y="408038"/>
            <a:ext cx="4083961" cy="6041923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B8A3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627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8ED70-F2CF-4E28-5482-96940BE4C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16" y="630596"/>
            <a:ext cx="10515600" cy="1325563"/>
          </a:xfrm>
        </p:spPr>
        <p:txBody>
          <a:bodyPr/>
          <a:lstStyle/>
          <a:p>
            <a:r>
              <a:rPr lang="en-US" b="0" i="0" dirty="0">
                <a:solidFill>
                  <a:srgbClr val="151B26"/>
                </a:solidFill>
                <a:effectLst/>
                <a:latin typeface="Futura PT Demi" panose="020B0702020204020303"/>
              </a:rPr>
              <a:t>The Third P: Place</a:t>
            </a:r>
            <a:br>
              <a:rPr lang="en-US" b="0" i="0" dirty="0">
                <a:solidFill>
                  <a:srgbClr val="151B26"/>
                </a:solidFill>
                <a:effectLst/>
                <a:latin typeface="Futura PT Demi" panose="020B0702020204020303"/>
              </a:rPr>
            </a:br>
            <a:endParaRPr lang="en-US" dirty="0">
              <a:latin typeface="Futura PT Demi" panose="020B0702020204020303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6624EDD-4433-B460-8BF2-2939B653A5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9658" y="2510631"/>
            <a:ext cx="4476750" cy="2981325"/>
          </a:xfr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BC822A3E-3352-045A-4351-C74468F3C3FC}"/>
              </a:ext>
            </a:extLst>
          </p:cNvPr>
          <p:cNvSpPr/>
          <p:nvPr/>
        </p:nvSpPr>
        <p:spPr>
          <a:xfrm>
            <a:off x="1451295" y="3429000"/>
            <a:ext cx="2877424" cy="880844"/>
          </a:xfrm>
          <a:prstGeom prst="homePlate">
            <a:avLst/>
          </a:prstGeom>
          <a:solidFill>
            <a:srgbClr val="9C7F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PLACE</a:t>
            </a:r>
          </a:p>
        </p:txBody>
      </p:sp>
    </p:spTree>
    <p:extLst>
      <p:ext uri="{BB962C8B-B14F-4D97-AF65-F5344CB8AC3E}">
        <p14:creationId xmlns:p14="http://schemas.microsoft.com/office/powerpoint/2010/main" val="3855987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58220-FD17-FC9E-87F0-7D2E74C9D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1" y="990599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0" i="0" dirty="0">
                <a:effectLst/>
                <a:latin typeface="Futura PT Demi" panose="020B0702020204020303"/>
              </a:rPr>
              <a:t>Example place questions</a:t>
            </a:r>
            <a:br>
              <a:rPr lang="en-US" sz="4100" b="0" i="0" dirty="0">
                <a:effectLst/>
              </a:rPr>
            </a:br>
            <a:endParaRPr lang="en-US" sz="4100" dirty="0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031891D3-0B55-D866-09E8-978F0B491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algn="l" fontAlgn="auto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2A2B2C"/>
                </a:solidFill>
                <a:effectLst/>
                <a:latin typeface="Futura PT Book" panose="020B0502020204020303" pitchFamily="34" charset="0"/>
              </a:rPr>
              <a:t>Where does your target customer purchase similar products? Think about whether your potential buyers will purchase your product in a store, conference, online, etc., in order to determine the best place to sell your product.</a:t>
            </a:r>
          </a:p>
          <a:p>
            <a:pPr algn="l" fontAlgn="auto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2A2B2C"/>
                </a:solidFill>
                <a:effectLst/>
                <a:latin typeface="Futura PT Book" panose="020B0502020204020303" pitchFamily="34" charset="0"/>
              </a:rPr>
              <a:t>Where is your customer located? Knowing where your customer lives or spends their time shopping is an important aspect of developing a marketing strategy.</a:t>
            </a:r>
          </a:p>
          <a:p>
            <a:pPr algn="l" fontAlgn="auto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2A2B2C"/>
                </a:solidFill>
                <a:effectLst/>
                <a:latin typeface="Futura PT Book" panose="020B0502020204020303" pitchFamily="34" charset="0"/>
              </a:rPr>
              <a:t>Are you business or consumer-focused? Deciding whether you are selling directly to individuals or businesses will help you determine where to sell your new product.</a:t>
            </a:r>
          </a:p>
          <a:p>
            <a:pPr algn="l" fontAlgn="auto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2A2B2C"/>
                </a:solidFill>
                <a:effectLst/>
                <a:latin typeface="Futura PT Book" panose="020B0502020204020303" pitchFamily="34" charset="0"/>
              </a:rPr>
              <a:t>Where are your competitors selling their products or services? Use your successful competitors as a guide on where to sell your products. They are great indicators of which place(s) will be most successful.</a:t>
            </a:r>
          </a:p>
          <a:p>
            <a:endParaRPr lang="en-US" sz="2000" dirty="0"/>
          </a:p>
        </p:txBody>
      </p:sp>
      <p:pic>
        <p:nvPicPr>
          <p:cNvPr id="12" name="Content Placeholder 11" descr="Spa setting of candles">
            <a:extLst>
              <a:ext uri="{FF2B5EF4-FFF2-40B4-BE49-F238E27FC236}">
                <a16:creationId xmlns:a16="http://schemas.microsoft.com/office/drawing/2014/main" id="{F05F22D1-D1BD-A810-5A34-D73473133C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58" r="33093"/>
          <a:stretch/>
        </p:blipFill>
        <p:spPr>
          <a:xfrm>
            <a:off x="640078" y="382228"/>
            <a:ext cx="4118853" cy="6093543"/>
          </a:xfrm>
          <a:prstGeom prst="rect">
            <a:avLst/>
          </a:prstGeom>
          <a:effectLst/>
        </p:spPr>
      </p:pic>
      <p:cxnSp>
        <p:nvCxnSpPr>
          <p:cNvPr id="24" name="Straight Connector 21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1A7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0586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385AA-B164-B679-7C2F-941749355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568" y="693431"/>
            <a:ext cx="10515600" cy="1325563"/>
          </a:xfrm>
        </p:spPr>
        <p:txBody>
          <a:bodyPr/>
          <a:lstStyle/>
          <a:p>
            <a:r>
              <a:rPr lang="en-US" b="0" i="0" dirty="0">
                <a:solidFill>
                  <a:srgbClr val="151B26"/>
                </a:solidFill>
                <a:effectLst/>
                <a:latin typeface="Futura PT Demi" panose="020B0702020204020303"/>
              </a:rPr>
              <a:t>The </a:t>
            </a:r>
            <a:r>
              <a:rPr lang="en-US" dirty="0">
                <a:solidFill>
                  <a:srgbClr val="151B26"/>
                </a:solidFill>
                <a:latin typeface="Futura PT Demi" panose="020B0702020204020303"/>
              </a:rPr>
              <a:t>F</a:t>
            </a:r>
            <a:r>
              <a:rPr lang="en-US" b="0" i="0" dirty="0">
                <a:solidFill>
                  <a:srgbClr val="151B26"/>
                </a:solidFill>
                <a:effectLst/>
                <a:latin typeface="Futura PT Demi" panose="020B0702020204020303"/>
              </a:rPr>
              <a:t>ourth P: Promotion</a:t>
            </a:r>
            <a:br>
              <a:rPr lang="en-US" b="0" i="0" dirty="0">
                <a:solidFill>
                  <a:srgbClr val="151B26"/>
                </a:solidFill>
                <a:effectLst/>
                <a:latin typeface="gordita"/>
              </a:rPr>
            </a:b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52C8839-2D8F-E87E-E58A-0FEB58EE4E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51027" y="1863237"/>
            <a:ext cx="4400550" cy="3638550"/>
          </a:xfr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8C96624F-2B49-4996-952B-E5D0CC7403AB}"/>
              </a:ext>
            </a:extLst>
          </p:cNvPr>
          <p:cNvSpPr/>
          <p:nvPr/>
        </p:nvSpPr>
        <p:spPr>
          <a:xfrm>
            <a:off x="1347538" y="3305262"/>
            <a:ext cx="2897292" cy="1016481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PROMOTION</a:t>
            </a:r>
          </a:p>
        </p:txBody>
      </p:sp>
    </p:spTree>
    <p:extLst>
      <p:ext uri="{BB962C8B-B14F-4D97-AF65-F5344CB8AC3E}">
        <p14:creationId xmlns:p14="http://schemas.microsoft.com/office/powerpoint/2010/main" val="1349123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3F11E-5B20-4B10-5748-021CCBCF6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US" sz="3700" dirty="0">
                <a:latin typeface="Futura PT Demi" panose="020B0702020204020303"/>
              </a:rPr>
              <a:t>For Example </a:t>
            </a:r>
            <a:br>
              <a:rPr lang="en-US" sz="3700" b="0" i="0" dirty="0">
                <a:effectLst/>
                <a:latin typeface="gordita"/>
              </a:rPr>
            </a:br>
            <a:endParaRPr lang="en-US" sz="3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0543E-C754-FDF3-6E38-2D18FCDE8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Who is your target audience? Understand who you're speaking to so you can decide what voice and tone will resonate the most.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How do you want your brand to be perceived? Think about what brand personality makes sense for your product and industry.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What distribution channels does our target audience use to consume information? Don't sabotage your message by promoting it in the wrong place.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How are competitors promoting their products? Using your </a:t>
            </a:r>
            <a:r>
              <a:rPr lang="en-US" sz="2000" b="0" i="0" u="none" strike="noStrike" dirty="0">
                <a:effectLst/>
                <a:latin typeface="Futura PT Book" panose="020B0502020204020303" pitchFamily="34" charset="0"/>
                <a:hlinkClick r:id="rId2"/>
              </a:rPr>
              <a:t>competitors</a:t>
            </a:r>
            <a:r>
              <a:rPr lang="en-US" sz="2000" b="0" i="0" dirty="0">
                <a:effectLst/>
                <a:latin typeface="Futura PT Book" panose="020B0502020204020303" pitchFamily="34" charset="0"/>
              </a:rPr>
              <a:t> as your guinea pigs for promotion experiments is a great way to find out what works and learn from their mistakes.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Can you capitalize on seasonality? If your target audience's behavior changes drastically from summer to winter, create different marketing strategies for different times of the year.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31458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3E656-70E4-E1A3-3E64-5435E8180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2800" b="0" i="0" dirty="0">
                <a:effectLst/>
                <a:latin typeface="Futura PT Book" panose="020B0502020204020303" pitchFamily="34" charset="0"/>
              </a:rPr>
              <a:t>Use the 4 P's to start your marketing campaigns on the right foot</a:t>
            </a:r>
            <a:br>
              <a:rPr lang="en-US" sz="2800" b="0" i="0" dirty="0">
                <a:effectLst/>
                <a:latin typeface="gordita"/>
              </a:rPr>
            </a:br>
            <a:endParaRPr lang="en-US" sz="2800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39B31FCF-C34D-E918-BBC2-5EA149843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algn="l" fontAlgn="auto"/>
            <a:r>
              <a:rPr lang="en-US" sz="2400" b="0" i="0" dirty="0">
                <a:solidFill>
                  <a:srgbClr val="2A2B2C"/>
                </a:solidFill>
                <a:effectLst/>
                <a:latin typeface="Futura PT Book" panose="020B0502020204020303" pitchFamily="34" charset="0"/>
              </a:rPr>
              <a:t>The 4 Ps aren't something you can implement as an afterthought. To utilize the 4 P's effectively, incorporate them into every step of your marketing campaign. </a:t>
            </a:r>
          </a:p>
          <a:p>
            <a:pPr algn="l" fontAlgn="auto"/>
            <a:r>
              <a:rPr lang="en-US" sz="2400" b="0" i="0" dirty="0">
                <a:solidFill>
                  <a:srgbClr val="2A2B2C"/>
                </a:solidFill>
                <a:effectLst/>
                <a:latin typeface="Futura PT Book" panose="020B0502020204020303" pitchFamily="34" charset="0"/>
              </a:rPr>
              <a:t>From your </a:t>
            </a:r>
            <a:r>
              <a:rPr lang="en-US" sz="2400" dirty="0">
                <a:solidFill>
                  <a:srgbClr val="2A2B2C"/>
                </a:solidFill>
                <a:latin typeface="Futura PT Book" panose="020B0502020204020303" pitchFamily="34" charset="0"/>
              </a:rPr>
              <a:t>initial stage </a:t>
            </a:r>
            <a:r>
              <a:rPr lang="en-US" sz="2400" b="0" i="0" dirty="0">
                <a:solidFill>
                  <a:srgbClr val="2A2B2C"/>
                </a:solidFill>
                <a:effectLst/>
                <a:latin typeface="Futura PT Book" panose="020B0502020204020303" pitchFamily="34" charset="0"/>
              </a:rPr>
              <a:t>all the way through to campaign launch, the presence of the 4 P's should be evident in your marketing strategy every step of the way.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6" name="Content Placeholder 5" descr="A picture containing waterfall, nature, outdoor, water&#10;&#10;Description automatically generated">
            <a:extLst>
              <a:ext uri="{FF2B5EF4-FFF2-40B4-BE49-F238E27FC236}">
                <a16:creationId xmlns:a16="http://schemas.microsoft.com/office/drawing/2014/main" id="{E1F059C8-7E7F-8982-20BF-CD314534FC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394" r="26548"/>
          <a:stretch/>
        </p:blipFill>
        <p:spPr>
          <a:xfrm>
            <a:off x="712132" y="403122"/>
            <a:ext cx="4090607" cy="6051755"/>
          </a:xfrm>
          <a:prstGeom prst="rect">
            <a:avLst/>
          </a:prstGeom>
          <a:effectLst/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58B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6205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5608" y="963877"/>
            <a:ext cx="3615813" cy="4930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CA" sz="4800" dirty="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Group Exercise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33963" y="1644073"/>
            <a:ext cx="6377769" cy="4250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28600">
              <a:lnSpc>
                <a:spcPct val="90000"/>
              </a:lnSpc>
              <a:spcAft>
                <a:spcPts val="600"/>
              </a:spcAft>
            </a:pPr>
            <a:endParaRPr lang="en-CA" sz="3600">
              <a:latin typeface="Futura PT Book" panose="020B0502020204020303" pitchFamily="34" charset="0"/>
            </a:endParaRP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CA" sz="3600">
              <a:latin typeface="Futura PT Book" panose="020B0502020204020303" pitchFamily="34" charset="0"/>
            </a:endParaRP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7E1FD929-49CA-6A96-BEA3-91FCECDDA1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8364479"/>
              </p:ext>
            </p:extLst>
          </p:nvPr>
        </p:nvGraphicFramePr>
        <p:xfrm>
          <a:off x="6283354" y="1325461"/>
          <a:ext cx="5108896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b859bac5-f8e7-4332-87d7-6acb10f197c4"/>
    <ds:schemaRef ds:uri="e39b2e7b-4903-47ff-bd4b-8d2fa0c4d25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743</Words>
  <Application>Microsoft Office PowerPoint</Application>
  <PresentationFormat>Widescreen</PresentationFormat>
  <Paragraphs>52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Futura PT Book</vt:lpstr>
      <vt:lpstr>Futura PT Demi</vt:lpstr>
      <vt:lpstr>gordita</vt:lpstr>
      <vt:lpstr>Custom Design</vt:lpstr>
      <vt:lpstr>Office Theme</vt:lpstr>
      <vt:lpstr>PowerPoint Presentation</vt:lpstr>
      <vt:lpstr>PowerPoint Presentation</vt:lpstr>
      <vt:lpstr>PowerPoint Presentation</vt:lpstr>
      <vt:lpstr>The 4 P's should influence your product positioning, marketing channel selection, advertising decisions, promotional strategy, and copy choices throughout the campaign</vt:lpstr>
      <vt:lpstr>How do the 4 P’s work? </vt:lpstr>
      <vt:lpstr>Example product questions </vt:lpstr>
      <vt:lpstr>The Second P: Price </vt:lpstr>
      <vt:lpstr>Example price questions </vt:lpstr>
      <vt:lpstr>The Third P: Place </vt:lpstr>
      <vt:lpstr>Example place questions </vt:lpstr>
      <vt:lpstr>The Fourth P: Promotion </vt:lpstr>
      <vt:lpstr>For Example  </vt:lpstr>
      <vt:lpstr>Use the 4 P's to start your marketing campaigns on the right foot 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4</cp:revision>
  <dcterms:created xsi:type="dcterms:W3CDTF">2020-02-19T20:43:13Z</dcterms:created>
  <dcterms:modified xsi:type="dcterms:W3CDTF">2023-02-01T07:05:53Z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