
<file path=[Content_Types].xml><?xml version="1.0" encoding="utf-8"?>
<Types xmlns="http://schemas.openxmlformats.org/package/2006/content-types">
  <Default Extension="wmf" ContentType="image/x-wmf"/>
  <Default Extension="png" ContentType="image/png"/>
  <Default Extension="jpg" ContentType="image/jpeg"/>
  <Default Extension="jpeg" ContentType="image/jpeg"/>
  <Default Extension="xml" ContentType="application/xml"/>
  <Default Extension="rels" ContentType="application/vnd.openxmlformats-package.relationships+xml"/>
  <Default Extension="bin" ContentType="application/vnd.openxmlformats-officedocument.oleObject"/>
  <Override PartName="/ppt/notesSlides/notesSlide14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.xml" ContentType="application/vnd.openxmlformats-officedocument.presentationml.notesSlide+xml"/>
  <Override PartName="/ppt/slides/slide14.xml" ContentType="application/vnd.openxmlformats-officedocument.presentationml.slide+xml"/>
  <Override PartName="/ppt/slides/slide13.xml" ContentType="application/vnd.openxmlformats-officedocument.presentationml.slide+xml"/>
  <Override PartName="/ppt/slides/slide11.xml" ContentType="application/vnd.openxmlformats-officedocument.presentationml.slide+xml"/>
  <Override PartName="/ppt/slides/slide8.xml" ContentType="application/vnd.openxmlformats-officedocument.presentationml.slide+xml"/>
  <Override PartName="/ppt/slides/slide3.xml" ContentType="application/vnd.openxmlformats-officedocument.presentationml.slide+xml"/>
  <Override PartName="/ppt/slides/slide12.xml" ContentType="application/vnd.openxmlformats-officedocument.presentationml.slide+xml"/>
  <Override PartName="/ppt/slideLayouts/slideLayout3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s/slide9.xml" ContentType="application/vnd.openxmlformats-officedocument.presentationml.slide+xml"/>
  <Override PartName="/ppt/slideLayouts/slideLayout36.xml" ContentType="application/vnd.openxmlformats-officedocument.presentationml.slideLayout+xml"/>
  <Override PartName="/ppt/slides/slide10.xml" ContentType="application/vnd.openxmlformats-officedocument.presentationml.slide+xml"/>
  <Override PartName="/ppt/notesSlides/notesSlide11.xml" ContentType="application/vnd.openxmlformats-officedocument.presentationml.notesSlide+xml"/>
  <Override PartName="/ppt/slideLayouts/slideLayout2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1.xml" ContentType="application/vnd.openxmlformats-officedocument.presentationml.slideLayout+xml"/>
  <Override PartName="/ppt/notesSlides/notesSlide4.xml" ContentType="application/vnd.openxmlformats-officedocument.presentationml.notesSlide+xml"/>
  <Override PartName="/ppt/slideLayouts/slideLayout20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s/slide1.xml" ContentType="application/vnd.openxmlformats-officedocument.presentationml.slide+xml"/>
  <Override PartName="/ppt/slideLayouts/slideLayout14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s/slide5.xml" ContentType="application/vnd.openxmlformats-officedocument.presentationml.slide+xml"/>
  <Override PartName="/ppt/slideLayouts/slideLayout2.xml" ContentType="application/vnd.openxmlformats-officedocument.presentationml.slideLayout+xml"/>
  <Override PartName="/ppt/theme/theme3.xml" ContentType="application/vnd.openxmlformats-officedocument.theme+xml"/>
  <Override PartName="/ppt/slideLayouts/slideLayout10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Masters/slideMaster1.xml" ContentType="application/vnd.openxmlformats-officedocument.presentationml.slideMaster+xml"/>
  <Override PartName="/ppt/theme/theme2.xml" ContentType="application/vnd.openxmlformats-officedocument.theme+xml"/>
  <Override PartName="/ppt/slideLayouts/slideLayout15.xml" ContentType="application/vnd.openxmlformats-officedocument.presentationml.slideLayout+xml"/>
  <Override PartName="/ppt/notesMasters/notesMaster1.xml" ContentType="application/vnd.openxmlformats-officedocument.presentationml.notesMaster+xml"/>
  <Override PartName="/docProps/custom.xml" ContentType="application/vnd.openxmlformats-officedocument.custom-properties+xml"/>
  <Override PartName="/ppt/slides/slide6.xml" ContentType="application/vnd.openxmlformats-officedocument.presentationml.slide+xml"/>
  <Override PartName="/ppt/slideLayouts/slideLayout11.xml" ContentType="application/vnd.openxmlformats-officedocument.presentationml.slideLayout+xml"/>
  <Override PartName="/ppt/tableStyles.xml" ContentType="application/vnd.openxmlformats-officedocument.presentationml.tableStyles+xml"/>
  <Override PartName="/ppt/presentation.xml" ContentType="application/vnd.openxmlformats-officedocument.presentationml.presentation.main+xml"/>
  <Override PartName="/docProps/core.xml" ContentType="application/vnd.openxmlformats-package.core-properties+xml"/>
  <Override PartName="/docProps/app.xml" ContentType="application/vnd.openxmlformats-officedocument.extended-properties+xml"/>
  <Override PartName="/ppt/slideLayouts/slideLayout18.xml" ContentType="application/vnd.openxmlformats-officedocument.presentationml.slideLayout+xml"/>
  <Override PartName="/ppt/slides/slide4.xml" ContentType="application/vnd.openxmlformats-officedocument.presentationml.slide+xml"/>
  <Override PartName="/ppt/slideLayouts/slideLayout12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24.xml" ContentType="application/vnd.openxmlformats-officedocument.presentationml.slideLayout+xml"/>
  <Override PartName="/customXml/itemProps3.xml" ContentType="application/vnd.openxmlformats-officedocument.customXmlProperties+xml"/>
  <Override PartName="/ppt/slideLayouts/slideLayout34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3.xml" ContentType="application/vnd.openxmlformats-officedocument.presentationml.slideLayout+xml"/>
  <Override PartName="/customXml/itemProps2.xml" ContentType="application/vnd.openxmlformats-officedocument.customXmlProperties+xml"/>
  <Override PartName="/ppt/theme/theme1.xml" ContentType="application/vnd.openxmlformats-officedocument.theme+xml"/>
  <Override PartName="/ppt/slideLayouts/slideLayout16.xml" ContentType="application/vnd.openxmlformats-officedocument.presentationml.slideLayout+xml"/>
  <Override PartName="/ppt/slides/slide2.xml" ContentType="application/vnd.openxmlformats-officedocument.presentationml.slide+xml"/>
  <Override PartName="/ppt/slideLayouts/slideLayout35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6.xml" ContentType="application/vnd.openxmlformats-officedocument.presentationml.slideLayout+xml"/>
  <Override PartName="/ppt/presProps.xml" ContentType="application/vnd.openxmlformats-officedocument.presentationml.presProps+xml"/>
  <Override PartName="/ppt/slides/slide7.xml" ContentType="application/vnd.openxmlformats-officedocument.presentationml.slide+xml"/>
  <Override PartName="/ppt/slideLayouts/slideLayout13.xml" ContentType="application/vnd.openxmlformats-officedocument.presentationml.slideLayout+xml"/>
  <Override PartName="/customXml/itemProps1.xml" ContentType="application/vnd.openxmlformats-officedocument.customXmlProperties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</Types>
</file>

<file path=_rels/.rels><?xml version="1.0" encoding="UTF-8" standalone="yes"?><Relationships xmlns="http://schemas.openxmlformats.org/package/2006/relationships"><Relationship Id="rId3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aveSubsetFonts="1">
  <p:sldMasterIdLst>
    <p:sldMasterId id="2147483648" r:id="rId1"/>
    <p:sldMasterId id="2147483674" r:id="rId2"/>
  </p:sldMasterIdLst>
  <p:notesMasterIdLst>
    <p:notesMasterId r:id="rId20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</p:sldIdLst>
  <p:sldSz cx="12192000" cy="6858000"/>
  <p:notesSz cx="7023100" cy="9309100"/>
  <p:defaultTextStyle>
    <a:defPPr>
      <a:defRPr lang="en-US"/>
    </a:defPPr>
    <a:lvl1pPr marL="0" algn="l" defTabSz="914400">
      <a:defRPr sz="18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>
      <a:defRPr sz="18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>
      <a:defRPr sz="18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>
      <a:defRPr sz="18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>
      <a:defRPr sz="18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>
      <a:defRPr sz="18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>
      <a:defRPr sz="18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>
      <a:defRPr sz="18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>
      <a:defRPr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 varScale="1">
        <p:scale>
          <a:sx n="79" d="100"/>
          <a:sy n="79" d="100"/>
        </p:scale>
        <p:origin x="120" y="77"/>
      </p:cViewPr>
      <p:guideLst>
        <p:guide pos="2214" orient="horz"/>
        <p:guide pos="2851" orient="horz"/>
        <p:guide pos="3284" orient="horz"/>
        <p:guide pos="2355" orient="horz"/>
        <p:guide pos="1669" orient="horz"/>
        <p:guide pos="360" orient="horz"/>
        <p:guide pos="1349" orient="horz"/>
        <p:guide pos="2149" orient="horz"/>
        <p:guide pos="1198" orient="horz"/>
        <p:guide pos="4319" orient="horz"/>
        <p:guide pos="704"/>
        <p:guide pos="7119"/>
        <p:guide pos="3179"/>
        <p:guide pos="1455"/>
        <p:guide pos="219"/>
        <p:guide pos="1233"/>
      </p:guideLst>
    </p:cSldViewPr>
  </p:slideViewPr>
  <p:gridSpacing cx="76200" cy="76200"/>
</p:viewPr>
</file>

<file path=ppt/_rels/presentation.xml.rels>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theme" Target="theme/theme1.xml"/><Relationship Id="rId4" Type="http://schemas.openxmlformats.org/officeDocument/2006/relationships/theme" Target="theme/theme2.xml"/><Relationship Id="rId5" Type="http://schemas.openxmlformats.org/officeDocument/2006/relationships/theme" Target="theme/theme3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21" Type="http://schemas.openxmlformats.org/officeDocument/2006/relationships/presProps" Target="presProps.xml" /><Relationship Id="rId22" Type="http://schemas.openxmlformats.org/officeDocument/2006/relationships/tableStyles" Target="tableStyles.xml" /><Relationship Id="rId23" Type="http://schemas.openxmlformats.org/officeDocument/2006/relationships/viewProps" Target="viewProps.xml" /></Relationships>
</file>

<file path=ppt/notesMasters/_rels/notesMaster1.xml.rels><?xml version="1.0" encoding="UTF-8" standalone="yes"?>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 name="">
    <p:bg>
      <p:bgRef idx="1001">
        <a:schemeClr val="bg1"/>
      </p:bgRef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 bwMode="auto">
          <a:xfrm>
            <a:off x="0" y="0"/>
            <a:ext cx="3043343" cy="465454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 bwMode="auto">
          <a:xfrm>
            <a:off x="3978132" y="0"/>
            <a:ext cx="3043343" cy="465454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pPr>
              <a:defRPr/>
            </a:pPr>
            <a:fld id="{A6E1133A-33E6-41DE-9EDC-2B4E7ACFB7D2}" type="datetimeFigureOut">
              <a:rPr lang="en-US"/>
              <a:t>2/4/2025</a:t>
            </a:fld>
            <a:endParaRPr lang="en-US"/>
          </a:p>
        </p:txBody>
      </p:sp>
      <p:sp>
        <p:nvSpPr>
          <p:cNvPr id="4" name="Slide Image Placeholder 3"/>
          <p:cNvSpPr>
            <a:spLocks noChangeAspect="1" noGrp="1" noRot="1"/>
          </p:cNvSpPr>
          <p:nvPr>
            <p:ph type="sldImg" idx="2"/>
          </p:nvPr>
        </p:nvSpPr>
        <p:spPr bwMode="auto">
          <a:xfrm>
            <a:off x="409575" y="698500"/>
            <a:ext cx="6203950" cy="34909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324" tIns="46662" rIns="93324" bIns="46662" rtlCol="0" anchor="ctr"/>
          <a:lstStyle/>
          <a:p>
            <a:pPr>
              <a:defRPr/>
            </a:pPr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 bwMode="auto">
          <a:xfrm>
            <a:off x="702310" y="4421823"/>
            <a:ext cx="5618480" cy="4189095"/>
          </a:xfrm>
          <a:prstGeom prst="rect">
            <a:avLst/>
          </a:prstGeom>
        </p:spPr>
        <p:txBody>
          <a:bodyPr vert="horz" lIns="93324" tIns="46662" rIns="93324" bIns="46662" rtlCol="0">
            <a:normAutofit/>
          </a:bodyPr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 bwMode="auto">
          <a:xfrm>
            <a:off x="0" y="8842029"/>
            <a:ext cx="3043343" cy="465454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 bwMode="auto">
          <a:xfrm>
            <a:off x="3978132" y="8842029"/>
            <a:ext cx="3043343" cy="465454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pPr>
              <a:defRPr/>
            </a:pPr>
            <a:fld id="{3F1AA2EC-018E-495A-975D-CC074962699C}" type="slidenum">
              <a:rPr lang="en-US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>
      <a:defRPr sz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>
      <a:defRPr sz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>
      <a:defRPr sz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>
      <a:defRPr sz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>
      <a:defRPr sz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>
      <a:defRPr sz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>
      <a:defRPr sz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>
      <a:defRPr sz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>
      <a:defRPr sz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 ?>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 ?>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 ?>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 ?>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 ?>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 ?>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 ?>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 ?>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 ?>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 ?>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 ?>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 ?>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 ?>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 ?>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3F1AA2EC-018E-495A-975D-CC074962699C}" type="slidenum">
              <a:rPr lang="en-US"/>
              <a:t>1</a:t>
            </a:fld>
            <a:endParaRPr lang="en-US"/>
          </a:p>
        </p:txBody>
      </p:sp>
    </p:spTree>
  </p:cSld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F8D82C76-F045-267D-EBB9-D6EDB4DD24D2}" type="slidenum">
              <a:rPr/>
              <a:t/>
            </a:fld>
            <a:endParaRPr/>
          </a:p>
        </p:txBody>
      </p:sp>
    </p:spTree>
  </p:cSld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F6EF24EF-ED1A-CCAE-81B5-5D841847C4C1}" type="slidenum">
              <a:rPr/>
              <a:t/>
            </a:fld>
            <a:endParaRPr/>
          </a:p>
        </p:txBody>
      </p:sp>
    </p:spTree>
  </p:cSld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FC5C3D0F-8B45-51A0-85EA-AE5D39DC1BFE}" type="slidenum">
              <a:rPr/>
              <a:t/>
            </a:fld>
            <a:endParaRPr/>
          </a:p>
        </p:txBody>
      </p:sp>
    </p:spTree>
  </p:cSld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B5B2D0B6-607A-2A42-3C81-C4106C4B9C28}" type="slidenum">
              <a:rPr/>
              <a:t/>
            </a:fld>
            <a:endParaRPr/>
          </a:p>
        </p:txBody>
      </p:sp>
    </p:spTree>
  </p:cSld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23C9AE26-770A-B050-A73E-6A5DD9BFCDB6}" type="slidenum">
              <a:rPr/>
              <a:t/>
            </a:fld>
            <a:endParaRPr/>
          </a:p>
        </p:txBody>
      </p:sp>
    </p:spTree>
  </p:cSld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9439EA23-1866-05F9-26C5-68DDB344C7F5}" type="slidenum">
              <a:rPr/>
              <a:t/>
            </a:fld>
            <a:endParaRPr/>
          </a:p>
        </p:txBody>
      </p:sp>
    </p:spTree>
  </p:cSld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2DC5A6C8-9C07-ACB7-B99E-78E185FEBC2D}" type="slidenum">
              <a:rPr/>
              <a:t/>
            </a:fld>
            <a:endParaRPr/>
          </a:p>
        </p:txBody>
      </p:sp>
    </p:spTree>
  </p:cSld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531EB869-F7D5-C282-8571-531B016EF973}" type="slidenum">
              <a:rPr/>
              <a:t/>
            </a:fld>
            <a:endParaRPr/>
          </a:p>
        </p:txBody>
      </p:sp>
    </p:spTree>
  </p:cSld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144AA65A-96FD-BE69-49D9-56E543374162}" type="slidenum">
              <a:rPr/>
              <a:t/>
            </a:fld>
            <a:endParaRPr/>
          </a:p>
        </p:txBody>
      </p:sp>
    </p:spTree>
  </p:cSld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9279C8C6-4571-35A9-A7B7-4E378223BBBD}" type="slidenum">
              <a:rPr/>
              <a:t/>
            </a:fld>
            <a:endParaRPr/>
          </a:p>
        </p:txBody>
      </p:sp>
    </p:spTree>
  </p:cSld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6F3E6675-BE87-1048-7B00-CC118DF83918}" type="slidenum">
              <a:rPr/>
              <a:t/>
            </a:fld>
            <a:endParaRPr/>
          </a:p>
        </p:txBody>
      </p:sp>
    </p:spTree>
  </p:cSld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C84FB1A4-4BBA-97FF-BA9D-A1767C56BD6E}" type="slidenum">
              <a:rPr/>
              <a:t/>
            </a:fld>
            <a:endParaRPr/>
          </a:p>
        </p:txBody>
      </p:sp>
    </p:spTree>
  </p:cSld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C718F928-3367-3FEF-2B1D-3ED58C4BEE11}" type="slidenum">
              <a:rPr/>
              <a:t/>
            </a:fld>
            <a:endParaRPr/>
          </a:p>
        </p:txBody>
      </p:sp>
    </p:spTree>
  </p:cSld>
</p:notes>
</file>

<file path=ppt/slideLayouts/_rels/slideLayout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Relationship Id="rId3" Type="http://schemas.openxmlformats.org/officeDocument/2006/relationships/image" Target="../media/image3.png"/></Relationships>
</file>

<file path=ppt/slideLayouts/_rels/slideLayout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8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</file>

<file path=ppt/slideLayouts/_rels/slideLayout1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1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1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1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17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18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19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</file>

<file path=ppt/slideLayouts/_rels/slideLayout20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2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2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2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2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2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2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title" userDrawn="1">
  <p:cSld name="Title Slid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auto"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auto"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>
              <a:defRPr/>
            </a:pPr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  <p:sp>
        <p:nvSpPr>
          <p:cNvPr id="9" name="TextBox 8"/>
          <p:cNvSpPr txBox="1"/>
          <p:nvPr/>
        </p:nvSpPr>
        <p:spPr bwMode="auto">
          <a:xfrm>
            <a:off x="4631239" y="4915592"/>
            <a:ext cx="724494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/>
              </a:defRPr>
            </a:lvl1pPr>
          </a:lstStyle>
          <a:p>
            <a:pPr>
              <a:defRPr/>
            </a:pPr>
            <a:r>
              <a:rPr lang="en-CA" sz="3200">
                <a:solidFill>
                  <a:schemeClr val="bg1"/>
                </a:solidFill>
                <a:latin typeface="+mn-lt"/>
              </a:rPr>
              <a:t>Medical Radiologic Technology Program</a:t>
            </a:r>
            <a:endParaRPr/>
          </a:p>
          <a:p>
            <a:pPr>
              <a:defRPr/>
            </a:pPr>
            <a:r>
              <a:rPr lang="en-CA" sz="3200">
                <a:solidFill>
                  <a:schemeClr val="bg1"/>
                </a:solidFill>
                <a:latin typeface="+mn-lt"/>
              </a:rPr>
              <a:t>Eden Brook College</a:t>
            </a:r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type="obj" userDrawn="1">
  <p:cSld name="Title and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 bwMode="auto"/>
        <p:txBody>
          <a:bodyPr/>
          <a:lstStyle>
            <a:lvl1pPr>
              <a:defRPr>
                <a:solidFill>
                  <a:srgbClr val="A21D22"/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4253" y="510363"/>
            <a:ext cx="495477" cy="77617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 rot="10800000">
            <a:off x="1" y="6581556"/>
            <a:ext cx="12192000" cy="345368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 bwMode="auto">
          <a:xfrm>
            <a:off x="8142489" y="6534834"/>
            <a:ext cx="331693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US" sz="1400" b="1"/>
              <a:t>© MRT Program, Eden Brook College</a:t>
            </a:r>
            <a:r>
              <a:rPr lang="en-US" sz="1800" b="1"/>
              <a:t>​</a:t>
            </a:r>
            <a:endParaRPr/>
          </a:p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secHead" userDrawn="1">
  <p:cSld name="Section Header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type="twoObj" userDrawn="1">
  <p:cSld name="Two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 bwMode="auto"/>
        <p:txBody>
          <a:bodyPr/>
          <a:lstStyle>
            <a:lvl1pPr>
              <a:defRPr>
                <a:solidFill>
                  <a:srgbClr val="A21D22"/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 bwMode="auto">
          <a:xfrm>
            <a:off x="838200" y="1825625"/>
            <a:ext cx="5181600" cy="4351338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6172200" y="1825625"/>
            <a:ext cx="5181600" cy="4351338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 rot="10800000">
            <a:off x="1" y="6581556"/>
            <a:ext cx="12192000" cy="345368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 bwMode="auto">
          <a:xfrm>
            <a:off x="8251863" y="6550362"/>
            <a:ext cx="331693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US" sz="1400" b="1"/>
              <a:t>© MRT Program, Eden Brook College</a:t>
            </a:r>
            <a:r>
              <a:rPr lang="en-US" sz="1800" b="1"/>
              <a:t>​</a:t>
            </a:r>
            <a:endParaRPr/>
          </a:p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twoTxTwoObj" userDrawn="1">
  <p:cSld name="Comparis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9788" y="365125"/>
            <a:ext cx="10515600" cy="1325563"/>
          </a:xfrm>
        </p:spPr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839788" y="2505074"/>
            <a:ext cx="5157787" cy="3684588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 bwMode="auto"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 bwMode="auto">
          <a:xfrm>
            <a:off x="6172200" y="2505074"/>
            <a:ext cx="5183188" cy="3684588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titleOnly" userDrawn="1">
  <p:cSld name="Title Only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blank" userDrawn="1">
  <p:cSld name="Blank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4253" y="510363"/>
            <a:ext cx="495477" cy="776177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objTx" userDrawn="1">
  <p:cSld name="Content with Capti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auto"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picTx" userDrawn="1">
  <p:cSld name="Picture with Capti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 bwMode="auto"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>
              <a:defRPr/>
            </a:pPr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auto"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vertTx" userDrawn="1">
  <p:cSld name="Title and Vertical Tex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vertTitleAndTx" userDrawn="1">
  <p:cSld name="Vertical Title and Tex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 bwMode="auto">
          <a:xfrm>
            <a:off x="8724900" y="365125"/>
            <a:ext cx="2628900" cy="5811838"/>
          </a:xfrm>
        </p:spPr>
        <p:txBody>
          <a:bodyPr vert="eaVert"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 bwMode="auto">
          <a:xfrm>
            <a:off x="838200" y="365125"/>
            <a:ext cx="7734300" cy="5811838"/>
          </a:xfrm>
        </p:spPr>
        <p:txBody>
          <a:bodyPr vert="eaVert"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0" showMasterPhAnim="0" showMasterSp="0" userDrawn="1">
  <p:cSld name="1_Title Slid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auto">
          <a:xfrm>
            <a:off x="5939693" y="1320800"/>
            <a:ext cx="5804225" cy="2980352"/>
          </a:xfrm>
          <a:prstGeom prst="rect">
            <a:avLst/>
          </a:prstGeom>
        </p:spPr>
        <p:txBody>
          <a:bodyPr/>
          <a:lstStyle>
            <a:lvl1pPr algn="l">
              <a:defRPr sz="6000">
                <a:solidFill>
                  <a:schemeClr val="tx1"/>
                </a:solidFill>
                <a:latin typeface="Impact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 hasCustomPrompt="1"/>
          </p:nvPr>
        </p:nvSpPr>
        <p:spPr bwMode="auto">
          <a:xfrm>
            <a:off x="5939693" y="4401024"/>
            <a:ext cx="5804225" cy="675789"/>
          </a:xfrm>
          <a:prstGeom prst="rect">
            <a:avLst/>
          </a:prstGeom>
        </p:spPr>
        <p:txBody>
          <a:bodyPr vert="horz"/>
          <a:lstStyle>
            <a:lvl1pPr marL="0" algn="l" defTabSz="914400">
              <a:spcBef>
                <a:spcPts val="0"/>
              </a:spcBef>
              <a:defRPr lang="en-US" sz="1400" b="1">
                <a:solidFill>
                  <a:srgbClr val="005EB8"/>
                </a:solidFill>
                <a:latin typeface="Arial"/>
                <a:ea typeface="+mn-ea"/>
                <a:cs typeface="Arial"/>
              </a:defRPr>
            </a:lvl1pPr>
          </a:lstStyle>
          <a:p>
            <a:pPr lvl="0">
              <a:defRPr/>
            </a:pPr>
            <a:r>
              <a:rPr lang="en-US"/>
              <a:t>Presentation Subtitle</a:t>
            </a:r>
            <a:endParaRPr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570520" y="1160952"/>
            <a:ext cx="4840281" cy="374904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0" showMasterPhAnim="0" showMasterSp="0" userDrawn="1">
  <p:cSld name="Large text /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3803" y="154483"/>
            <a:ext cx="8929797" cy="627860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2"/>
                </a:solidFill>
                <a:latin typeface="Arial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 bwMode="auto"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/>
              <a:buChar char="•"/>
              <a:defRPr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6" name="TextBox 5"/>
          <p:cNvSpPr txBox="1"/>
          <p:nvPr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7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9" name="TextBox 8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0" showMasterPhAnim="0" showMasterSp="0" userDrawn="1">
  <p:cSld name="Large text / content - numbered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 bwMode="auto"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+mj-lt"/>
              <a:buAutoNum type="arabicPeriod"/>
              <a:defRPr>
                <a:solidFill>
                  <a:schemeClr val="tx2"/>
                </a:solidFill>
              </a:defRPr>
            </a:lvl1pPr>
            <a:lvl2pPr marL="685800" indent="-342900">
              <a:buFont typeface="+mj-lt"/>
              <a:buAutoNum type="alphaLcParenR"/>
              <a:defRPr sz="2400"/>
            </a:lvl2pPr>
            <a:lvl3pPr marL="914400" indent="-228600">
              <a:buFont typeface="+mj-lt"/>
              <a:buAutoNum type="romanLcPeriod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1128" y="157877"/>
            <a:ext cx="8932472" cy="682387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2"/>
                </a:solidFill>
                <a:latin typeface="Arial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6" name="TextBox 5"/>
          <p:cNvSpPr txBox="1"/>
          <p:nvPr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7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9" name="TextBox 8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Large imag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19936" y="155769"/>
            <a:ext cx="8933664" cy="675703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1"/>
                </a:solidFill>
                <a:latin typeface="Arial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 hasCustomPrompt="1"/>
          </p:nvPr>
        </p:nvSpPr>
        <p:spPr bwMode="auto">
          <a:xfrm>
            <a:off x="843843" y="1239716"/>
            <a:ext cx="10457040" cy="4868750"/>
          </a:xfrm>
          <a:prstGeom prst="rect">
            <a:avLst/>
          </a:prstGeom>
        </p:spPr>
        <p:txBody>
          <a:bodyPr vert="horz"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Insert image here.</a:t>
            </a:r>
            <a:endParaRPr/>
          </a:p>
        </p:txBody>
      </p:sp>
      <p:sp>
        <p:nvSpPr>
          <p:cNvPr id="6" name="Text Placeholder 10"/>
          <p:cNvSpPr>
            <a:spLocks noGrp="1"/>
          </p:cNvSpPr>
          <p:nvPr>
            <p:ph type="body" sz="quarter" idx="11" hasCustomPrompt="1"/>
          </p:nvPr>
        </p:nvSpPr>
        <p:spPr bwMode="auto">
          <a:xfrm>
            <a:off x="5407512" y="6133275"/>
            <a:ext cx="5995595" cy="285716"/>
          </a:xfrm>
          <a:prstGeom prst="rect">
            <a:avLst/>
          </a:prstGeom>
        </p:spPr>
        <p:txBody>
          <a:bodyPr vert="horz"/>
          <a:lstStyle>
            <a:lvl1pPr marL="0" algn="r" defTabSz="914400">
              <a:spcBef>
                <a:spcPts val="0"/>
              </a:spcBef>
              <a:defRPr lang="en-US" sz="1000" b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+mn-ea"/>
                <a:cs typeface="Arial"/>
              </a:defRPr>
            </a:lvl1pPr>
          </a:lstStyle>
          <a:p>
            <a:pPr lvl="0">
              <a:defRPr/>
            </a:pPr>
            <a:r>
              <a:rPr lang="en-US"/>
              <a:t>Source: Include image source here</a:t>
            </a:r>
            <a:endParaRPr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9" name="TextBox 8"/>
          <p:cNvSpPr txBox="1"/>
          <p:nvPr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4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10" name="TextBox 9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Large text / content / imag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0397" y="154657"/>
            <a:ext cx="8933203" cy="685607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2"/>
                </a:solidFill>
                <a:latin typeface="Arial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 bwMode="auto">
          <a:xfrm>
            <a:off x="846668" y="1248509"/>
            <a:ext cx="10454217" cy="2517157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/>
              <a:buChar char="•"/>
              <a:defRPr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US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1" hasCustomPrompt="1"/>
          </p:nvPr>
        </p:nvSpPr>
        <p:spPr bwMode="auto">
          <a:xfrm>
            <a:off x="843843" y="3852567"/>
            <a:ext cx="10457040" cy="2255898"/>
          </a:xfrm>
          <a:prstGeom prst="rect">
            <a:avLst/>
          </a:prstGeom>
        </p:spPr>
        <p:txBody>
          <a:bodyPr vert="horz"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Insert image here.</a:t>
            </a:r>
            <a:endParaRPr/>
          </a:p>
        </p:txBody>
      </p:sp>
      <p:sp>
        <p:nvSpPr>
          <p:cNvPr id="5" name="Text Placeholder 10"/>
          <p:cNvSpPr>
            <a:spLocks noGrp="1"/>
          </p:cNvSpPr>
          <p:nvPr>
            <p:ph type="body" sz="quarter" idx="12" hasCustomPrompt="1"/>
          </p:nvPr>
        </p:nvSpPr>
        <p:spPr bwMode="auto">
          <a:xfrm>
            <a:off x="5407512" y="6126049"/>
            <a:ext cx="5995595" cy="257166"/>
          </a:xfrm>
          <a:prstGeom prst="rect">
            <a:avLst/>
          </a:prstGeom>
        </p:spPr>
        <p:txBody>
          <a:bodyPr vert="horz"/>
          <a:lstStyle>
            <a:lvl1pPr marL="0" algn="r" defTabSz="914400">
              <a:spcBef>
                <a:spcPts val="0"/>
              </a:spcBef>
              <a:defRPr lang="en-US" sz="1000" b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+mn-ea"/>
                <a:cs typeface="Arial"/>
              </a:defRPr>
            </a:lvl1pPr>
          </a:lstStyle>
          <a:p>
            <a:pPr lvl="0">
              <a:defRPr/>
            </a:pPr>
            <a:r>
              <a:rPr lang="en-US"/>
              <a:t>Source: Include image source here</a:t>
            </a:r>
            <a:endParaRPr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9" name="TextBox 8"/>
          <p:cNvSpPr txBox="1"/>
          <p:nvPr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10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11" name="TextBox 10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Image / Text spli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0397" y="160030"/>
            <a:ext cx="8933203" cy="647852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1"/>
                </a:solidFill>
                <a:latin typeface="Arial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0" hasCustomPrompt="1"/>
          </p:nvPr>
        </p:nvSpPr>
        <p:spPr bwMode="auto">
          <a:xfrm>
            <a:off x="6807200" y="1248508"/>
            <a:ext cx="4493683" cy="4689714"/>
          </a:xfrm>
          <a:prstGeom prst="rect">
            <a:avLst/>
          </a:prstGeom>
        </p:spPr>
        <p:txBody>
          <a:bodyPr vert="horz"/>
          <a:lstStyle>
            <a:lvl1pPr marL="0" indent="0">
              <a:buFont typeface="Arial"/>
              <a:buNone/>
              <a:defRPr>
                <a:solidFill>
                  <a:schemeClr val="accent3"/>
                </a:solidFill>
              </a:defRPr>
            </a:lvl1pPr>
            <a:lvl2pPr marL="685800" indent="-342900">
              <a:defRPr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>
              <a:defRPr/>
            </a:pPr>
            <a:r>
              <a:rPr lang="en-CA"/>
              <a:t>Insert image here.</a:t>
            </a:r>
            <a:endParaRPr/>
          </a:p>
        </p:txBody>
      </p:sp>
      <p:sp>
        <p:nvSpPr>
          <p:cNvPr id="6" name="Content Placeholder 7"/>
          <p:cNvSpPr>
            <a:spLocks noGrp="1"/>
          </p:cNvSpPr>
          <p:nvPr>
            <p:ph sz="quarter" idx="12"/>
          </p:nvPr>
        </p:nvSpPr>
        <p:spPr bwMode="auto">
          <a:xfrm>
            <a:off x="846669" y="1248508"/>
            <a:ext cx="5604932" cy="5076988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/>
              <a:buChar char="•"/>
              <a:defRPr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1" hasCustomPrompt="1"/>
          </p:nvPr>
        </p:nvSpPr>
        <p:spPr bwMode="auto">
          <a:xfrm>
            <a:off x="6806493" y="5938221"/>
            <a:ext cx="4653986" cy="384318"/>
          </a:xfrm>
          <a:prstGeom prst="rect">
            <a:avLst/>
          </a:prstGeom>
        </p:spPr>
        <p:txBody>
          <a:bodyPr vert="horz"/>
          <a:lstStyle>
            <a:lvl1pPr marL="0" algn="r" defTabSz="914400">
              <a:spcBef>
                <a:spcPts val="0"/>
              </a:spcBef>
              <a:defRPr lang="en-US" sz="1000" b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+mn-ea"/>
                <a:cs typeface="Arial"/>
              </a:defRPr>
            </a:lvl1pPr>
          </a:lstStyle>
          <a:p>
            <a:pPr lvl="0">
              <a:defRPr/>
            </a:pPr>
            <a:r>
              <a:rPr lang="en-US"/>
              <a:t>Source: Include image source here</a:t>
            </a:r>
            <a:endParaRPr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10" name="TextBox 9"/>
          <p:cNvSpPr txBox="1"/>
          <p:nvPr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 Alberta Institute of Technology</a:t>
            </a:r>
            <a:endParaRPr/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5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11" name="TextBox 10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 Alberta Institute of Technology</a:t>
            </a:r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Text / Text spli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0398" y="155149"/>
            <a:ext cx="8944925" cy="685114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2"/>
                </a:solidFill>
                <a:latin typeface="Arial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6260123" y="1239716"/>
            <a:ext cx="5055000" cy="5085781"/>
          </a:xfrm>
          <a:prstGeom prst="rect">
            <a:avLst/>
          </a:prstGeom>
        </p:spPr>
        <p:txBody>
          <a:bodyPr/>
          <a:lstStyle>
            <a:lvl1pPr marL="342900" indent="-342900">
              <a:buFont typeface="Arial"/>
              <a:buChar char="•"/>
              <a:defRPr sz="2800"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 b="0"/>
            </a:lvl2pPr>
            <a:lvl3pPr marL="914400" indent="-228600">
              <a:buFont typeface="Wingdings"/>
              <a:buChar char="§"/>
              <a:defRPr sz="2000" b="0"/>
            </a:lvl3pPr>
            <a:lvl4pPr marL="1143000" indent="-228600">
              <a:defRPr sz="1800" b="0"/>
            </a:lvl4pPr>
            <a:lvl5pPr marL="1371600" indent="-228600">
              <a:defRPr sz="1600" b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11" name="Content Placeholder 7"/>
          <p:cNvSpPr>
            <a:spLocks noGrp="1"/>
          </p:cNvSpPr>
          <p:nvPr>
            <p:ph sz="quarter" idx="12"/>
          </p:nvPr>
        </p:nvSpPr>
        <p:spPr bwMode="auto">
          <a:xfrm>
            <a:off x="846669" y="1239716"/>
            <a:ext cx="5108655" cy="5085781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/>
              <a:buChar char="•"/>
              <a:defRPr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7" name="TextBox 6"/>
          <p:cNvSpPr txBox="1"/>
          <p:nvPr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 Alberta Institute of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4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8" name="TextBox 7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 Alberta Institute of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2_Title Slid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auto">
          <a:xfrm>
            <a:off x="5939693" y="1320800"/>
            <a:ext cx="5804225" cy="2980352"/>
          </a:xfrm>
          <a:prstGeom prst="rect">
            <a:avLst/>
          </a:prstGeom>
        </p:spPr>
        <p:txBody>
          <a:bodyPr/>
          <a:lstStyle>
            <a:lvl1pPr algn="l">
              <a:defRPr sz="6000">
                <a:solidFill>
                  <a:schemeClr val="tx1"/>
                </a:solidFill>
                <a:latin typeface="Impact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 hasCustomPrompt="1"/>
          </p:nvPr>
        </p:nvSpPr>
        <p:spPr bwMode="auto">
          <a:xfrm>
            <a:off x="5939693" y="4401024"/>
            <a:ext cx="5804225" cy="675789"/>
          </a:xfrm>
          <a:prstGeom prst="rect">
            <a:avLst/>
          </a:prstGeom>
        </p:spPr>
        <p:txBody>
          <a:bodyPr vert="horz"/>
          <a:lstStyle>
            <a:lvl1pPr marL="0" algn="l" defTabSz="914400">
              <a:spcBef>
                <a:spcPts val="0"/>
              </a:spcBef>
              <a:defRPr lang="en-US" sz="1400" b="1">
                <a:solidFill>
                  <a:srgbClr val="005EB8"/>
                </a:solidFill>
                <a:latin typeface="Arial"/>
                <a:ea typeface="+mn-ea"/>
                <a:cs typeface="Arial"/>
              </a:defRPr>
            </a:lvl1pPr>
          </a:lstStyle>
          <a:p>
            <a:pPr lvl="0">
              <a:defRPr/>
            </a:pPr>
            <a:r>
              <a:rPr lang="en-US"/>
              <a:t>Presentation Subtitle</a:t>
            </a:r>
            <a:endParaRPr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570520" y="1160952"/>
            <a:ext cx="4840281" cy="374904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1_Large text /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3803" y="154483"/>
            <a:ext cx="8929797" cy="627860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2"/>
                </a:solidFill>
                <a:latin typeface="Arial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 bwMode="auto"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/>
              <a:buChar char="•"/>
              <a:defRPr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  <a:p>
            <a:pPr lvl="2">
              <a:defRPr/>
            </a:pPr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4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6" name="TextBox 5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1_Large text / content - numbered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 bwMode="auto"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+mj-lt"/>
              <a:buAutoNum type="arabicPeriod"/>
              <a:defRPr>
                <a:solidFill>
                  <a:schemeClr val="tx2"/>
                </a:solidFill>
              </a:defRPr>
            </a:lvl1pPr>
            <a:lvl2pPr marL="685800" indent="-342900">
              <a:buFont typeface="+mj-lt"/>
              <a:buAutoNum type="alphaLcParenR"/>
              <a:defRPr sz="2400"/>
            </a:lvl2pPr>
            <a:lvl3pPr marL="914400" indent="-228600">
              <a:buFont typeface="+mj-lt"/>
              <a:buAutoNum type="romanLcPeriod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  <a:p>
            <a:pPr lvl="2">
              <a:defRPr/>
            </a:pPr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5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1128" y="157877"/>
            <a:ext cx="8932472" cy="682387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2"/>
                </a:solidFill>
                <a:latin typeface="Arial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TextBox 5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1_Large imag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19936" y="155769"/>
            <a:ext cx="8933664" cy="675703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1"/>
                </a:solidFill>
                <a:latin typeface="Arial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 hasCustomPrompt="1"/>
          </p:nvPr>
        </p:nvSpPr>
        <p:spPr bwMode="auto">
          <a:xfrm>
            <a:off x="843843" y="1239716"/>
            <a:ext cx="10457040" cy="4868750"/>
          </a:xfrm>
          <a:prstGeom prst="rect">
            <a:avLst/>
          </a:prstGeom>
        </p:spPr>
        <p:txBody>
          <a:bodyPr vert="horz"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Insert image here.</a:t>
            </a:r>
            <a:endParaRPr/>
          </a:p>
        </p:txBody>
      </p:sp>
      <p:sp>
        <p:nvSpPr>
          <p:cNvPr id="6" name="Text Placeholder 10"/>
          <p:cNvSpPr>
            <a:spLocks noGrp="1"/>
          </p:cNvSpPr>
          <p:nvPr>
            <p:ph type="body" sz="quarter" idx="11" hasCustomPrompt="1"/>
          </p:nvPr>
        </p:nvSpPr>
        <p:spPr bwMode="auto">
          <a:xfrm>
            <a:off x="5407512" y="6133275"/>
            <a:ext cx="5995595" cy="285716"/>
          </a:xfrm>
          <a:prstGeom prst="rect">
            <a:avLst/>
          </a:prstGeom>
        </p:spPr>
        <p:txBody>
          <a:bodyPr vert="horz"/>
          <a:lstStyle>
            <a:lvl1pPr marL="0" algn="r" defTabSz="914400">
              <a:spcBef>
                <a:spcPts val="0"/>
              </a:spcBef>
              <a:defRPr lang="en-US" sz="1000" b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+mn-ea"/>
                <a:cs typeface="Arial"/>
              </a:defRPr>
            </a:lvl1pPr>
          </a:lstStyle>
          <a:p>
            <a:pPr lvl="0">
              <a:defRPr/>
            </a:pPr>
            <a:r>
              <a:rPr lang="en-US"/>
              <a:t>Source: Include image source here</a:t>
            </a:r>
            <a:endParaRPr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8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9" name="TextBox 8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1_Large text / content / imag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0397" y="154657"/>
            <a:ext cx="8933203" cy="685607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2"/>
                </a:solidFill>
                <a:latin typeface="Arial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 bwMode="auto">
          <a:xfrm>
            <a:off x="846668" y="1248509"/>
            <a:ext cx="10454217" cy="2517157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/>
              <a:buChar char="•"/>
              <a:defRPr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  <a:p>
            <a:pPr lvl="2">
              <a:defRPr/>
            </a:pPr>
            <a:endParaRPr lang="en-US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1" hasCustomPrompt="1"/>
          </p:nvPr>
        </p:nvSpPr>
        <p:spPr bwMode="auto">
          <a:xfrm>
            <a:off x="843843" y="3852567"/>
            <a:ext cx="10457040" cy="2255898"/>
          </a:xfrm>
          <a:prstGeom prst="rect">
            <a:avLst/>
          </a:prstGeom>
        </p:spPr>
        <p:txBody>
          <a:bodyPr vert="horz"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Insert image here.</a:t>
            </a:r>
            <a:endParaRPr/>
          </a:p>
        </p:txBody>
      </p:sp>
      <p:sp>
        <p:nvSpPr>
          <p:cNvPr id="5" name="Text Placeholder 10"/>
          <p:cNvSpPr>
            <a:spLocks noGrp="1"/>
          </p:cNvSpPr>
          <p:nvPr>
            <p:ph type="body" sz="quarter" idx="12" hasCustomPrompt="1"/>
          </p:nvPr>
        </p:nvSpPr>
        <p:spPr bwMode="auto">
          <a:xfrm>
            <a:off x="5407512" y="6126049"/>
            <a:ext cx="5995595" cy="257166"/>
          </a:xfrm>
          <a:prstGeom prst="rect">
            <a:avLst/>
          </a:prstGeom>
        </p:spPr>
        <p:txBody>
          <a:bodyPr vert="horz"/>
          <a:lstStyle>
            <a:lvl1pPr marL="0" algn="r" defTabSz="914400">
              <a:spcBef>
                <a:spcPts val="0"/>
              </a:spcBef>
              <a:defRPr lang="en-US" sz="1000" b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+mn-ea"/>
                <a:cs typeface="Arial"/>
              </a:defRPr>
            </a:lvl1pPr>
          </a:lstStyle>
          <a:p>
            <a:pPr lvl="0">
              <a:defRPr/>
            </a:pPr>
            <a:r>
              <a:rPr lang="en-US"/>
              <a:t>Source: Include image source here</a:t>
            </a:r>
            <a:endParaRPr/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7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9" name="TextBox 8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1_Image / Text spli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0397" y="160030"/>
            <a:ext cx="8933203" cy="647852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1"/>
                </a:solidFill>
                <a:latin typeface="Arial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0" hasCustomPrompt="1"/>
          </p:nvPr>
        </p:nvSpPr>
        <p:spPr bwMode="auto">
          <a:xfrm>
            <a:off x="6807200" y="1248508"/>
            <a:ext cx="4493683" cy="4689714"/>
          </a:xfrm>
          <a:prstGeom prst="rect">
            <a:avLst/>
          </a:prstGeom>
        </p:spPr>
        <p:txBody>
          <a:bodyPr vert="horz"/>
          <a:lstStyle>
            <a:lvl1pPr marL="0" indent="0">
              <a:buFont typeface="Arial"/>
              <a:buNone/>
              <a:defRPr>
                <a:solidFill>
                  <a:schemeClr val="accent3"/>
                </a:solidFill>
              </a:defRPr>
            </a:lvl1pPr>
            <a:lvl2pPr marL="685800" indent="-342900">
              <a:defRPr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>
              <a:defRPr/>
            </a:pPr>
            <a:r>
              <a:rPr lang="en-CA"/>
              <a:t>Insert image here.</a:t>
            </a:r>
            <a:endParaRPr/>
          </a:p>
        </p:txBody>
      </p:sp>
      <p:sp>
        <p:nvSpPr>
          <p:cNvPr id="6" name="Content Placeholder 7"/>
          <p:cNvSpPr>
            <a:spLocks noGrp="1"/>
          </p:cNvSpPr>
          <p:nvPr>
            <p:ph sz="quarter" idx="12"/>
          </p:nvPr>
        </p:nvSpPr>
        <p:spPr bwMode="auto">
          <a:xfrm>
            <a:off x="846669" y="1248508"/>
            <a:ext cx="5604932" cy="5076988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/>
              <a:buChar char="•"/>
              <a:defRPr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 sz="2400"/>
              <a:t>Second level</a:t>
            </a:r>
            <a:endParaRPr/>
          </a:p>
          <a:p>
            <a:pPr lvl="2">
              <a:defRPr/>
            </a:pPr>
            <a:r>
              <a:rPr lang="en-US" sz="2000"/>
              <a:t>Third level</a:t>
            </a:r>
            <a:endParaRPr lang="en-US"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  <a:p>
            <a:pPr lvl="0">
              <a:defRPr/>
            </a:pPr>
            <a:endParaRPr lang="en-CA"/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1" hasCustomPrompt="1"/>
          </p:nvPr>
        </p:nvSpPr>
        <p:spPr bwMode="auto">
          <a:xfrm>
            <a:off x="6806493" y="5938221"/>
            <a:ext cx="4653986" cy="384318"/>
          </a:xfrm>
          <a:prstGeom prst="rect">
            <a:avLst/>
          </a:prstGeom>
        </p:spPr>
        <p:txBody>
          <a:bodyPr vert="horz"/>
          <a:lstStyle>
            <a:lvl1pPr marL="0" algn="r" defTabSz="914400">
              <a:spcBef>
                <a:spcPts val="0"/>
              </a:spcBef>
              <a:defRPr lang="en-US" sz="1000" b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+mn-ea"/>
                <a:cs typeface="Arial"/>
              </a:defRPr>
            </a:lvl1pPr>
          </a:lstStyle>
          <a:p>
            <a:pPr lvl="0">
              <a:defRPr/>
            </a:pPr>
            <a:r>
              <a:rPr lang="en-US"/>
              <a:t>Source: Include image source here</a:t>
            </a:r>
            <a:endParaRPr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9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10" name="TextBox 9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 Alberta Institute of Technology</a:t>
            </a:r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1_Text / Text spli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0398" y="155149"/>
            <a:ext cx="8944925" cy="685114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2"/>
                </a:solidFill>
                <a:latin typeface="Arial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6260123" y="1239716"/>
            <a:ext cx="5055000" cy="5085781"/>
          </a:xfrm>
          <a:prstGeom prst="rect">
            <a:avLst/>
          </a:prstGeom>
        </p:spPr>
        <p:txBody>
          <a:bodyPr/>
          <a:lstStyle>
            <a:lvl1pPr marL="342900" indent="-342900">
              <a:buFont typeface="Arial"/>
              <a:buChar char="•"/>
              <a:defRPr sz="2800"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 b="0"/>
            </a:lvl2pPr>
            <a:lvl3pPr marL="914400" indent="-228600">
              <a:buFont typeface="Wingdings"/>
              <a:buChar char="§"/>
              <a:defRPr sz="2000" b="0"/>
            </a:lvl3pPr>
            <a:lvl4pPr marL="1143000" indent="-228600">
              <a:defRPr sz="1800" b="0"/>
            </a:lvl4pPr>
            <a:lvl5pPr marL="1371600" indent="-228600">
              <a:defRPr sz="1600" b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11" name="Content Placeholder 7"/>
          <p:cNvSpPr>
            <a:spLocks noGrp="1"/>
          </p:cNvSpPr>
          <p:nvPr>
            <p:ph sz="quarter" idx="12"/>
          </p:nvPr>
        </p:nvSpPr>
        <p:spPr bwMode="auto">
          <a:xfrm>
            <a:off x="846669" y="1239716"/>
            <a:ext cx="5108655" cy="5085781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/>
              <a:buChar char="•"/>
              <a:defRPr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 sz="2400"/>
              <a:t>Second level</a:t>
            </a:r>
            <a:endParaRPr/>
          </a:p>
          <a:p>
            <a:pPr lvl="2">
              <a:defRPr/>
            </a:pPr>
            <a:r>
              <a:rPr lang="en-US" sz="2000"/>
              <a:t>Third level</a:t>
            </a:r>
            <a:endParaRPr lang="en-US"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  <a:p>
            <a:pPr lvl="0">
              <a:defRPr/>
            </a:pPr>
            <a:endParaRPr lang="en-CA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6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7" name="TextBox 6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 Alberta Institute of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title" userDrawn="1">
  <p:cSld name="Title Slid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auto">
          <a:xfrm>
            <a:off x="1523999" y="1122363"/>
            <a:ext cx="9144000" cy="2387599"/>
          </a:xfrm>
        </p:spPr>
        <p:txBody>
          <a:bodyPr anchor="b"/>
          <a:lstStyle>
            <a:lvl1pPr algn="ctr">
              <a:defRPr sz="60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auto">
          <a:xfrm>
            <a:off x="1523999" y="3602037"/>
            <a:ext cx="9144000" cy="1655761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>
              <a:defRPr/>
            </a:pPr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obj" userDrawn="1">
  <p:cSld name="Title and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secHead" userDrawn="1">
  <p:cSld name="Section Header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1849" y="1709737"/>
            <a:ext cx="10515600" cy="2852736"/>
          </a:xfrm>
        </p:spPr>
        <p:txBody>
          <a:bodyPr anchor="b"/>
          <a:lstStyle>
            <a:lvl1pPr>
              <a:defRPr sz="60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1849" y="4589462"/>
            <a:ext cx="10515600" cy="1500186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twoObj" userDrawn="1">
  <p:cSld name="Two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 bwMode="auto">
          <a:xfrm>
            <a:off x="838199" y="1825624"/>
            <a:ext cx="5181599" cy="4351338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6172200" y="1825624"/>
            <a:ext cx="5181599" cy="4351338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twoTxTwoObj" userDrawn="1">
  <p:cSld name="Comparis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9787" y="365124"/>
            <a:ext cx="10515600" cy="1325562"/>
          </a:xfrm>
        </p:spPr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9787" y="1681162"/>
            <a:ext cx="5157786" cy="82391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839787" y="2505074"/>
            <a:ext cx="5157786" cy="3684587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 bwMode="auto">
          <a:xfrm>
            <a:off x="6172200" y="1681162"/>
            <a:ext cx="5183187" cy="82391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 bwMode="auto">
          <a:xfrm>
            <a:off x="6172200" y="2505074"/>
            <a:ext cx="5183187" cy="3684587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titleOnly" userDrawn="1">
  <p:cSld name="Title Only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blank" userDrawn="1">
  <p:cSld name="Blank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objTx" userDrawn="1">
  <p:cSld name="Content with Capti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9787" y="457200"/>
            <a:ext cx="3932236" cy="1600200"/>
          </a:xfrm>
        </p:spPr>
        <p:txBody>
          <a:bodyPr anchor="b"/>
          <a:lstStyle>
            <a:lvl1pPr>
              <a:defRPr sz="32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>
          <a:xfrm>
            <a:off x="5183187" y="987424"/>
            <a:ext cx="6172200" cy="48736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auto">
          <a:xfrm>
            <a:off x="839787" y="2057400"/>
            <a:ext cx="3932236" cy="3811587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picTx" userDrawn="1">
  <p:cSld name="Picture with Capti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9787" y="457200"/>
            <a:ext cx="3932236" cy="1600200"/>
          </a:xfrm>
        </p:spPr>
        <p:txBody>
          <a:bodyPr anchor="b"/>
          <a:lstStyle>
            <a:lvl1pPr>
              <a:defRPr sz="32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 bwMode="auto">
          <a:xfrm>
            <a:off x="5183187" y="987424"/>
            <a:ext cx="6172200" cy="4873624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>
              <a:defRPr/>
            </a:pPr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auto">
          <a:xfrm>
            <a:off x="839787" y="2057400"/>
            <a:ext cx="3932236" cy="3811587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vertTx" userDrawn="1">
  <p:cSld name="Title and Vertical Tex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vertTitleAndTx" userDrawn="1">
  <p:cSld name="Vertical Title and Tex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 bwMode="auto">
          <a:xfrm>
            <a:off x="8724899" y="365124"/>
            <a:ext cx="2628900" cy="5811837"/>
          </a:xfrm>
        </p:spPr>
        <p:txBody>
          <a:bodyPr vert="eaVert"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 bwMode="auto">
          <a:xfrm>
            <a:off x="838199" y="365124"/>
            <a:ext cx="7734299" cy="5811837"/>
          </a:xfrm>
        </p:spPr>
        <p:txBody>
          <a:bodyPr vert="eaVert"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16.xml"/><Relationship Id="rId17" Type="http://schemas.openxmlformats.org/officeDocument/2006/relationships/slideLayout" Target="../slideLayouts/slideLayout17.xml"/><Relationship Id="rId18" Type="http://schemas.openxmlformats.org/officeDocument/2006/relationships/slideLayout" Target="../slideLayouts/slideLayout18.xml"/><Relationship Id="rId19" Type="http://schemas.openxmlformats.org/officeDocument/2006/relationships/slideLayout" Target="../slideLayouts/slideLayout19.xml"/><Relationship Id="rId20" Type="http://schemas.openxmlformats.org/officeDocument/2006/relationships/slideLayout" Target="../slideLayouts/slideLayout20.xml"/><Relationship Id="rId21" Type="http://schemas.openxmlformats.org/officeDocument/2006/relationships/slideLayout" Target="../slideLayouts/slideLayout21.xml"/><Relationship Id="rId22" Type="http://schemas.openxmlformats.org/officeDocument/2006/relationships/slideLayout" Target="../slideLayouts/slideLayout22.xml"/><Relationship Id="rId23" Type="http://schemas.openxmlformats.org/officeDocument/2006/relationships/slideLayout" Target="../slideLayouts/slideLayout23.xml"/><Relationship Id="rId24" Type="http://schemas.openxmlformats.org/officeDocument/2006/relationships/slideLayout" Target="../slideLayouts/slideLayout24.xml"/><Relationship Id="rId25" Type="http://schemas.openxmlformats.org/officeDocument/2006/relationships/slideLayout" Target="../slideLayouts/slideLayout25.xml"/><Relationship Id="rId26" Type="http://schemas.openxmlformats.org/officeDocument/2006/relationships/theme" Target="../theme/theme1.xml"/><Relationship Id="rId27" Type="http://schemas.openxmlformats.org/officeDocument/2006/relationships/image" Target="../media/image1.jpg"/></Relationships>
</file>

<file path=ppt/slideMasters/_rels/slideMaster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6.xml"/><Relationship Id="rId2" Type="http://schemas.openxmlformats.org/officeDocument/2006/relationships/slideLayout" Target="../slideLayouts/slideLayout27.xml"/><Relationship Id="rId3" Type="http://schemas.openxmlformats.org/officeDocument/2006/relationships/slideLayout" Target="../slideLayouts/slideLayout28.xml"/><Relationship Id="rId4" Type="http://schemas.openxmlformats.org/officeDocument/2006/relationships/slideLayout" Target="../slideLayouts/slideLayout29.xml"/><Relationship Id="rId5" Type="http://schemas.openxmlformats.org/officeDocument/2006/relationships/slideLayout" Target="../slideLayouts/slideLayout30.xml"/><Relationship Id="rId6" Type="http://schemas.openxmlformats.org/officeDocument/2006/relationships/slideLayout" Target="../slideLayouts/slideLayout31.xml"/><Relationship Id="rId7" Type="http://schemas.openxmlformats.org/officeDocument/2006/relationships/slideLayout" Target="../slideLayouts/slideLayout32.xml"/><Relationship Id="rId8" Type="http://schemas.openxmlformats.org/officeDocument/2006/relationships/slideLayout" Target="../slideLayouts/slideLayout33.xml"/><Relationship Id="rId9" Type="http://schemas.openxmlformats.org/officeDocument/2006/relationships/slideLayout" Target="../slideLayouts/slideLayout34.xml"/><Relationship Id="rId10" Type="http://schemas.openxmlformats.org/officeDocument/2006/relationships/slideLayout" Target="../slideLayouts/slideLayout35.xml"/><Relationship Id="rId11" Type="http://schemas.openxmlformats.org/officeDocument/2006/relationships/slideLayout" Target="../slideLayouts/slideLayout36.xml"/><Relationship Id="rId12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preserve="1">
  <p:cSld name="">
    <p:bg>
      <p:bgRef idx="1001">
        <a:schemeClr val="bg1"/>
      </p:bgRef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numCol="1" anchor="ctr" anchorCtr="0" compatLnSpc="1">
            <a:prstTxWarp prst="textNoShape"/>
            <a:spAutoFit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numCol="1" anchor="ctr" anchorCtr="0" compatLnSpc="1">
            <a:prstTxWarp prst="textNoShape"/>
            <a:spAutoFit/>
          </a:bodyPr>
          <a:lstStyle>
            <a:lvl1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1pPr>
            <a:lvl2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2pPr>
            <a:lvl3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3pPr>
            <a:lvl4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4pPr>
            <a:lvl5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5pPr>
            <a:lvl6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6pPr>
            <a:lvl7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7pPr>
            <a:lvl8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8pPr>
            <a:lvl9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9pPr>
          </a:lstStyle>
          <a:p>
            <a:pPr marL="0" marR="0" lvl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  <a:defRPr/>
            </a:pPr>
            <a:r>
              <a:rPr lang="en-US" sz="1200" b="0" i="0" u="none" strike="noStrike" cap="none">
                <a:ln>
                  <a:noFill/>
                </a:ln>
                <a:solidFill>
                  <a:schemeClr val="tx1"/>
                </a:solidFill>
                <a:latin typeface="Arial"/>
                <a:ea typeface="Times New Roman"/>
                <a:cs typeface="Arial"/>
              </a:rPr>
              <a:t> </a:t>
            </a:r>
            <a:endParaRPr lang="en-US" sz="1800" b="0" i="0" u="none" strike="noStrike" cap="none">
              <a:ln>
                <a:noFill/>
              </a:ln>
              <a:solidFill>
                <a:schemeClr val="tx1"/>
              </a:solidFill>
              <a:latin typeface="Arial"/>
            </a:endParaRPr>
          </a:p>
        </p:txBody>
      </p:sp>
      <p:sp>
        <p:nvSpPr>
          <p:cNvPr id="9" name="TextBox 8"/>
          <p:cNvSpPr txBox="1"/>
          <p:nvPr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SAIT Polytechnic</a:t>
            </a:r>
            <a:endParaRPr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7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11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12" name="Rectangle 4"/>
          <p:cNvSpPr>
            <a:spLocks noChangeArrowheads="1"/>
          </p:cNvSpPr>
          <p:nvPr userDrawn="1"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numCol="1" anchor="ctr" anchorCtr="0" compatLnSpc="1">
            <a:prstTxWarp prst="textNoShape"/>
            <a:spAutoFit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13" name="Rectangle 5"/>
          <p:cNvSpPr>
            <a:spLocks noChangeArrowheads="1"/>
          </p:cNvSpPr>
          <p:nvPr userDrawn="1"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numCol="1" anchor="ctr" anchorCtr="0" compatLnSpc="1">
            <a:prstTxWarp prst="textNoShape"/>
            <a:spAutoFit/>
          </a:bodyPr>
          <a:lstStyle>
            <a:lvl1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1pPr>
            <a:lvl2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2pPr>
            <a:lvl3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3pPr>
            <a:lvl4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4pPr>
            <a:lvl5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5pPr>
            <a:lvl6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6pPr>
            <a:lvl7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7pPr>
            <a:lvl8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8pPr>
            <a:lvl9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9pPr>
          </a:lstStyle>
          <a:p>
            <a:pPr marL="0" marR="0" lvl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  <a:defRPr/>
            </a:pPr>
            <a:r>
              <a:rPr lang="en-US" sz="1200" b="0" i="0" u="none" strike="noStrike" cap="none">
                <a:ln>
                  <a:noFill/>
                </a:ln>
                <a:solidFill>
                  <a:schemeClr val="tx1"/>
                </a:solidFill>
                <a:latin typeface="Arial"/>
                <a:ea typeface="Times New Roman"/>
                <a:cs typeface="Arial"/>
              </a:rPr>
              <a:t> </a:t>
            </a:r>
            <a:endParaRPr lang="en-US" sz="1800" b="0" i="0" u="none" strike="noStrike" cap="none">
              <a:ln>
                <a:noFill/>
              </a:ln>
              <a:solidFill>
                <a:schemeClr val="tx1"/>
              </a:solidFill>
              <a:latin typeface="Arial"/>
            </a:endParaRPr>
          </a:p>
        </p:txBody>
      </p:sp>
      <p:sp>
        <p:nvSpPr>
          <p:cNvPr id="14" name="TextBox 13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SAIT Polytechnic</a:t>
            </a:r>
            <a:endParaRPr/>
          </a:p>
        </p:txBody>
      </p:sp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27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16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  <p:sldLayoutId id="2147483671" r:id="rId23"/>
    <p:sldLayoutId id="2147483672" r:id="rId24"/>
    <p:sldLayoutId id="2147483673" r:id="rId25"/>
  </p:sldLayoutIdLst>
  <p:txStyles>
    <p:titleStyle>
      <a:lvl1pPr algn="l" defTabSz="914400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>
        <a:lnSpc>
          <a:spcPct val="90000"/>
        </a:lnSpc>
        <a:spcBef>
          <a:spcPts val="1000"/>
        </a:spcBef>
        <a:buFont typeface="Arial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preserve="1">
  <p:cSld name="">
    <p:bg>
      <p:bgRef idx="1001">
        <a:schemeClr val="bg1"/>
      </p:bgRef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auto">
          <a:xfrm>
            <a:off x="838199" y="365124"/>
            <a:ext cx="105156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199" y="1825624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 bwMode="auto">
          <a:xfrm>
            <a:off x="838199" y="6356349"/>
            <a:ext cx="2743200" cy="36512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 bwMode="auto">
          <a:xfrm>
            <a:off x="4038599" y="6356349"/>
            <a:ext cx="4114800" cy="36512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auto">
          <a:xfrm>
            <a:off x="8610599" y="6356349"/>
            <a:ext cx="2743200" cy="36512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</p:sldLayoutIdLst>
  <p:txStyles>
    <p:titleStyle>
      <a:lvl1pPr algn="l" defTabSz="914400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>
        <a:lnSpc>
          <a:spcPct val="90000"/>
        </a:lnSpc>
        <a:spcBef>
          <a:spcPts val="1000"/>
        </a:spcBef>
        <a:buFont typeface="Arial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6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bg>
      <p:bgPr shadeToTitle="0">
        <a:solidFill>
          <a:schemeClr val="bg1"/>
        </a:solidFill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 bwMode="auto">
          <a:xfrm>
            <a:off x="4661940" y="2188563"/>
            <a:ext cx="6006059" cy="1321399"/>
          </a:xfrm>
        </p:spPr>
        <p:txBody>
          <a:bodyPr/>
          <a:lstStyle/>
          <a:p>
            <a:pPr algn="l">
              <a:defRPr/>
            </a:pPr>
            <a:r>
              <a:rPr lang="en-US" sz="3200"/>
              <a:t>Patient Care </a:t>
            </a:r>
            <a:endParaRPr/>
          </a:p>
        </p:txBody>
      </p:sp>
      <p:sp>
        <p:nvSpPr>
          <p:cNvPr id="10" name="Text Placeholder 9"/>
          <p:cNvSpPr>
            <a:spLocks noGrp="1"/>
          </p:cNvSpPr>
          <p:nvPr>
            <p:ph type="subTitle" idx="1"/>
          </p:nvPr>
        </p:nvSpPr>
        <p:spPr bwMode="auto">
          <a:xfrm>
            <a:off x="4661940" y="3509962"/>
            <a:ext cx="6006060" cy="916369"/>
          </a:xfrm>
        </p:spPr>
        <p:txBody>
          <a:bodyPr/>
          <a:lstStyle/>
          <a:p>
            <a:pPr algn="l">
              <a:defRPr/>
            </a:pPr>
            <a:r>
              <a:rPr lang="en-US" sz="3600"/>
              <a:t>Pulse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Autofit/>
          </a:bodyPr>
          <a:lstStyle/>
          <a:p>
            <a:pPr>
              <a:defRPr/>
            </a:pPr>
            <a:r>
              <a:rPr lang="en-US"/>
              <a:t>Pulse and Heart Rate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As the heart beats, blood is pumped in a pulsating fashion into the arteries. This results in a throb, or </a:t>
            </a:r>
            <a:r>
              <a:rPr lang="en-US">
                <a:solidFill>
                  <a:srgbClr val="C00000"/>
                </a:solidFill>
              </a:rPr>
              <a:t>pulse</a:t>
            </a:r>
            <a:r>
              <a:rPr lang="en-US"/>
              <a:t>, of the artery. At areas of the body in which arteries are </a:t>
            </a:r>
            <a:r>
              <a:rPr lang="en-US">
                <a:solidFill>
                  <a:srgbClr val="7030A0"/>
                </a:solidFill>
              </a:rPr>
              <a:t>superficial</a:t>
            </a:r>
            <a:r>
              <a:rPr lang="en-US"/>
              <a:t>, the pulse can be felt by holding the artery beneath the skin </a:t>
            </a:r>
            <a:r>
              <a:rPr lang="en-US">
                <a:solidFill>
                  <a:srgbClr val="7030A0"/>
                </a:solidFill>
              </a:rPr>
              <a:t>against a</a:t>
            </a:r>
            <a:r>
              <a:rPr lang="en-US"/>
              <a:t> </a:t>
            </a:r>
            <a:r>
              <a:rPr lang="en-US">
                <a:solidFill>
                  <a:srgbClr val="7030A0"/>
                </a:solidFill>
              </a:rPr>
              <a:t>solid surface </a:t>
            </a:r>
            <a:r>
              <a:rPr lang="en-US"/>
              <a:t>such as bone. </a:t>
            </a:r>
            <a:endParaRPr/>
          </a:p>
          <a:p>
            <a:pPr>
              <a:defRPr/>
            </a:pPr>
            <a:r>
              <a:rPr lang="en-US"/>
              <a:t>The advancing pressure wave in an artery is caused by the </a:t>
            </a:r>
            <a:r>
              <a:rPr lang="en-US">
                <a:solidFill>
                  <a:srgbClr val="7030A0"/>
                </a:solidFill>
              </a:rPr>
              <a:t>expulsion of blood when the left ventricle contracts</a:t>
            </a:r>
            <a:r>
              <a:rPr lang="en-US">
                <a:solidFill>
                  <a:srgbClr val="00B0F0"/>
                </a:solidFill>
              </a:rPr>
              <a:t>.</a:t>
            </a:r>
            <a:r>
              <a:rPr lang="en-US"/>
              <a:t> </a:t>
            </a:r>
            <a:r>
              <a:rPr lang="en-US" i="1"/>
              <a:t>It’s an easy and effective way of measuring heart rate.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Autofit/>
          </a:bodyPr>
          <a:lstStyle/>
          <a:p>
            <a:pPr>
              <a:defRPr/>
            </a:pPr>
            <a:r>
              <a:rPr lang="en-US"/>
              <a:t>Factors Affecting Pulse Rate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 numCol="1">
            <a:normAutofit fontScale="25000" lnSpcReduction="20000"/>
          </a:bodyPr>
          <a:lstStyle/>
          <a:p>
            <a:pPr>
              <a:defRPr/>
            </a:pPr>
            <a:r>
              <a:rPr lang="en-US" sz="11200" b="1">
                <a:solidFill>
                  <a:schemeClr val="tx1"/>
                </a:solidFill>
              </a:rPr>
              <a:t>Age</a:t>
            </a:r>
            <a:endParaRPr/>
          </a:p>
          <a:p>
            <a:pPr lvl="1">
              <a:defRPr/>
            </a:pPr>
            <a:r>
              <a:rPr lang="en-US" sz="8000">
                <a:solidFill>
                  <a:srgbClr val="0070C0"/>
                </a:solidFill>
              </a:rPr>
              <a:t>Infants have the highest</a:t>
            </a:r>
            <a:r>
              <a:rPr lang="en-US" sz="8000"/>
              <a:t> average pulse rate at 140 bpm</a:t>
            </a:r>
            <a:endParaRPr/>
          </a:p>
          <a:p>
            <a:pPr lvl="1">
              <a:defRPr/>
            </a:pPr>
            <a:r>
              <a:rPr lang="en-US" sz="8000"/>
              <a:t>Elderly have the lowest at 50–65 bpm</a:t>
            </a:r>
            <a:endParaRPr/>
          </a:p>
          <a:p>
            <a:pPr>
              <a:defRPr/>
            </a:pPr>
            <a:r>
              <a:rPr lang="en-US" sz="11200" b="1">
                <a:solidFill>
                  <a:schemeClr val="tx1"/>
                </a:solidFill>
              </a:rPr>
              <a:t>Gender</a:t>
            </a:r>
            <a:endParaRPr/>
          </a:p>
          <a:p>
            <a:pPr lvl="1">
              <a:defRPr/>
            </a:pPr>
            <a:r>
              <a:rPr lang="en-US" sz="8000">
                <a:solidFill>
                  <a:srgbClr val="00B050"/>
                </a:solidFill>
              </a:rPr>
              <a:t>Females</a:t>
            </a:r>
            <a:r>
              <a:rPr lang="en-US" sz="8000"/>
              <a:t> generally tend to have </a:t>
            </a:r>
            <a:r>
              <a:rPr lang="en-US" sz="8000">
                <a:solidFill>
                  <a:srgbClr val="00B050"/>
                </a:solidFill>
              </a:rPr>
              <a:t>higher pulse </a:t>
            </a:r>
            <a:r>
              <a:rPr lang="en-US" sz="8000"/>
              <a:t>rates than males of the same age</a:t>
            </a:r>
            <a:endParaRPr/>
          </a:p>
          <a:p>
            <a:pPr>
              <a:defRPr/>
            </a:pPr>
            <a:r>
              <a:rPr lang="en-US" sz="11200" b="1">
                <a:solidFill>
                  <a:schemeClr val="tx1"/>
                </a:solidFill>
              </a:rPr>
              <a:t>Emotions</a:t>
            </a:r>
            <a:endParaRPr/>
          </a:p>
          <a:p>
            <a:pPr lvl="1">
              <a:defRPr/>
            </a:pPr>
            <a:r>
              <a:rPr lang="en-US" sz="8000"/>
              <a:t>Stress, anxiety, excitement and being frightened all contribute to an </a:t>
            </a:r>
            <a:r>
              <a:rPr lang="en-US" sz="8000">
                <a:solidFill>
                  <a:srgbClr val="7030A0"/>
                </a:solidFill>
              </a:rPr>
              <a:t>increased heart rate/pulse rate</a:t>
            </a:r>
            <a:endParaRPr/>
          </a:p>
          <a:p>
            <a:pPr>
              <a:defRPr/>
            </a:pPr>
            <a:r>
              <a:rPr lang="en-US" sz="11200" b="1">
                <a:solidFill>
                  <a:schemeClr val="tx1"/>
                </a:solidFill>
              </a:rPr>
              <a:t>Temperature</a:t>
            </a:r>
            <a:endParaRPr/>
          </a:p>
          <a:p>
            <a:pPr lvl="1">
              <a:defRPr/>
            </a:pPr>
            <a:r>
              <a:rPr lang="en-US" sz="8000"/>
              <a:t>Working out in a </a:t>
            </a:r>
            <a:r>
              <a:rPr lang="en-US" sz="8000">
                <a:solidFill>
                  <a:srgbClr val="C00000"/>
                </a:solidFill>
              </a:rPr>
              <a:t>hot climate or having a fever increases </a:t>
            </a:r>
            <a:r>
              <a:rPr lang="en-US" sz="8000"/>
              <a:t>pulse rate</a:t>
            </a:r>
            <a:endParaRPr/>
          </a:p>
          <a:p>
            <a:pPr>
              <a:defRPr/>
            </a:pPr>
            <a:r>
              <a:rPr lang="en-US" sz="11200" b="1">
                <a:solidFill>
                  <a:schemeClr val="tx1"/>
                </a:solidFill>
              </a:rPr>
              <a:t>Posture</a:t>
            </a:r>
            <a:endParaRPr/>
          </a:p>
          <a:p>
            <a:pPr lvl="1">
              <a:defRPr/>
            </a:pPr>
            <a:r>
              <a:rPr lang="en-US" sz="8000"/>
              <a:t>Standing and sitting up require </a:t>
            </a:r>
            <a:r>
              <a:rPr lang="en-US" sz="8000">
                <a:solidFill>
                  <a:srgbClr val="996633"/>
                </a:solidFill>
              </a:rPr>
              <a:t>more energy </a:t>
            </a:r>
            <a:r>
              <a:rPr lang="en-US" sz="8000"/>
              <a:t>than lying down</a:t>
            </a:r>
            <a:endParaRPr/>
          </a:p>
          <a:p>
            <a:pPr marL="0" indent="0">
              <a:buNone/>
              <a:defRPr/>
            </a:pPr>
            <a:endParaRPr lang="en-US">
              <a:solidFill>
                <a:schemeClr val="tx1"/>
              </a:solidFill>
            </a:endParaRPr>
          </a:p>
          <a:p>
            <a:pPr marL="0" indent="0">
              <a:buNone/>
              <a:defRPr/>
            </a:pPr>
            <a:endParaRPr lang="en-US">
              <a:solidFill>
                <a:schemeClr val="tx1"/>
              </a:solidFill>
            </a:endParaRPr>
          </a:p>
          <a:p>
            <a:pPr marL="0" indent="0">
              <a:buNone/>
              <a:defRPr/>
            </a:pPr>
            <a:endParaRPr lang="en-US" b="1">
              <a:solidFill>
                <a:schemeClr val="tx1"/>
              </a:solidFill>
            </a:endParaRPr>
          </a:p>
          <a:p>
            <a:pPr marL="0" indent="0">
              <a:buNone/>
              <a:defRPr/>
            </a:pPr>
            <a:endParaRPr lang="en-US" b="1">
              <a:solidFill>
                <a:schemeClr val="tx1"/>
              </a:solidFill>
            </a:endParaRPr>
          </a:p>
          <a:p>
            <a:pPr marL="0" indent="0">
              <a:buNone/>
              <a:defRPr/>
            </a:pPr>
            <a:endParaRPr lang="en-US" b="1">
              <a:solidFill>
                <a:schemeClr val="tx1"/>
              </a:solidFill>
            </a:endParaRPr>
          </a:p>
          <a:p>
            <a:pPr marL="0" indent="0">
              <a:buNone/>
              <a:defRPr/>
            </a:pPr>
            <a:endParaRPr lang="en-US" b="1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Autofit/>
          </a:bodyPr>
          <a:lstStyle/>
          <a:p>
            <a:pPr>
              <a:defRPr/>
            </a:pPr>
            <a:r>
              <a:rPr lang="en-US"/>
              <a:t>Factors Affecting Pulse (cont’d)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 numCol="1">
            <a:normAutofit fontScale="77500" lnSpcReduction="20000"/>
          </a:bodyPr>
          <a:lstStyle/>
          <a:p>
            <a:pPr>
              <a:defRPr/>
            </a:pPr>
            <a:r>
              <a:rPr lang="en-US" sz="3600" b="1">
                <a:solidFill>
                  <a:schemeClr val="tx1"/>
                </a:solidFill>
              </a:rPr>
              <a:t>Activity</a:t>
            </a:r>
            <a:endParaRPr/>
          </a:p>
          <a:p>
            <a:pPr lvl="1">
              <a:defRPr/>
            </a:pPr>
            <a:r>
              <a:rPr lang="en-US" sz="2600">
                <a:solidFill>
                  <a:srgbClr val="0070C0"/>
                </a:solidFill>
              </a:rPr>
              <a:t>Exercise</a:t>
            </a:r>
            <a:r>
              <a:rPr lang="en-US" sz="2600"/>
              <a:t> increases body’s need for oxygen and nutrients, thereby increasing heart rate</a:t>
            </a:r>
            <a:endParaRPr/>
          </a:p>
          <a:p>
            <a:pPr>
              <a:defRPr/>
            </a:pPr>
            <a:r>
              <a:rPr lang="en-US" sz="3600" b="1">
                <a:solidFill>
                  <a:schemeClr val="tx1"/>
                </a:solidFill>
              </a:rPr>
              <a:t>Medication</a:t>
            </a:r>
            <a:endParaRPr/>
          </a:p>
          <a:p>
            <a:pPr lvl="1">
              <a:defRPr/>
            </a:pPr>
            <a:r>
              <a:rPr lang="en-US" sz="2600">
                <a:solidFill>
                  <a:srgbClr val="C00000"/>
                </a:solidFill>
              </a:rPr>
              <a:t>Drug</a:t>
            </a:r>
            <a:r>
              <a:rPr lang="en-US" sz="2600"/>
              <a:t>s such as amphetamines and decongestants may speed up the heart rate, whereas others cause a decrease</a:t>
            </a:r>
            <a:endParaRPr/>
          </a:p>
          <a:p>
            <a:pPr>
              <a:defRPr/>
            </a:pPr>
            <a:r>
              <a:rPr lang="en-US" sz="3600" b="1">
                <a:solidFill>
                  <a:schemeClr val="tx1"/>
                </a:solidFill>
              </a:rPr>
              <a:t>Stimulants</a:t>
            </a:r>
            <a:endParaRPr/>
          </a:p>
          <a:p>
            <a:pPr lvl="1">
              <a:defRPr/>
            </a:pPr>
            <a:r>
              <a:rPr lang="en-US" sz="2600">
                <a:solidFill>
                  <a:srgbClr val="7030A0"/>
                </a:solidFill>
              </a:rPr>
              <a:t>Caffeine and cigarettes </a:t>
            </a:r>
            <a:r>
              <a:rPr lang="en-US" sz="2600"/>
              <a:t>speed up the heart rate</a:t>
            </a:r>
            <a:endParaRPr/>
          </a:p>
          <a:p>
            <a:pPr>
              <a:defRPr/>
            </a:pPr>
            <a:r>
              <a:rPr lang="en-US" sz="3600" b="1">
                <a:solidFill>
                  <a:schemeClr val="tx1"/>
                </a:solidFill>
              </a:rPr>
              <a:t>Alcohol</a:t>
            </a:r>
            <a:endParaRPr lang="en-US" sz="3000" b="1">
              <a:solidFill>
                <a:schemeClr val="tx1"/>
              </a:solidFill>
            </a:endParaRPr>
          </a:p>
          <a:p>
            <a:pPr lvl="1">
              <a:defRPr/>
            </a:pPr>
            <a:r>
              <a:rPr lang="en-US" sz="2600">
                <a:solidFill>
                  <a:srgbClr val="00B050"/>
                </a:solidFill>
              </a:rPr>
              <a:t>Vasodilators </a:t>
            </a:r>
            <a:r>
              <a:rPr lang="en-US" sz="2600"/>
              <a:t>lower blood pressure, so heart rate increases to maintain sufficient blood flow</a:t>
            </a:r>
            <a:endParaRPr/>
          </a:p>
          <a:p>
            <a:pPr>
              <a:defRPr/>
            </a:pPr>
            <a:r>
              <a:rPr lang="en-US" sz="3600" b="1">
                <a:solidFill>
                  <a:schemeClr val="tx1"/>
                </a:solidFill>
              </a:rPr>
              <a:t>Music</a:t>
            </a:r>
            <a:endParaRPr lang="en-US" sz="3000" b="1">
              <a:solidFill>
                <a:schemeClr val="tx1"/>
              </a:solidFill>
            </a:endParaRPr>
          </a:p>
          <a:p>
            <a:pPr lvl="1">
              <a:defRPr/>
            </a:pPr>
            <a:r>
              <a:rPr lang="en-US" sz="2600"/>
              <a:t>Researchers believe that </a:t>
            </a:r>
            <a:r>
              <a:rPr lang="en-US" sz="2600">
                <a:solidFill>
                  <a:srgbClr val="996633"/>
                </a:solidFill>
              </a:rPr>
              <a:t>music can affect the heart rate</a:t>
            </a:r>
            <a:r>
              <a:rPr lang="en-US" sz="2600"/>
              <a:t>. Upbeat types of music may cause increased pulse, whereas classical types of music may lower pulse</a:t>
            </a:r>
            <a:endParaRPr lang="en-US" b="1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Pulse Locations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>
            <a:normAutofit lnSpcReduction="10000"/>
          </a:bodyPr>
          <a:lstStyle/>
          <a:p>
            <a:pPr>
              <a:lnSpc>
                <a:spcPct val="90000"/>
              </a:lnSpc>
              <a:defRPr/>
            </a:pPr>
            <a:r>
              <a:rPr lang="en-US" sz="3200"/>
              <a:t>Radial pulse</a:t>
            </a:r>
            <a:endParaRPr/>
          </a:p>
          <a:p>
            <a:pPr>
              <a:lnSpc>
                <a:spcPct val="90000"/>
              </a:lnSpc>
              <a:defRPr/>
            </a:pPr>
            <a:r>
              <a:rPr lang="en-US" sz="3200"/>
              <a:t>Carotid pulse</a:t>
            </a:r>
            <a:endParaRPr/>
          </a:p>
          <a:p>
            <a:pPr>
              <a:lnSpc>
                <a:spcPct val="90000"/>
              </a:lnSpc>
              <a:defRPr/>
            </a:pPr>
            <a:r>
              <a:rPr lang="en-US" sz="3200"/>
              <a:t>Femoral pulse</a:t>
            </a:r>
            <a:endParaRPr/>
          </a:p>
          <a:p>
            <a:pPr>
              <a:lnSpc>
                <a:spcPct val="90000"/>
              </a:lnSpc>
              <a:defRPr/>
            </a:pPr>
            <a:r>
              <a:rPr lang="en-US" sz="3200"/>
              <a:t>Brachial pulse</a:t>
            </a:r>
            <a:endParaRPr/>
          </a:p>
          <a:p>
            <a:pPr>
              <a:lnSpc>
                <a:spcPct val="90000"/>
              </a:lnSpc>
              <a:defRPr/>
            </a:pPr>
            <a:r>
              <a:rPr lang="en-US" sz="3200"/>
              <a:t>Temporal pulse</a:t>
            </a:r>
            <a:endParaRPr/>
          </a:p>
          <a:p>
            <a:pPr>
              <a:lnSpc>
                <a:spcPct val="90000"/>
              </a:lnSpc>
              <a:defRPr/>
            </a:pPr>
            <a:r>
              <a:rPr lang="en-US" sz="3200"/>
              <a:t>Dorsalis pedal pulse- </a:t>
            </a:r>
            <a:r>
              <a:rPr lang="en-US"/>
              <a:t>top of the foot</a:t>
            </a:r>
            <a:endParaRPr/>
          </a:p>
          <a:p>
            <a:pPr>
              <a:lnSpc>
                <a:spcPct val="90000"/>
              </a:lnSpc>
              <a:defRPr/>
            </a:pPr>
            <a:r>
              <a:rPr lang="en-US" sz="3200"/>
              <a:t>Posterior </a:t>
            </a:r>
            <a:r>
              <a:rPr lang="en-US" sz="3200"/>
              <a:t>tibial</a:t>
            </a:r>
            <a:r>
              <a:rPr lang="en-US" sz="3200"/>
              <a:t> pulse- </a:t>
            </a:r>
            <a:r>
              <a:rPr lang="en-US"/>
              <a:t>inside of the ankle</a:t>
            </a:r>
            <a:endParaRPr/>
          </a:p>
          <a:p>
            <a:pPr>
              <a:lnSpc>
                <a:spcPct val="90000"/>
              </a:lnSpc>
              <a:defRPr/>
            </a:pPr>
            <a:r>
              <a:rPr lang="en-US" sz="3200"/>
              <a:t>Apical pulse</a:t>
            </a:r>
            <a:endParaRPr/>
          </a:p>
          <a:p>
            <a:pPr>
              <a:lnSpc>
                <a:spcPct val="90000"/>
              </a:lnSpc>
              <a:defRPr/>
            </a:pPr>
            <a:endParaRPr lang="en-US"/>
          </a:p>
          <a:p>
            <a:pPr>
              <a:defRPr/>
            </a:pPr>
            <a:endParaRPr lang="en-CA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CA"/>
              <a:t>Pulse Sites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US" b="1"/>
              <a:t>Radial Pulse:</a:t>
            </a:r>
            <a:r>
              <a:rPr lang="en-US"/>
              <a:t> over the radial artery at the wrist at the base of the thumb. Usually most </a:t>
            </a:r>
            <a:r>
              <a:rPr lang="en-US" b="1">
                <a:solidFill>
                  <a:srgbClr val="7030A0"/>
                </a:solidFill>
              </a:rPr>
              <a:t>accessible</a:t>
            </a:r>
            <a:r>
              <a:rPr lang="en-US"/>
              <a:t> and </a:t>
            </a:r>
            <a:r>
              <a:rPr lang="en-US" b="1">
                <a:solidFill>
                  <a:srgbClr val="7030A0"/>
                </a:solidFill>
              </a:rPr>
              <a:t>convenient</a:t>
            </a:r>
            <a:r>
              <a:rPr lang="en-US" b="1"/>
              <a:t> </a:t>
            </a:r>
            <a:r>
              <a:rPr lang="en-US"/>
              <a:t>on an adult patient.</a:t>
            </a:r>
            <a:endParaRPr/>
          </a:p>
          <a:p>
            <a:pPr>
              <a:defRPr/>
            </a:pPr>
            <a:r>
              <a:rPr lang="en-US" b="1"/>
              <a:t>Carotid Pulse</a:t>
            </a:r>
            <a:r>
              <a:rPr lang="en-US"/>
              <a:t>: place fingers just below the </a:t>
            </a:r>
            <a:r>
              <a:rPr lang="en-US">
                <a:solidFill>
                  <a:srgbClr val="00B050"/>
                </a:solidFill>
              </a:rPr>
              <a:t>angle of the mandible</a:t>
            </a:r>
            <a:r>
              <a:rPr lang="en-US"/>
              <a:t>.</a:t>
            </a:r>
            <a:endParaRPr/>
          </a:p>
          <a:p>
            <a:pPr>
              <a:defRPr/>
            </a:pPr>
            <a:r>
              <a:rPr lang="en-US" b="1"/>
              <a:t>Femoral Pulse</a:t>
            </a:r>
            <a:r>
              <a:rPr lang="en-US"/>
              <a:t>: over the femoral artery in the groin. Used during </a:t>
            </a:r>
            <a:r>
              <a:rPr lang="en-US">
                <a:solidFill>
                  <a:srgbClr val="C00000"/>
                </a:solidFill>
              </a:rPr>
              <a:t>angiography</a:t>
            </a:r>
            <a:r>
              <a:rPr lang="en-US"/>
              <a:t> procedures.</a:t>
            </a:r>
            <a:endParaRPr/>
          </a:p>
          <a:p>
            <a:pPr>
              <a:defRPr/>
            </a:pPr>
            <a:r>
              <a:rPr lang="en-US" b="1"/>
              <a:t>Brachial Pulse</a:t>
            </a:r>
            <a:r>
              <a:rPr lang="en-US"/>
              <a:t>: in the groove between the </a:t>
            </a:r>
            <a:r>
              <a:rPr lang="en-US">
                <a:solidFill>
                  <a:srgbClr val="996633"/>
                </a:solidFill>
              </a:rPr>
              <a:t>biceps and triceps muscles above</a:t>
            </a:r>
            <a:r>
              <a:rPr lang="en-US"/>
              <a:t> the elbow at the antecubital fossa.</a:t>
            </a:r>
            <a:endParaRPr/>
          </a:p>
          <a:p>
            <a:pPr>
              <a:defRPr/>
            </a:pPr>
            <a:endParaRPr lang="en-US" sz="2400"/>
          </a:p>
          <a:p>
            <a:pPr>
              <a:defRPr/>
            </a:pPr>
            <a:endParaRPr lang="en-US" sz="2400"/>
          </a:p>
          <a:p>
            <a:pPr>
              <a:defRPr/>
            </a:pPr>
            <a:endParaRPr lang="en-US" sz="2400"/>
          </a:p>
          <a:p>
            <a:pPr>
              <a:defRPr/>
            </a:pPr>
            <a:endParaRPr lang="en-US" sz="2400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Pulse Sites (cont’d)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US" b="1"/>
              <a:t>Dorsalis </a:t>
            </a:r>
            <a:r>
              <a:rPr lang="en-US" b="1"/>
              <a:t>Pedis</a:t>
            </a:r>
            <a:r>
              <a:rPr lang="en-US" b="1"/>
              <a:t> Pulse (is also called the pedal pulse</a:t>
            </a:r>
            <a:r>
              <a:rPr lang="en-US"/>
              <a:t>: Taken over the </a:t>
            </a:r>
            <a:r>
              <a:rPr lang="en-US">
                <a:solidFill>
                  <a:srgbClr val="7030A0"/>
                </a:solidFill>
              </a:rPr>
              <a:t>instep</a:t>
            </a:r>
            <a:r>
              <a:rPr lang="en-US"/>
              <a:t> of the foot. At the </a:t>
            </a:r>
            <a:r>
              <a:rPr lang="en-US">
                <a:solidFill>
                  <a:srgbClr val="7030A0"/>
                </a:solidFill>
              </a:rPr>
              <a:t>top of the feet </a:t>
            </a:r>
            <a:r>
              <a:rPr lang="en-US"/>
              <a:t>in line with the groove between the extensor tendons of the great and second toe (may be congenitally absent).</a:t>
            </a:r>
            <a:endParaRPr/>
          </a:p>
          <a:p>
            <a:pPr marL="0" indent="0">
              <a:buNone/>
              <a:defRPr/>
            </a:pPr>
            <a:endParaRPr lang="en-US"/>
          </a:p>
          <a:p>
            <a:pPr>
              <a:defRPr/>
            </a:pPr>
            <a:r>
              <a:rPr lang="en-US" b="1"/>
              <a:t>Posterior </a:t>
            </a:r>
            <a:r>
              <a:rPr lang="en-US" b="1"/>
              <a:t>Tibial</a:t>
            </a:r>
            <a:r>
              <a:rPr lang="en-US" b="1"/>
              <a:t> Pulse</a:t>
            </a:r>
            <a:r>
              <a:rPr lang="en-US"/>
              <a:t>: on the </a:t>
            </a:r>
            <a:r>
              <a:rPr lang="en-US">
                <a:solidFill>
                  <a:srgbClr val="996633"/>
                </a:solidFill>
              </a:rPr>
              <a:t>inner side </a:t>
            </a:r>
            <a:r>
              <a:rPr lang="en-US"/>
              <a:t>of the ankles.</a:t>
            </a:r>
            <a:endParaRPr/>
          </a:p>
          <a:p>
            <a:pPr>
              <a:defRPr/>
            </a:pPr>
            <a:endParaRPr lang="en-US"/>
          </a:p>
          <a:p>
            <a:pPr>
              <a:defRPr/>
            </a:pP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Less Common Pulse Sites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US" b="1"/>
              <a:t>Temporal Pulse:</a:t>
            </a:r>
            <a:r>
              <a:rPr lang="en-US"/>
              <a:t> over the </a:t>
            </a:r>
            <a:r>
              <a:rPr lang="en-US">
                <a:solidFill>
                  <a:srgbClr val="00B050"/>
                </a:solidFill>
              </a:rPr>
              <a:t>temporal artery</a:t>
            </a:r>
            <a:r>
              <a:rPr lang="en-US"/>
              <a:t> in front of the ear.</a:t>
            </a:r>
            <a:endParaRPr/>
          </a:p>
          <a:p>
            <a:pPr marL="0" indent="0">
              <a:buNone/>
              <a:defRPr/>
            </a:pPr>
            <a:endParaRPr lang="en-US"/>
          </a:p>
          <a:p>
            <a:pPr>
              <a:defRPr/>
            </a:pPr>
            <a:r>
              <a:rPr lang="en-US" b="1"/>
              <a:t>Popliteal Pulse:</a:t>
            </a:r>
            <a:r>
              <a:rPr lang="en-US"/>
              <a:t> at the </a:t>
            </a:r>
            <a:r>
              <a:rPr lang="en-US">
                <a:solidFill>
                  <a:srgbClr val="7030A0"/>
                </a:solidFill>
              </a:rPr>
              <a:t>posterior surface </a:t>
            </a:r>
            <a:r>
              <a:rPr lang="en-US"/>
              <a:t>of the knee.</a:t>
            </a:r>
            <a:endParaRPr/>
          </a:p>
          <a:p>
            <a:pPr marL="0" indent="0">
              <a:buNone/>
              <a:defRPr/>
            </a:pPr>
            <a:endParaRPr lang="en-US"/>
          </a:p>
          <a:p>
            <a:pPr>
              <a:defRPr/>
            </a:pPr>
            <a:r>
              <a:rPr lang="en-US" b="1"/>
              <a:t>Apical Pulse:</a:t>
            </a:r>
            <a:r>
              <a:rPr lang="en-US"/>
              <a:t> over the </a:t>
            </a:r>
            <a:r>
              <a:rPr lang="en-US">
                <a:solidFill>
                  <a:srgbClr val="C00000"/>
                </a:solidFill>
              </a:rPr>
              <a:t>apex of the heart </a:t>
            </a:r>
            <a:r>
              <a:rPr lang="en-US"/>
              <a:t>(heard with a stethoscope). Most accurate for cardiovascular assessment of children and infants. 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Autofit/>
          </a:bodyPr>
          <a:lstStyle/>
          <a:p>
            <a:pPr>
              <a:defRPr/>
            </a:pPr>
            <a:r>
              <a:rPr lang="en-US"/>
              <a:t>Resting Heart Rate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marL="0" indent="0">
              <a:buNone/>
              <a:defRPr/>
            </a:pPr>
            <a:r>
              <a:rPr lang="en-US"/>
              <a:t>Conditions that </a:t>
            </a:r>
            <a:r>
              <a:rPr lang="en-US">
                <a:solidFill>
                  <a:srgbClr val="7030A0"/>
                </a:solidFill>
              </a:rPr>
              <a:t>increase a patient’s resting heart rate </a:t>
            </a:r>
            <a:r>
              <a:rPr lang="en-US"/>
              <a:t>include:</a:t>
            </a:r>
            <a:endParaRPr/>
          </a:p>
          <a:p>
            <a:pPr>
              <a:defRPr/>
            </a:pPr>
            <a:r>
              <a:rPr lang="en-US"/>
              <a:t>Activity</a:t>
            </a:r>
            <a:endParaRPr/>
          </a:p>
          <a:p>
            <a:pPr>
              <a:defRPr/>
            </a:pPr>
            <a:r>
              <a:rPr lang="en-US"/>
              <a:t>Fever</a:t>
            </a:r>
            <a:endParaRPr/>
          </a:p>
          <a:p>
            <a:pPr>
              <a:defRPr/>
            </a:pPr>
            <a:r>
              <a:rPr lang="en-US"/>
              <a:t>Stress</a:t>
            </a:r>
            <a:endParaRPr/>
          </a:p>
          <a:p>
            <a:pPr>
              <a:defRPr/>
            </a:pPr>
            <a:r>
              <a:rPr lang="en-US"/>
              <a:t>Hyperthyroidism/Hypothyroidism</a:t>
            </a:r>
            <a:endParaRPr/>
          </a:p>
          <a:p>
            <a:pPr>
              <a:defRPr/>
            </a:pPr>
            <a:r>
              <a:rPr lang="en-US"/>
              <a:t>Anemia</a:t>
            </a:r>
            <a:endParaRPr/>
          </a:p>
          <a:p>
            <a:pPr>
              <a:defRPr/>
            </a:pPr>
            <a:r>
              <a:rPr lang="en-US"/>
              <a:t>Stimulants (e.g., caffeine, cigarettes)</a:t>
            </a:r>
            <a:endParaRPr/>
          </a:p>
          <a:p>
            <a:pPr>
              <a:defRPr/>
            </a:pPr>
            <a:r>
              <a:rPr lang="en-US"/>
              <a:t>Asthma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Autofit/>
          </a:bodyPr>
          <a:lstStyle/>
          <a:p>
            <a:pPr>
              <a:defRPr/>
            </a:pPr>
            <a:r>
              <a:rPr lang="en-US"/>
              <a:t>Resting Heart Rate (cont’d)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US"/>
              <a:t>Medications (e.g., amphetamines and decongestants)</a:t>
            </a:r>
            <a:endParaRPr/>
          </a:p>
          <a:p>
            <a:pPr>
              <a:defRPr/>
            </a:pPr>
            <a:r>
              <a:rPr lang="en-US"/>
              <a:t>Diet pills</a:t>
            </a:r>
            <a:endParaRPr/>
          </a:p>
          <a:p>
            <a:pPr>
              <a:defRPr/>
            </a:pPr>
            <a:r>
              <a:rPr lang="en-US"/>
              <a:t>Various forms of heart disease</a:t>
            </a:r>
            <a:endParaRPr/>
          </a:p>
          <a:p>
            <a:pPr>
              <a:defRPr/>
            </a:pPr>
            <a:r>
              <a:rPr lang="en-US"/>
              <a:t>Heart medications</a:t>
            </a:r>
            <a:endParaRPr/>
          </a:p>
          <a:p>
            <a:pPr>
              <a:defRPr/>
            </a:pPr>
            <a:r>
              <a:rPr lang="en-US"/>
              <a:t>Fitness programs with aerobic exercise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Issues with Heart Rate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>
            <a:normAutofit lnSpcReduction="10000"/>
          </a:bodyPr>
          <a:lstStyle/>
          <a:p>
            <a:pPr>
              <a:lnSpc>
                <a:spcPct val="80000"/>
              </a:lnSpc>
              <a:defRPr/>
            </a:pPr>
            <a:r>
              <a:rPr lang="en-US">
                <a:solidFill>
                  <a:schemeClr val="tx1"/>
                </a:solidFill>
              </a:rPr>
              <a:t>A </a:t>
            </a:r>
            <a:r>
              <a:rPr lang="en-US" b="1">
                <a:solidFill>
                  <a:schemeClr val="tx1"/>
                </a:solidFill>
              </a:rPr>
              <a:t>weak pulse </a:t>
            </a:r>
            <a:r>
              <a:rPr lang="en-US">
                <a:solidFill>
                  <a:schemeClr val="tx1"/>
                </a:solidFill>
              </a:rPr>
              <a:t>may be a sign of a problem with the </a:t>
            </a:r>
            <a:r>
              <a:rPr lang="en-US">
                <a:solidFill>
                  <a:srgbClr val="0070C0"/>
                </a:solidFill>
              </a:rPr>
              <a:t>heart's ability to pump </a:t>
            </a:r>
            <a:r>
              <a:rPr lang="en-US">
                <a:solidFill>
                  <a:schemeClr val="tx1"/>
                </a:solidFill>
              </a:rPr>
              <a:t>as much blood as the body needs. It may also be a sign of </a:t>
            </a:r>
            <a:r>
              <a:rPr lang="en-US">
                <a:solidFill>
                  <a:srgbClr val="0070C0"/>
                </a:solidFill>
              </a:rPr>
              <a:t>shock or a circulation problem</a:t>
            </a:r>
            <a:r>
              <a:rPr lang="en-US">
                <a:solidFill>
                  <a:schemeClr val="tx1"/>
                </a:solidFill>
              </a:rPr>
              <a:t>, such as a partially blocked or narrowed blood vessel.</a:t>
            </a:r>
            <a:endParaRPr/>
          </a:p>
          <a:p>
            <a:pPr marL="0" indent="0">
              <a:lnSpc>
                <a:spcPct val="80000"/>
              </a:lnSpc>
              <a:buNone/>
              <a:defRPr/>
            </a:pPr>
            <a:endParaRPr lang="en-US">
              <a:solidFill>
                <a:schemeClr val="tx1"/>
              </a:solidFill>
            </a:endParaRPr>
          </a:p>
          <a:p>
            <a:pPr>
              <a:lnSpc>
                <a:spcPct val="80000"/>
              </a:lnSpc>
              <a:defRPr/>
            </a:pPr>
            <a:r>
              <a:rPr lang="en-US">
                <a:solidFill>
                  <a:schemeClr val="tx1"/>
                </a:solidFill>
              </a:rPr>
              <a:t>A </a:t>
            </a:r>
            <a:r>
              <a:rPr lang="en-US" b="1">
                <a:solidFill>
                  <a:schemeClr val="tx1"/>
                </a:solidFill>
              </a:rPr>
              <a:t>weak </a:t>
            </a:r>
            <a:r>
              <a:rPr lang="en-US">
                <a:solidFill>
                  <a:schemeClr val="tx1"/>
                </a:solidFill>
              </a:rPr>
              <a:t>or </a:t>
            </a:r>
            <a:r>
              <a:rPr lang="en-US" b="1">
                <a:solidFill>
                  <a:schemeClr val="tx1"/>
                </a:solidFill>
              </a:rPr>
              <a:t>absent </a:t>
            </a:r>
            <a:r>
              <a:rPr lang="en-US">
                <a:solidFill>
                  <a:schemeClr val="tx1"/>
                </a:solidFill>
              </a:rPr>
              <a:t>pulse in a </a:t>
            </a:r>
            <a:r>
              <a:rPr lang="en-US">
                <a:solidFill>
                  <a:srgbClr val="00B050"/>
                </a:solidFill>
              </a:rPr>
              <a:t>leg </a:t>
            </a:r>
            <a:r>
              <a:rPr lang="en-US">
                <a:solidFill>
                  <a:schemeClr val="tx1"/>
                </a:solidFill>
              </a:rPr>
              <a:t>may be a sign of </a:t>
            </a:r>
            <a:r>
              <a:rPr lang="en-US" i="1">
                <a:solidFill>
                  <a:schemeClr val="tx1"/>
                </a:solidFill>
              </a:rPr>
              <a:t>significant blood vessel disease </a:t>
            </a:r>
            <a:r>
              <a:rPr lang="en-US">
                <a:solidFill>
                  <a:schemeClr val="tx1"/>
                </a:solidFill>
              </a:rPr>
              <a:t>in the leg (e.g</a:t>
            </a:r>
            <a:r>
              <a:rPr lang="en-US">
                <a:solidFill>
                  <a:srgbClr val="00B050"/>
                </a:solidFill>
              </a:rPr>
              <a:t>., peripheral arterial disease</a:t>
            </a:r>
            <a:r>
              <a:rPr lang="en-US">
                <a:solidFill>
                  <a:schemeClr val="tx1"/>
                </a:solidFill>
              </a:rPr>
              <a:t>). </a:t>
            </a:r>
            <a:endParaRPr/>
          </a:p>
          <a:p>
            <a:pPr marL="0" indent="0">
              <a:lnSpc>
                <a:spcPct val="80000"/>
              </a:lnSpc>
              <a:buNone/>
              <a:defRPr/>
            </a:pPr>
            <a:endParaRPr lang="en-US">
              <a:solidFill>
                <a:schemeClr val="tx1"/>
              </a:solidFill>
            </a:endParaRPr>
          </a:p>
          <a:p>
            <a:pPr>
              <a:lnSpc>
                <a:spcPct val="80000"/>
              </a:lnSpc>
              <a:defRPr/>
            </a:pPr>
            <a:r>
              <a:rPr lang="en-US">
                <a:solidFill>
                  <a:schemeClr val="tx1"/>
                </a:solidFill>
              </a:rPr>
              <a:t>A </a:t>
            </a:r>
            <a:r>
              <a:rPr lang="en-US" b="1">
                <a:solidFill>
                  <a:schemeClr val="tx1"/>
                </a:solidFill>
              </a:rPr>
              <a:t>healthy blood </a:t>
            </a:r>
            <a:r>
              <a:rPr lang="en-US">
                <a:solidFill>
                  <a:schemeClr val="tx1"/>
                </a:solidFill>
              </a:rPr>
              <a:t>vessel feels </a:t>
            </a:r>
            <a:r>
              <a:rPr lang="en-US" b="1">
                <a:solidFill>
                  <a:srgbClr val="7030A0"/>
                </a:solidFill>
              </a:rPr>
              <a:t>soft</a:t>
            </a:r>
            <a:r>
              <a:rPr lang="en-US">
                <a:solidFill>
                  <a:schemeClr val="tx1"/>
                </a:solidFill>
              </a:rPr>
              <a:t> when checking the pulse. A </a:t>
            </a:r>
            <a:r>
              <a:rPr lang="en-US" b="1">
                <a:solidFill>
                  <a:srgbClr val="7030A0"/>
                </a:solidFill>
              </a:rPr>
              <a:t>hard</a:t>
            </a:r>
            <a:r>
              <a:rPr lang="en-US">
                <a:solidFill>
                  <a:schemeClr val="tx1"/>
                </a:solidFill>
              </a:rPr>
              <a:t> blood vessel suggests hardening of the arteries (</a:t>
            </a:r>
            <a:r>
              <a:rPr lang="en-US">
                <a:solidFill>
                  <a:srgbClr val="7030A0"/>
                </a:solidFill>
              </a:rPr>
              <a:t>i.e., atherosclerosis). 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Autofit/>
          </a:bodyPr>
          <a:lstStyle/>
          <a:p>
            <a:pPr>
              <a:defRPr/>
            </a:pPr>
            <a:r>
              <a:rPr lang="en-US"/>
              <a:t>Considerations when Taking a Pulse 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>
            <a:noAutofit/>
          </a:bodyPr>
          <a:lstStyle/>
          <a:p>
            <a:pPr marL="0" indent="0">
              <a:lnSpc>
                <a:spcPct val="110000"/>
              </a:lnSpc>
              <a:buNone/>
              <a:defRPr/>
            </a:pPr>
            <a:r>
              <a:rPr lang="en-CA"/>
              <a:t>Factors that may </a:t>
            </a:r>
            <a:r>
              <a:rPr lang="en-CA">
                <a:solidFill>
                  <a:srgbClr val="0070C0"/>
                </a:solidFill>
              </a:rPr>
              <a:t>interfere with taking an accurate measure </a:t>
            </a:r>
            <a:r>
              <a:rPr lang="en-CA"/>
              <a:t>of pulse:</a:t>
            </a:r>
            <a:endParaRPr/>
          </a:p>
          <a:p>
            <a:pPr>
              <a:lnSpc>
                <a:spcPct val="110000"/>
              </a:lnSpc>
              <a:defRPr/>
            </a:pPr>
            <a:r>
              <a:rPr lang="en-CA" sz="2400">
                <a:solidFill>
                  <a:srgbClr val="00B050"/>
                </a:solidFill>
              </a:rPr>
              <a:t>Decreased</a:t>
            </a:r>
            <a:r>
              <a:rPr lang="en-CA" sz="2400"/>
              <a:t> sensation in your fingers</a:t>
            </a:r>
            <a:endParaRPr/>
          </a:p>
          <a:p>
            <a:pPr>
              <a:lnSpc>
                <a:spcPct val="110000"/>
              </a:lnSpc>
              <a:defRPr/>
            </a:pPr>
            <a:r>
              <a:rPr lang="en-CA" sz="2400"/>
              <a:t>Not using the right </a:t>
            </a:r>
            <a:r>
              <a:rPr lang="en-CA" sz="2400">
                <a:solidFill>
                  <a:srgbClr val="7030A0"/>
                </a:solidFill>
              </a:rPr>
              <a:t>amount of </a:t>
            </a:r>
            <a:r>
              <a:rPr lang="en-CA" sz="2400" i="1">
                <a:solidFill>
                  <a:srgbClr val="7030A0"/>
                </a:solidFill>
              </a:rPr>
              <a:t>pressure</a:t>
            </a:r>
            <a:r>
              <a:rPr lang="en-CA" sz="2400" i="1"/>
              <a:t>—too much can slow the rate and too little can cause you to miss </a:t>
            </a:r>
            <a:r>
              <a:rPr lang="en-CA" sz="2400"/>
              <a:t>beats</a:t>
            </a:r>
            <a:endParaRPr/>
          </a:p>
          <a:p>
            <a:pPr>
              <a:lnSpc>
                <a:spcPct val="110000"/>
              </a:lnSpc>
              <a:defRPr/>
            </a:pPr>
            <a:r>
              <a:rPr lang="en-CA" sz="2400"/>
              <a:t>Not finding the </a:t>
            </a:r>
            <a:r>
              <a:rPr lang="en-CA" sz="2400">
                <a:solidFill>
                  <a:srgbClr val="D52B00"/>
                </a:solidFill>
              </a:rPr>
              <a:t>correct site or difficulty feeling </a:t>
            </a:r>
            <a:r>
              <a:rPr lang="en-CA" sz="2400"/>
              <a:t>the pulse because of body type</a:t>
            </a:r>
            <a:endParaRPr/>
          </a:p>
          <a:p>
            <a:pPr>
              <a:lnSpc>
                <a:spcPct val="110000"/>
              </a:lnSpc>
              <a:defRPr/>
            </a:pPr>
            <a:r>
              <a:rPr lang="en-CA" sz="2400"/>
              <a:t>Using the </a:t>
            </a:r>
            <a:r>
              <a:rPr lang="en-CA" sz="2400">
                <a:solidFill>
                  <a:srgbClr val="0070C0"/>
                </a:solidFill>
              </a:rPr>
              <a:t>thumb</a:t>
            </a:r>
            <a:r>
              <a:rPr lang="en-CA" sz="2400"/>
              <a:t> to take the pulse (the thumb has its own pulse)</a:t>
            </a:r>
            <a:endParaRPr/>
          </a:p>
          <a:p>
            <a:pPr>
              <a:lnSpc>
                <a:spcPct val="110000"/>
              </a:lnSpc>
              <a:defRPr/>
            </a:pPr>
            <a:r>
              <a:rPr lang="en-CA" sz="2400"/>
              <a:t>Running or doing other </a:t>
            </a:r>
            <a:r>
              <a:rPr lang="en-CA" sz="2400">
                <a:solidFill>
                  <a:srgbClr val="996633"/>
                </a:solidFill>
              </a:rPr>
              <a:t>rhythmic movements </a:t>
            </a:r>
            <a:r>
              <a:rPr lang="en-CA" sz="2400"/>
              <a:t>while trying to take the pulse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Average Pulse Rates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US"/>
              <a:t>Average </a:t>
            </a:r>
            <a:r>
              <a:rPr lang="en-US">
                <a:solidFill>
                  <a:srgbClr val="7030A0"/>
                </a:solidFill>
              </a:rPr>
              <a:t>adult </a:t>
            </a:r>
            <a:r>
              <a:rPr lang="en-US"/>
              <a:t>pulse rates vary between </a:t>
            </a:r>
            <a:r>
              <a:rPr lang="en-US">
                <a:solidFill>
                  <a:srgbClr val="7030A0"/>
                </a:solidFill>
              </a:rPr>
              <a:t>60 and 100 </a:t>
            </a:r>
            <a:r>
              <a:rPr lang="en-US" i="1">
                <a:solidFill>
                  <a:srgbClr val="7030A0"/>
                </a:solidFill>
              </a:rPr>
              <a:t>BPM-</a:t>
            </a:r>
            <a:r>
              <a:rPr lang="en-US" i="1"/>
              <a:t>why does it matter to know this?</a:t>
            </a:r>
            <a:endParaRPr/>
          </a:p>
          <a:p>
            <a:pPr marL="0" indent="0">
              <a:buNone/>
              <a:defRPr/>
            </a:pPr>
            <a:endParaRPr lang="en-US"/>
          </a:p>
          <a:p>
            <a:pPr>
              <a:defRPr/>
            </a:pPr>
            <a:r>
              <a:rPr lang="en-US"/>
              <a:t>The </a:t>
            </a:r>
            <a:r>
              <a:rPr lang="en-US">
                <a:solidFill>
                  <a:srgbClr val="0070C0"/>
                </a:solidFill>
              </a:rPr>
              <a:t>most common </a:t>
            </a:r>
            <a:r>
              <a:rPr lang="en-US"/>
              <a:t>site to take a pulse is the radial site</a:t>
            </a:r>
            <a:endParaRPr/>
          </a:p>
          <a:p>
            <a:pPr marL="0" indent="0">
              <a:buNone/>
              <a:defRPr/>
            </a:pPr>
            <a:endParaRPr lang="en-US"/>
          </a:p>
          <a:p>
            <a:pPr>
              <a:defRPr/>
            </a:pPr>
            <a:r>
              <a:rPr lang="en-US"/>
              <a:t>If radial pulse difficult to count, the next site where the pulse should be taken is the </a:t>
            </a:r>
            <a:r>
              <a:rPr lang="en-US">
                <a:solidFill>
                  <a:srgbClr val="C00000"/>
                </a:solidFill>
              </a:rPr>
              <a:t>carotid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CA"/>
              <a:t>Recording Pulse Rates</a:t>
            </a:r>
            <a:endParaRPr lang="en-US" sz="600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CA"/>
              <a:t>Use abbreviation “</a:t>
            </a:r>
            <a:r>
              <a:rPr lang="en-CA">
                <a:solidFill>
                  <a:srgbClr val="00B0F0"/>
                </a:solidFill>
              </a:rPr>
              <a:t>P” for pulse</a:t>
            </a:r>
            <a:endParaRPr/>
          </a:p>
          <a:p>
            <a:pPr marL="0" indent="0">
              <a:buNone/>
              <a:defRPr/>
            </a:pPr>
            <a:endParaRPr lang="en-CA"/>
          </a:p>
          <a:p>
            <a:pPr>
              <a:defRPr/>
            </a:pPr>
            <a:r>
              <a:rPr lang="en-CA"/>
              <a:t>“</a:t>
            </a:r>
            <a:r>
              <a:rPr lang="en-CA">
                <a:solidFill>
                  <a:srgbClr val="7030A0"/>
                </a:solidFill>
              </a:rPr>
              <a:t>AP” for apical pulse—</a:t>
            </a:r>
            <a:r>
              <a:rPr lang="en-CA" b="1">
                <a:solidFill>
                  <a:srgbClr val="7030A0"/>
                </a:solidFill>
              </a:rPr>
              <a:t>Not</a:t>
            </a:r>
            <a:r>
              <a:rPr lang="en-CA">
                <a:solidFill>
                  <a:srgbClr val="7030A0"/>
                </a:solidFill>
              </a:rPr>
              <a:t> </a:t>
            </a:r>
            <a:r>
              <a:rPr lang="en-CA"/>
              <a:t>a common site</a:t>
            </a:r>
            <a:endParaRPr/>
          </a:p>
          <a:p>
            <a:pPr lvl="1">
              <a:defRPr/>
            </a:pPr>
            <a:r>
              <a:rPr lang="en-CA" sz="2800"/>
              <a:t>E.g., P 80 equals a pulse rate of 80 BPM</a:t>
            </a:r>
            <a:endParaRPr/>
          </a:p>
          <a:p>
            <a:pPr lvl="1">
              <a:defRPr/>
            </a:pPr>
            <a:r>
              <a:rPr lang="en-CA" sz="2800"/>
              <a:t>E.g., AP 88 equals an apical pulse rate of 88 bpm</a:t>
            </a:r>
            <a:endParaRPr/>
          </a:p>
          <a:p>
            <a:pPr marL="342900" lvl="1" indent="0">
              <a:buNone/>
              <a:defRPr/>
            </a:pPr>
            <a:endParaRPr lang="en-CA" sz="2800"/>
          </a:p>
          <a:p>
            <a:pPr>
              <a:defRPr/>
            </a:pPr>
            <a:r>
              <a:rPr lang="en-CA"/>
              <a:t>If you </a:t>
            </a:r>
            <a:r>
              <a:rPr lang="en-CA">
                <a:solidFill>
                  <a:srgbClr val="D52B00"/>
                </a:solidFill>
              </a:rPr>
              <a:t>record any abnormalities, report </a:t>
            </a:r>
            <a:r>
              <a:rPr lang="en-CA"/>
              <a:t>to the physician and chart correctly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theme/_rels/theme1.xml.rels><?xml version="1.0" encoding="UTF-8" standalone="yes"?><Relationships xmlns="http://schemas.openxmlformats.org/package/2006/relationships"></Relationships>
</file>

<file path=ppt/theme/_rels/theme2.xml.rels><?xml version="1.0" encoding="UTF-8" standalone="yes"?><Relationships xmlns="http://schemas.openxmlformats.org/package/2006/relationships"></Relationships>
</file>

<file path=ppt/theme/_rels/theme3.xml.rels><?xml version="1.0" encoding="UTF-8" standalone="yes"?><Relationships xmlns="http://schemas.openxmlformats.org/package/2006/relationships"></Relationships>
</file>

<file path=ppt/theme/theme1.xml><?xml version="1.0" encoding="utf-8"?>
<a:theme xmlns:a="http://schemas.openxmlformats.org/drawingml/2006/main" xmlns:r="http://schemas.openxmlformats.org/officeDocument/2006/relationships" xmlns:p="http://schemas.openxmlformats.org/presentationml/2006/main" name="Anderson MR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nderson Branded Font">
      <a:majorFont>
        <a:latin typeface="Futura PT Demi"/>
        <a:ea typeface="Arial"/>
        <a:cs typeface="Arial"/>
      </a:majorFont>
      <a:minorFont>
        <a:latin typeface="Futura PT Book"/>
        <a:ea typeface="Arial"/>
        <a:cs typeface="Arial"/>
      </a:minorFont>
    </a:fontScheme>
    <a:fmtScheme name="Office">
      <a:fillStyleLst>
        <a:solidFill>
          <a:schemeClr val="phClr"/>
        </a:solidFill>
        <a:gradFill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</a:theme>
</file>

<file path=ppt/theme/theme2.xml><?xml version="1.0" encoding="utf-8"?>
<a:theme xmlns:a="http://schemas.openxmlformats.org/drawingml/2006/main" xmlns:r="http://schemas.openxmlformats.org/officeDocument/2006/relationships" xmlns:p="http://schemas.openxmlformats.org/presentation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</a:majorFont>
      <a:minorFont>
        <a:latin typeface="Calibri"/>
        <a:ea typeface="Arial"/>
        <a:cs typeface="Arial"/>
      </a:minorFont>
    </a:fontScheme>
    <a:fmtScheme name="Office">
      <a:fillStyleLst>
        <a:solidFill>
          <a:schemeClr val="phClr"/>
        </a:solidFill>
        <a:gradFill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</a:theme>
</file>

<file path=ppt/theme/theme3.xml><?xml version="1.0" encoding="utf-8"?>
<a:theme xmlns:a="http://schemas.openxmlformats.org/drawingml/2006/main" xmlns:r="http://schemas.openxmlformats.org/officeDocument/2006/relationships" xmlns:p="http://schemas.openxmlformats.org/presentation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</a:majorFont>
      <a:minorFont>
        <a:latin typeface="Calibri"/>
        <a:ea typeface="Arial"/>
        <a:cs typeface="Arial"/>
      </a:minorFont>
    </a:fontScheme>
    <a:fmtScheme name="Office">
      <a:fillStyleLst>
        <a:solidFill>
          <a:schemeClr val="phClr"/>
        </a:solidFill>
        <a:gradFill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/>
        </a:gradFill>
        <a:gradFill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/>
        </a:gradFill>
      </a:bgFillStyleLst>
    </a:fmtScheme>
  </a:themeElements>
  <a:objectDefaults/>
</a:theme>
</file>

<file path=customXml/_rels/item1.xml.rels><?xml version="1.0" encoding="UTF-8" standalone="yes"?><Relationships xmlns="http://schemas.openxmlformats.org/package/2006/relationships"><Relationship  Id="rId1" Type="http://schemas.openxmlformats.org/officeDocument/2006/relationships/customXmlProps" Target="itemProps1.xml"/></Relationships>
</file>

<file path=customXml/_rels/item2.xml.rels><?xml version="1.0" encoding="UTF-8" standalone="yes"?><Relationships xmlns="http://schemas.openxmlformats.org/package/2006/relationships"><Relationship  Id="rId1" Type="http://schemas.openxmlformats.org/officeDocument/2006/relationships/customXmlProps" Target="itemProps2.xml"/></Relationships>
</file>

<file path=customXml/_rels/item3.xml.rels><?xml version="1.0" encoding="UTF-8" standalone="yes"?><Relationships xmlns="http://schemas.openxmlformats.org/package/2006/relationships"><Relationship 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59FD3E210D7746A66165842CA31B2D" ma:contentTypeVersion="22" ma:contentTypeDescription="Create a new document." ma:contentTypeScope="" ma:versionID="f0c79895f01c4eb44fa87db525b4eb5c">
  <xsd:schema xmlns:xsd="http://www.w3.org/2001/XMLSchema" xmlns:xs="http://www.w3.org/2001/XMLSchema" xmlns:p="http://schemas.microsoft.com/office/2006/metadata/properties" xmlns:ns2="c80233df-ff72-4ed0-8be6-81c0672dcf15" xmlns:ns3="d1eb5d66-d4e4-42da-91aa-35af032cfe67" targetNamespace="http://schemas.microsoft.com/office/2006/metadata/properties" ma:root="true" ma:fieldsID="ef7db3e78da19b9171db271d0ab114c6" ns2:_="" ns3:_="">
    <xsd:import namespace="c80233df-ff72-4ed0-8be6-81c0672dcf15"/>
    <xsd:import namespace="d1eb5d66-d4e4-42da-91aa-35af032cfe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Date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0233df-ff72-4ed0-8be6-81c0672dcf1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6" nillable="true" ma:displayName="Taxonomy Catch All Column" ma:hidden="true" ma:list="{d047eac0-0848-420b-888a-eb494acb1260}" ma:internalName="TaxCatchAll" ma:showField="CatchAllData" ma:web="c80233df-ff72-4ed0-8be6-81c0672dcf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eb5d66-d4e4-42da-91aa-35af032cfe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Date" ma:index="21" nillable="true" ma:displayName="Date" ma:format="DateOnly" ma:internalName="Date">
      <xsd:simpleType>
        <xsd:restriction base="dms:DateTime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91219db1-e75a-4e74-95c9-f29ca67e64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d1eb5d66-d4e4-42da-91aa-35af032cfe67" xsi:nil="true"/>
    <TaxCatchAll xmlns="c80233df-ff72-4ed0-8be6-81c0672dcf15" xsi:nil="true"/>
    <lcf76f155ced4ddcb4097134ff3c332f xmlns="d1eb5d66-d4e4-42da-91aa-35af032cfe67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93F5B9C6-56CB-40BE-A307-0032D2182BF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0233df-ff72-4ed0-8be6-81c0672dcf15"/>
    <ds:schemaRef ds:uri="d1eb5d66-d4e4-42da-91aa-35af032cfe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3300F7E9-DA54-4259-8B83-CC11D484BA4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C10B28B-EC9D-4838-9262-83D537807475}">
  <ds:schemaRefs>
    <ds:schemaRef ds:uri="http://schemas.microsoft.com/office/2006/metadata/properties"/>
    <ds:schemaRef ds:uri="http://schemas.microsoft.com/office/infopath/2007/PartnerControls"/>
    <ds:schemaRef ds:uri="d1eb5d66-d4e4-42da-91aa-35af032cfe67"/>
    <ds:schemaRef ds:uri="c80233df-ff72-4ed0-8be6-81c0672dcf15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Anderson MRT</Template>
  <TotalTime>0</TotalTime>
  <Words>0</Words>
  <Application>onlyoffice/8.3.2.19</Application>
  <PresentationFormat>On-screen Show (4:3)</PresentationFormat>
  <Paragraphs>0</Paragraphs>
  <Slides>14</Slides>
  <Notes>14</Notes>
  <HiddenSlides>0</HiddenSlides>
  <MMClips>2</MMClips>
  <ScaleCrop>0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14</vt:i4>
      </vt:variant>
    </vt:vector>
  </HeadingPairs>
  <TitlesOfParts>
    <vt:vector size="16" baseType="lpstr">
      <vt:lpstr>Theme 1</vt:lpstr>
      <vt:lpstr>Theme 2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</vt:vector>
  </TitlesOfParts>
  <Company>SAIT Polytechnic</Company>
  <LinksUpToDate>0</LinksUpToDate>
  <SharedDoc>0</SharedDoc>
  <HyperlinksChanged>0</HyperlinksChanged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SAIT Template 2015</dc:title>
  <dc:creator>lbucsis</dc:creator>
  <cp:lastModifiedBy>Qaiser Rehman</cp:lastModifiedBy>
  <cp:revision>374</cp:revision>
  <dcterms:created xsi:type="dcterms:W3CDTF">2009-04-06T17:04:40Z</dcterms:created>
  <dcterms:modified xsi:type="dcterms:W3CDTF">2025-07-02T18:34:02Z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0x0101007459FD3E210D7746A66165842CA31B2D</vt:lpwstr>
  </property>
</Properties>
</file>