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40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37.xml" ContentType="application/vnd.openxmlformats-officedocument.presentationml.slide+xml"/>
  <Override PartName="/ppt/slides/slide34.xml" ContentType="application/vnd.openxmlformats-officedocument.presentationml.slide+xml"/>
  <Override PartName="/ppt/notesSlides/notesSlide12.xml" ContentType="application/vnd.openxmlformats-officedocument.presentationml.notesSlide+xml"/>
  <Override PartName="/ppt/notesSlides/notesSlide15.xml" ContentType="application/vnd.openxmlformats-officedocument.presentationml.notes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4.xml" ContentType="application/vnd.openxmlformats-officedocument.presentationml.slide+xml"/>
  <Override PartName="/ppt/slides/slide40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26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Layouts/slideLayout25.xml" ContentType="application/vnd.openxmlformats-officedocument.presentationml.slideLayout+xml"/>
  <Override PartName="/ppt/notesSlides/notesSlide28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35.xml" ContentType="application/vnd.openxmlformats-officedocument.presentationml.slide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39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notesSlides/notesSlide23.xml" ContentType="application/vnd.openxmlformats-officedocument.presentationml.notesSlid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6.xml" ContentType="application/vnd.openxmlformats-officedocument.presentationml.slide+xml"/>
  <Override PartName="/docProps/custom.xml" ContentType="application/vnd.openxmlformats-officedocument.custom-properties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8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s/slide27.xml" ContentType="application/vnd.openxmlformats-officedocument.presentationml.slide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24.xml" ContentType="application/vnd.openxmlformats-officedocument.presentationml.slideLayout+xml"/>
  <Override PartName="/ppt/slideLayouts/slideLayout4.xml" ContentType="application/vnd.openxmlformats-officedocument.presentationml.slideLayout+xml"/>
  <Override PartName="/customXml/itemProps3.xml" ContentType="application/vnd.openxmlformats-officedocument.customXmlProperties+xml"/>
  <Override PartName="/ppt/slideLayouts/slideLayout34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2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8.xml" ContentType="application/vnd.openxmlformats-officedocument.presentationml.slide+xml"/>
  <Override PartName="/ppt/theme/theme1.xml" ContentType="application/vnd.openxmlformats-officedocument.theme+xml"/>
  <Override PartName="/customXml/itemProps2.xml" ContentType="application/vnd.openxmlformats-officedocument.customXmlProperties+xml"/>
  <Override PartName="/ppt/slides/slide2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s/slide39.xml" ContentType="application/vnd.openxmlformats-officedocument.presentationml.slide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slides/slide21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31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Layouts/slideLayout30.xml" ContentType="application/vnd.openxmlformats-officedocument.presentationml.slideLayout+xml"/>
  <Override PartName="/customXml/itemProps1.xml" ContentType="application/vnd.openxmlformats-officedocument.customXml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46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x="12192000" cy="6858000"/>
  <p:notesSz cx="6985000" cy="92837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120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notesMaster" Target="notesMasters/notesMaster1.xml"/><Relationship Id="rId47" Type="http://schemas.openxmlformats.org/officeDocument/2006/relationships/presProps" Target="presProps.xml" /><Relationship Id="rId48" Type="http://schemas.openxmlformats.org/officeDocument/2006/relationships/tableStyles" Target="tableStyles.xml" /><Relationship Id="rId49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 ?>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 ?>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 ?>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 ?>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 ?>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 ?>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 ?>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 ?>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 ?>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 ?>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 ?>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 ?>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 ?>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 ?>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 ?>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 ?>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DB0330B-24CE-A9EA-6557-540447B0ECE5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E6FC3D6-67A3-66A7-FDCA-4F92F1DCA912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7E5BEF9-25E4-AAF8-03D0-2CBFD7FEA18B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03CDC80-A91C-1277-D6C9-B15A5DF5E8DA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5944AB2-2D99-B0A7-92BD-57949788CB40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CB061D2-4C05-AE7C-CEA7-6838CB063521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4C16AFE-AF58-F46F-A200-6203EFEDF11A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819421C-21E5-5BD7-C437-B80EEA563F61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258EDDE-B8E4-586F-F41F-ABAA46210559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97ACEE6-4442-995C-52B3-81AD93FDF837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649FCD4-9904-816A-FDF1-46C9DEB7B82C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70C8E8D-2EBB-FD9F-5B53-4A64A53A9C61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1ADC4E9-9D48-230B-2E55-5F1236D7869C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CEDF98E-050A-DF6A-FA95-2E0F6FA22AD0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B2823BE-E745-6E1E-192E-ECB80B01F0D4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09AE7C0-C8A2-45AB-5B62-1D03C98C21E4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4DE5908-405E-451F-1332-515AC3141C67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E1E41D6-9852-FBF2-94FD-3F6C546C97F4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67B1FE6-1E48-8035-B039-CBB944D5B0BC}" type="slidenum">
              <a:rPr/>
              <a:t/>
            </a:fld>
            <a:endParaRPr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A53209E-018B-7E50-F704-F1E20F81F3BE}" type="slidenum">
              <a:rPr/>
              <a:t/>
            </a:fld>
            <a:endParaRPr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F0CAF96-1601-BF95-8AC1-B228F6936BFC}" type="slidenum">
              <a:rPr/>
              <a:t/>
            </a:fld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10E81E5-47A1-145C-DE48-A82D2257ACA0}" type="slidenum">
              <a:rPr/>
              <a:t/>
            </a:fld>
            <a:endParaRPr/>
          </a:p>
        </p:txBody>
      </p:sp>
    </p:spTree>
  </p:cSld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0A55FFC-3086-5932-1A45-D7C4202187FE}" type="slidenum">
              <a:rPr/>
              <a:t/>
            </a:fld>
            <a:endParaRPr/>
          </a:p>
        </p:txBody>
      </p:sp>
    </p:spTree>
  </p:cSld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9CB423D-FBF5-3427-B07E-7CEB2B0AE438}" type="slidenum">
              <a:rPr/>
              <a:t/>
            </a:fld>
            <a:endParaRPr/>
          </a:p>
        </p:txBody>
      </p:sp>
    </p:spTree>
  </p:cSld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790617C-3D2F-F5BB-CBF1-7A5D29B4CC7A}" type="slidenum">
              <a:rPr/>
              <a:t/>
            </a:fld>
            <a:endParaRPr/>
          </a:p>
        </p:txBody>
      </p:sp>
    </p:spTree>
  </p:cSld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064E9DD-41D8-629A-CFB1-36AA45C33CBD}" type="slidenum">
              <a:rPr/>
              <a:t/>
            </a:fld>
            <a:endParaRPr/>
          </a:p>
        </p:txBody>
      </p:sp>
    </p:spTree>
  </p:cSld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83863A4-66EB-B1E3-09D4-B63ABE6489FA}" type="slidenum">
              <a:rPr/>
              <a:t/>
            </a:fld>
            <a:endParaRPr/>
          </a:p>
        </p:txBody>
      </p:sp>
    </p:spTree>
  </p:cSld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6216B12-284E-7BCD-1361-D1486D078331}" type="slidenum">
              <a:rPr/>
              <a:t/>
            </a:fld>
            <a:endParaRPr/>
          </a:p>
        </p:txBody>
      </p:sp>
    </p:spTree>
  </p:cSld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0AB7B1E-C5AE-D62A-A506-82855D45256C}" type="slidenum">
              <a:rPr/>
              <a:t/>
            </a:fld>
            <a:endParaRPr/>
          </a:p>
        </p:txBody>
      </p:sp>
    </p:spTree>
  </p:cSld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B3D45C1-782B-D381-0C9B-5B4B411F5472}" type="slidenum">
              <a:rPr/>
              <a:t/>
            </a:fld>
            <a:endParaRPr/>
          </a:p>
        </p:txBody>
      </p:sp>
    </p:spTree>
  </p:cSld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1139403-C029-A5F9-73A7-DC16B0636D39}" type="slidenum">
              <a:rPr/>
              <a:t/>
            </a:fld>
            <a:endParaRPr/>
          </a:p>
        </p:txBody>
      </p:sp>
    </p:spTree>
  </p:cSld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2CA4E9D-4090-EF46-86B5-361BA92CD915}" type="slidenum">
              <a:rPr/>
              <a:t/>
            </a:fld>
            <a:endParaRPr/>
          </a:p>
        </p:txBody>
      </p:sp>
    </p:spTree>
  </p:cSld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B07A2FA-72A8-18E5-0572-ADBEC1F966E4}" type="slidenum">
              <a:rPr/>
              <a:t/>
            </a:fld>
            <a:endParaRPr/>
          </a:p>
        </p:txBody>
      </p:sp>
    </p:spTree>
  </p:cSld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9589455-1AE7-00BB-83DD-3CB752063556}" type="slidenum">
              <a:rPr/>
              <a:t/>
            </a:fld>
            <a:endParaRPr/>
          </a:p>
        </p:txBody>
      </p:sp>
    </p:spTree>
  </p:cSld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176C587-48D1-286B-712C-48907C07D729}" type="slidenum">
              <a:rPr/>
              <a:t/>
            </a:fld>
            <a:endParaRPr/>
          </a:p>
        </p:txBody>
      </p:sp>
    </p:spTree>
  </p:cSld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8C5818B-55EF-BF9F-3349-22613659C00B}" type="slidenum">
              <a:rPr/>
              <a:t/>
            </a:fld>
            <a:endParaRPr/>
          </a:p>
        </p:txBody>
      </p:sp>
    </p:spTree>
  </p:cSld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2B616C6-8F95-28C1-284B-955082F996C6}" type="slidenum">
              <a:rPr/>
              <a:t/>
            </a:fld>
            <a:endParaRPr/>
          </a:p>
        </p:txBody>
      </p:sp>
    </p:spTree>
  </p:cSld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710C72C-CDD9-1377-4300-02C1F3F8F380}" type="slidenum">
              <a:rPr/>
              <a:t/>
            </a:fld>
            <a:endParaRPr/>
          </a:p>
        </p:txBody>
      </p:sp>
    </p:spTree>
  </p:cSld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A7433E5-83B6-B04A-F746-58F8D2B62A5F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Medical Radiologic Technology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Eden Brook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61940" y="2173573"/>
            <a:ext cx="6006059" cy="1336389"/>
          </a:xfrm>
        </p:spPr>
        <p:txBody>
          <a:bodyPr/>
          <a:lstStyle/>
          <a:p>
            <a:pPr algn="l">
              <a:defRPr/>
            </a:pPr>
            <a:br>
              <a:rPr lang="en-US" sz="4800">
                <a:latin typeface="Titillium"/>
              </a:rPr>
            </a:br>
            <a:r>
              <a:rPr lang="en-US" sz="3200"/>
              <a:t>Patient Care  </a:t>
            </a:r>
            <a:endParaRPr lang="en-US" sz="3200" b="1"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61939" y="3602038"/>
            <a:ext cx="7360171" cy="1655762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2800"/>
              <a:t>Infection Control and Isolation Techniques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/>
              <a:t>Medical and Surgical Asepsis</a:t>
            </a:r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 b="1"/>
              <a:t>Medical Asepsis </a:t>
            </a:r>
            <a:r>
              <a:rPr lang="en-CA" sz="2400"/>
              <a:t>- microorganisms have been </a:t>
            </a:r>
            <a:r>
              <a:rPr lang="en-CA" sz="2400">
                <a:solidFill>
                  <a:srgbClr val="0070C0"/>
                </a:solidFill>
              </a:rPr>
              <a:t>eliminated/reduced</a:t>
            </a:r>
            <a:r>
              <a:rPr lang="en-CA" sz="2400"/>
              <a:t> through the use of soap, water, friction and various chemical disinfectants.</a:t>
            </a:r>
            <a:endParaRPr/>
          </a:p>
          <a:p>
            <a:pPr marL="0" indent="0">
              <a:buNone/>
              <a:defRPr/>
            </a:pPr>
            <a:endParaRPr lang="en-CA" sz="2400"/>
          </a:p>
          <a:p>
            <a:pPr>
              <a:defRPr/>
            </a:pPr>
            <a:r>
              <a:rPr lang="en-CA" sz="2400" b="1"/>
              <a:t>Surgical Asepsis </a:t>
            </a:r>
            <a:r>
              <a:rPr lang="en-CA" sz="2400"/>
              <a:t>- microorganisms and their spores have been </a:t>
            </a:r>
            <a:r>
              <a:rPr lang="en-CA" sz="2400">
                <a:solidFill>
                  <a:srgbClr val="7030A0"/>
                </a:solidFill>
              </a:rPr>
              <a:t>completely destroyed </a:t>
            </a:r>
            <a:r>
              <a:rPr lang="en-CA" sz="2400"/>
              <a:t>by means of heat or by a chemical process.</a:t>
            </a:r>
            <a:endParaRPr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Hand Washing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By frequently washing your hands, you wash away germs that you have picked up from other people, contaminated surfaces or from animals or animal waste.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Microbes are most </a:t>
            </a:r>
            <a:r>
              <a:rPr lang="en-CA">
                <a:solidFill>
                  <a:srgbClr val="D73E17"/>
                </a:solidFill>
              </a:rPr>
              <a:t>commonly spread </a:t>
            </a:r>
            <a:r>
              <a:rPr lang="en-CA"/>
              <a:t>from one person to another by human hands.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When to Wash Your Hands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 numCol="1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Before</a:t>
            </a:r>
            <a:r>
              <a:rPr lang="en-CA"/>
              <a:t> and </a:t>
            </a:r>
            <a:r>
              <a:rPr lang="en-CA">
                <a:solidFill>
                  <a:srgbClr val="0070C0"/>
                </a:solidFill>
              </a:rPr>
              <a:t>afte</a:t>
            </a:r>
            <a:r>
              <a:rPr lang="en-CA"/>
              <a:t>r handling supplies used for patient care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Before</a:t>
            </a:r>
            <a:r>
              <a:rPr lang="en-CA"/>
              <a:t> and </a:t>
            </a:r>
            <a:r>
              <a:rPr lang="en-CA">
                <a:solidFill>
                  <a:srgbClr val="0070C0"/>
                </a:solidFill>
              </a:rPr>
              <a:t>after</a:t>
            </a:r>
            <a:r>
              <a:rPr lang="en-CA"/>
              <a:t> each patient contact, even if gloves have been worn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Before</a:t>
            </a:r>
            <a:r>
              <a:rPr lang="en-CA"/>
              <a:t> and </a:t>
            </a:r>
            <a:r>
              <a:rPr lang="en-CA">
                <a:solidFill>
                  <a:srgbClr val="0070C0"/>
                </a:solidFill>
              </a:rPr>
              <a:t>after</a:t>
            </a:r>
            <a:r>
              <a:rPr lang="en-CA"/>
              <a:t> wearing gloves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Before</a:t>
            </a:r>
            <a:r>
              <a:rPr lang="en-CA"/>
              <a:t> and </a:t>
            </a:r>
            <a:r>
              <a:rPr lang="en-CA">
                <a:solidFill>
                  <a:srgbClr val="0070C0"/>
                </a:solidFill>
              </a:rPr>
              <a:t>after</a:t>
            </a:r>
            <a:r>
              <a:rPr lang="en-CA"/>
              <a:t> completing an invasive procedure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Before and </a:t>
            </a:r>
            <a:r>
              <a:rPr lang="en-CA">
                <a:solidFill>
                  <a:srgbClr val="0070C0"/>
                </a:solidFill>
              </a:rPr>
              <a:t>after</a:t>
            </a:r>
            <a:r>
              <a:rPr lang="en-CA"/>
              <a:t> eating 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After</a:t>
            </a:r>
            <a:r>
              <a:rPr lang="en-CA"/>
              <a:t> using the restroom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At the </a:t>
            </a:r>
            <a:r>
              <a:rPr lang="en-CA">
                <a:solidFill>
                  <a:srgbClr val="0070C0"/>
                </a:solidFill>
              </a:rPr>
              <a:t>start and end </a:t>
            </a:r>
            <a:r>
              <a:rPr lang="en-CA"/>
              <a:t>of your shift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How to Wash Your Hands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514350" indent="-51435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/>
              <a:t>Turn on the sink and wet your hands with warm water.</a:t>
            </a:r>
            <a:endParaRPr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/>
              <a:t>Use plenty of soap and rub hands together vigorously for at least </a:t>
            </a:r>
            <a:r>
              <a:rPr lang="en-CA">
                <a:solidFill>
                  <a:srgbClr val="FF0000"/>
                </a:solidFill>
              </a:rPr>
              <a:t>15-20 seconds</a:t>
            </a:r>
            <a:r>
              <a:rPr lang="en-CA"/>
              <a:t>.</a:t>
            </a:r>
            <a:endParaRPr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/>
              <a:t>Wash palms, backs of hands, wrists, fingers and under fingernails.</a:t>
            </a:r>
            <a:endParaRPr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/>
              <a:t>Rinse hands thoroughly with warm water.</a:t>
            </a:r>
            <a:endParaRPr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/>
              <a:t>Dry hands with a clean towel or paper towel.</a:t>
            </a:r>
            <a:endParaRPr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/>
              <a:t>Turn off the sink with the towel—this prevents re-contaminating your hands.</a:t>
            </a:r>
            <a:endParaRPr/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CA">
                <a:solidFill>
                  <a:srgbClr val="7030A0"/>
                </a:solidFill>
              </a:rPr>
              <a:t>Entire procedure takes 30-60 seconds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Alcohol-Based Hand Rubs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  <a:defRPr/>
            </a:pPr>
            <a:r>
              <a:rPr lang="en-CA">
                <a:solidFill>
                  <a:srgbClr val="7030A0"/>
                </a:solidFill>
              </a:rPr>
              <a:t>Benefits include</a:t>
            </a:r>
            <a:r>
              <a:rPr lang="en-CA"/>
              <a:t>: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More accessible than a sink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Quicker—only takes about 15 seconds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More effective in reducing nosocomial infections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Less irritating to the skin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 i="1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>
                <a:solidFill>
                  <a:schemeClr val="accent6">
                    <a:lumMod val="50000"/>
                  </a:schemeClr>
                </a:solidFill>
              </a:rPr>
              <a:t>Alcohol-Based Hand Rubs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/>
          </a:bodyPr>
          <a:lstStyle/>
          <a:p>
            <a:pPr>
              <a:buNone/>
              <a:defRPr/>
            </a:pPr>
            <a:r>
              <a:rPr lang="en-US">
                <a:solidFill>
                  <a:srgbClr val="EE362C"/>
                </a:solidFill>
              </a:rPr>
              <a:t>When to use</a:t>
            </a:r>
            <a:r>
              <a:rPr lang="en-US"/>
              <a:t>:</a:t>
            </a:r>
            <a:endParaRPr/>
          </a:p>
          <a:p>
            <a:pPr>
              <a:defRPr/>
            </a:pPr>
            <a:r>
              <a:rPr lang="en-US" u="sng">
                <a:solidFill>
                  <a:srgbClr val="7030A0"/>
                </a:solidFill>
              </a:rPr>
              <a:t>Before and after </a:t>
            </a:r>
            <a:r>
              <a:rPr lang="en-US"/>
              <a:t>patient contact as long as the hands are not visibly soiled or contaminated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 u="sng">
                <a:solidFill>
                  <a:srgbClr val="7030A0"/>
                </a:solidFill>
              </a:rPr>
              <a:t>Before</a:t>
            </a:r>
            <a:r>
              <a:rPr lang="en-US" u="sng"/>
              <a:t> </a:t>
            </a:r>
            <a:r>
              <a:rPr lang="en-US"/>
              <a:t>donning gloves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 u="sng">
                <a:solidFill>
                  <a:srgbClr val="7030A0"/>
                </a:solidFill>
              </a:rPr>
              <a:t>After</a:t>
            </a:r>
            <a:r>
              <a:rPr lang="en-US" u="sng"/>
              <a:t> </a:t>
            </a:r>
            <a:r>
              <a:rPr lang="en-US"/>
              <a:t>removal of gloves (not obviously soiled)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 u="sng">
                <a:solidFill>
                  <a:srgbClr val="7030A0"/>
                </a:solidFill>
              </a:rPr>
              <a:t>After</a:t>
            </a:r>
            <a:r>
              <a:rPr lang="en-US"/>
              <a:t> contact with inanimate objects (including medical equipment)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Gloving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In addition to hand washing, gloves play an important role in reducing the risks of disease transmission.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Gloves are worn for </a:t>
            </a:r>
            <a:r>
              <a:rPr lang="en-CA">
                <a:solidFill>
                  <a:srgbClr val="7030A0"/>
                </a:solidFill>
              </a:rPr>
              <a:t>three important reasons</a:t>
            </a:r>
            <a:r>
              <a:rPr lang="en-CA"/>
              <a:t>: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To provide a </a:t>
            </a:r>
            <a:r>
              <a:rPr lang="en-CA">
                <a:solidFill>
                  <a:srgbClr val="0070C0"/>
                </a:solidFill>
              </a:rPr>
              <a:t>protective barrier </a:t>
            </a:r>
            <a:r>
              <a:rPr lang="en-CA"/>
              <a:t>and to prevent gross contamination of the hands.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To reduce the risk of microorganisms being </a:t>
            </a:r>
            <a:r>
              <a:rPr lang="en-CA">
                <a:solidFill>
                  <a:srgbClr val="0070C0"/>
                </a:solidFill>
              </a:rPr>
              <a:t>transmitted from healthcare workers to patients.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To reduce the risk of microorganisms being </a:t>
            </a:r>
            <a:r>
              <a:rPr lang="en-CA">
                <a:solidFill>
                  <a:srgbClr val="0070C0"/>
                </a:solidFill>
              </a:rPr>
              <a:t>transmitted from one patient to another</a:t>
            </a:r>
            <a:r>
              <a:rPr lang="en-CA"/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Gloving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Must be worn during procedures that may involve contact with any patient's </a:t>
            </a:r>
            <a:r>
              <a:rPr lang="en-CA" i="1">
                <a:solidFill>
                  <a:srgbClr val="D73E17"/>
                </a:solidFill>
              </a:rPr>
              <a:t>body fluids, blood, secretions, excretions, mucous membranes, non intact skin and contaminated items.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Single-use gloves are to be used for medical aseptic purposes and may be pulled on after hand washing.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Gloves must be promptly removed after use, </a:t>
            </a:r>
            <a:r>
              <a:rPr lang="en-CA" b="1" u="sng"/>
              <a:t>before</a:t>
            </a:r>
            <a:r>
              <a:rPr lang="en-CA"/>
              <a:t> touching non-contaminated surfaces and, of course, between patients.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Remove Gloves-”Opened gloving”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 marL="114300" indent="0">
              <a:lnSpc>
                <a:spcPct val="90000"/>
              </a:lnSpc>
              <a:buNone/>
              <a:defRPr/>
            </a:pPr>
            <a:r>
              <a:rPr lang="en-CA" u="sng">
                <a:solidFill>
                  <a:srgbClr val="0070C0"/>
                </a:solidFill>
              </a:rPr>
              <a:t>NOTE</a:t>
            </a:r>
            <a:r>
              <a:rPr lang="en-CA"/>
              <a:t>-there is no gown with this method</a:t>
            </a:r>
            <a:endParaRPr/>
          </a:p>
          <a:p>
            <a:pPr marL="628650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CA"/>
              <a:t>With gloved right hand, take hold of the upper, </a:t>
            </a:r>
            <a:r>
              <a:rPr lang="en-CA">
                <a:solidFill>
                  <a:srgbClr val="D52B1E"/>
                </a:solidFill>
              </a:rPr>
              <a:t>outside portion </a:t>
            </a:r>
            <a:r>
              <a:rPr lang="en-CA"/>
              <a:t>of the left glove and pull it off, turning it inside out as you do so.</a:t>
            </a:r>
            <a:endParaRPr/>
          </a:p>
          <a:p>
            <a:pPr marL="628650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CA"/>
              <a:t>Hold the glove that you have just removed in the palm of the remaining gloved hand.</a:t>
            </a:r>
            <a:endParaRPr/>
          </a:p>
          <a:p>
            <a:pPr marL="628650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CA"/>
              <a:t>With the clean, bare index and middle fingers, reach </a:t>
            </a:r>
            <a:r>
              <a:rPr lang="en-CA" i="1">
                <a:solidFill>
                  <a:srgbClr val="7030A0"/>
                </a:solidFill>
              </a:rPr>
              <a:t>inside the top of the soiled glove and pull it off, turning it inside out </a:t>
            </a:r>
            <a:r>
              <a:rPr lang="en-CA"/>
              <a:t>and folding the first glove inside it as you do so. Be careful to touch </a:t>
            </a:r>
            <a:r>
              <a:rPr lang="en-CA">
                <a:solidFill>
                  <a:srgbClr val="7030A0"/>
                </a:solidFill>
              </a:rPr>
              <a:t>only the inside </a:t>
            </a:r>
            <a:r>
              <a:rPr lang="en-CA"/>
              <a:t>of the glove.</a:t>
            </a:r>
            <a:endParaRPr/>
          </a:p>
          <a:p>
            <a:pPr marL="628650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CA"/>
              <a:t>Drop the soiled gloves into a receptacle for contaminated waste.</a:t>
            </a:r>
            <a:endParaRPr/>
          </a:p>
          <a:p>
            <a:pPr marL="628650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CA"/>
              <a:t>Wash your hands.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Bio Spills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WHMIS guidelines are applicable.</a:t>
            </a:r>
            <a:endParaRPr/>
          </a:p>
          <a:p>
            <a:pPr>
              <a:defRPr/>
            </a:pPr>
            <a:r>
              <a:rPr lang="en-CA"/>
              <a:t>To clean bio spills, gloves and appropriate personal protective equipment must be worn.</a:t>
            </a:r>
            <a:endParaRPr/>
          </a:p>
          <a:p>
            <a:pPr>
              <a:defRPr/>
            </a:pPr>
            <a:r>
              <a:rPr lang="en-CA"/>
              <a:t>Paper towels can be used, but must be discarded into </a:t>
            </a:r>
            <a:r>
              <a:rPr lang="en-CA">
                <a:solidFill>
                  <a:srgbClr val="7030A0"/>
                </a:solidFill>
              </a:rPr>
              <a:t>a designated medical waste container.</a:t>
            </a:r>
            <a:endParaRPr/>
          </a:p>
          <a:p>
            <a:pPr>
              <a:defRPr/>
            </a:pPr>
            <a:r>
              <a:rPr lang="en-CA"/>
              <a:t>Contaminated area can be cleaned with a bleach solution or a hospital-grade disinfectant.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Nosocomial Infections-also called Health care Acquired Infection (HAI)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CA" b="1"/>
              <a:t>Nosocomial infections </a:t>
            </a:r>
            <a:r>
              <a:rPr lang="en-CA"/>
              <a:t>are infections patients </a:t>
            </a:r>
            <a:r>
              <a:rPr lang="en-CA">
                <a:solidFill>
                  <a:srgbClr val="7030A0"/>
                </a:solidFill>
              </a:rPr>
              <a:t>acquire</a:t>
            </a:r>
            <a:r>
              <a:rPr lang="en-CA"/>
              <a:t> while staying the hospital.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They usually occur in an </a:t>
            </a:r>
            <a:r>
              <a:rPr lang="en-CA" i="1"/>
              <a:t>acute care </a:t>
            </a:r>
            <a:r>
              <a:rPr lang="en-CA"/>
              <a:t>hospital setting.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Can be contracted at birth by infants of an infected mother.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The urinary tract is the </a:t>
            </a:r>
            <a:r>
              <a:rPr lang="en-CA" i="1">
                <a:solidFill>
                  <a:srgbClr val="7030A0"/>
                </a:solidFill>
              </a:rPr>
              <a:t>most common site </a:t>
            </a:r>
            <a:r>
              <a:rPr lang="en-CA"/>
              <a:t>of nosocomial infections, due to catheters.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Also includes </a:t>
            </a:r>
            <a:r>
              <a:rPr lang="en-CA" i="1">
                <a:solidFill>
                  <a:srgbClr val="7030A0"/>
                </a:solidFill>
              </a:rPr>
              <a:t>infections in wounds </a:t>
            </a:r>
            <a:r>
              <a:rPr lang="en-CA"/>
              <a:t>after surgical procedures and respiratory infections.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Infection Control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 b="1" i="1" u="sng">
                <a:solidFill>
                  <a:srgbClr val="0070C0"/>
                </a:solidFill>
              </a:rPr>
              <a:t>Standard Precautions</a:t>
            </a:r>
            <a:r>
              <a:rPr lang="en-CA" i="1" u="sng">
                <a:solidFill>
                  <a:srgbClr val="0070C0"/>
                </a:solidFill>
              </a:rPr>
              <a:t> </a:t>
            </a:r>
            <a:r>
              <a:rPr lang="en-CA"/>
              <a:t>– designed to </a:t>
            </a:r>
            <a:r>
              <a:rPr lang="en-CA">
                <a:solidFill>
                  <a:srgbClr val="7030A0"/>
                </a:solidFill>
              </a:rPr>
              <a:t>reduce</a:t>
            </a:r>
            <a:r>
              <a:rPr lang="en-CA"/>
              <a:t> the risk of transmission of unrecognized sources of blood-borne and other pathogens in healthcare institutions.</a:t>
            </a:r>
            <a:endParaRPr/>
          </a:p>
          <a:p>
            <a:pPr>
              <a:defRPr/>
            </a:pPr>
            <a:endParaRPr lang="en-CA"/>
          </a:p>
          <a:p>
            <a:pPr>
              <a:defRPr/>
            </a:pPr>
            <a:r>
              <a:rPr lang="en-CA" b="1" i="1" u="sng">
                <a:solidFill>
                  <a:srgbClr val="00B050"/>
                </a:solidFill>
              </a:rPr>
              <a:t>Transmission-Based Precautions</a:t>
            </a:r>
            <a:r>
              <a:rPr lang="en-CA" i="1" u="sng">
                <a:solidFill>
                  <a:srgbClr val="00B050"/>
                </a:solidFill>
              </a:rPr>
              <a:t> </a:t>
            </a:r>
            <a:r>
              <a:rPr lang="en-CA"/>
              <a:t>– used when isolating patients in addition to standard precautions. Transmission-based precautions include </a:t>
            </a:r>
            <a:r>
              <a:rPr lang="en-CA">
                <a:solidFill>
                  <a:srgbClr val="7030A0"/>
                </a:solidFill>
              </a:rPr>
              <a:t>airborne, droplet and contact </a:t>
            </a:r>
            <a:r>
              <a:rPr lang="en-CA"/>
              <a:t>variations.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Infection Control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As a radiographer, you must correctly perform the required isolation techniques at all times.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CA"/>
              <a:t> 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You are </a:t>
            </a:r>
            <a:r>
              <a:rPr lang="en-CA" b="1">
                <a:solidFill>
                  <a:srgbClr val="0070C0"/>
                </a:solidFill>
              </a:rPr>
              <a:t>legally</a:t>
            </a:r>
            <a:r>
              <a:rPr lang="en-CA">
                <a:solidFill>
                  <a:srgbClr val="0070C0"/>
                </a:solidFill>
              </a:rPr>
              <a:t> and </a:t>
            </a:r>
            <a:r>
              <a:rPr lang="en-CA" b="1">
                <a:solidFill>
                  <a:srgbClr val="0070C0"/>
                </a:solidFill>
              </a:rPr>
              <a:t>ethically</a:t>
            </a:r>
            <a:r>
              <a:rPr lang="en-CA">
                <a:solidFill>
                  <a:srgbClr val="0070C0"/>
                </a:solidFill>
              </a:rPr>
              <a:t> </a:t>
            </a:r>
            <a:r>
              <a:rPr lang="en-CA"/>
              <a:t>responsible for practicing these procedures to prevent the spread of infectious diseases.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 i="1">
                <a:solidFill>
                  <a:srgbClr val="D73E17"/>
                </a:solidFill>
              </a:rPr>
              <a:t>Correct cleaning of equipment, proper hand washing and proper disposal of contaminated waste </a:t>
            </a:r>
            <a:r>
              <a:rPr lang="en-CA"/>
              <a:t>must be part of every procedure in diagnostic imaging to guard against the spread of infection.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Infection Transmission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CA"/>
              <a:t>For </a:t>
            </a:r>
            <a:r>
              <a:rPr lang="en-CA">
                <a:solidFill>
                  <a:srgbClr val="00B050"/>
                </a:solidFill>
              </a:rPr>
              <a:t>infections to be transmitted </a:t>
            </a:r>
            <a:r>
              <a:rPr lang="en-CA"/>
              <a:t>there must be:</a:t>
            </a:r>
            <a:endParaRPr/>
          </a:p>
          <a:p>
            <a:pPr>
              <a:defRPr/>
            </a:pPr>
            <a:r>
              <a:rPr lang="en-CA"/>
              <a:t>An infectious agent</a:t>
            </a:r>
            <a:endParaRPr/>
          </a:p>
          <a:p>
            <a:pPr>
              <a:defRPr/>
            </a:pPr>
            <a:r>
              <a:rPr lang="en-CA"/>
              <a:t>An environment in which the pathogenic microbes can live and multiply (reservoir)</a:t>
            </a:r>
            <a:endParaRPr/>
          </a:p>
          <a:p>
            <a:pPr>
              <a:defRPr/>
            </a:pPr>
            <a:r>
              <a:rPr lang="en-CA"/>
              <a:t>A port of exit from the reservoir</a:t>
            </a:r>
            <a:endParaRPr/>
          </a:p>
          <a:p>
            <a:pPr>
              <a:defRPr/>
            </a:pPr>
            <a:r>
              <a:rPr lang="en-CA"/>
              <a:t>A means of transmission</a:t>
            </a:r>
            <a:endParaRPr/>
          </a:p>
          <a:p>
            <a:pPr>
              <a:defRPr/>
            </a:pPr>
            <a:r>
              <a:rPr lang="en-CA"/>
              <a:t>A port of entry into a new host</a:t>
            </a:r>
            <a:endParaRPr/>
          </a:p>
          <a:p>
            <a:pPr>
              <a:defRPr/>
            </a:pPr>
            <a:endParaRPr lang="en-CA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Standard Precautions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Designed to </a:t>
            </a:r>
            <a:r>
              <a:rPr lang="en-CA">
                <a:solidFill>
                  <a:srgbClr val="00B050"/>
                </a:solidFill>
              </a:rPr>
              <a:t>reduce</a:t>
            </a:r>
            <a:r>
              <a:rPr lang="en-CA"/>
              <a:t> the risk of transmission of unrecognized sources of blood-borne and other pathogens in healthcare institutions.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 marL="342900" lvl="1">
              <a:lnSpc>
                <a:spcPct val="90000"/>
              </a:lnSpc>
              <a:buFont typeface="Arial"/>
              <a:buChar char="•"/>
              <a:defRPr/>
            </a:pPr>
            <a:r>
              <a:rPr lang="en-CA" sz="2800"/>
              <a:t>Also called </a:t>
            </a:r>
            <a:r>
              <a:rPr lang="en-CA" sz="2800" b="1"/>
              <a:t>Tier #1</a:t>
            </a:r>
            <a:endParaRPr/>
          </a:p>
          <a:p>
            <a:pPr>
              <a:lnSpc>
                <a:spcPct val="90000"/>
              </a:lnSpc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 i="1" u="sng">
                <a:solidFill>
                  <a:srgbClr val="D73E17"/>
                </a:solidFill>
              </a:rPr>
              <a:t>Standard precautions </a:t>
            </a:r>
            <a:r>
              <a:rPr lang="en-CA"/>
              <a:t>apply to: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Blood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All body fluids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Secretions and excretions (except sweat), regardless of whether they contain visible blood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Non-intact skin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Mucous membranes</a:t>
            </a:r>
            <a:endParaRPr/>
          </a:p>
          <a:p>
            <a:pPr marL="342900" lvl="1" indent="0">
              <a:lnSpc>
                <a:spcPct val="90000"/>
              </a:lnSpc>
              <a:buNone/>
              <a:defRPr/>
            </a:pPr>
            <a:endParaRPr lang="en-CA"/>
          </a:p>
          <a:p>
            <a:pPr lvl="1">
              <a:lnSpc>
                <a:spcPct val="90000"/>
              </a:lnSpc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Standard Precautions Practices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Hand washing</a:t>
            </a:r>
            <a:endParaRPr/>
          </a:p>
          <a:p>
            <a:pPr>
              <a:defRPr/>
            </a:pPr>
            <a:r>
              <a:rPr lang="en-CA"/>
              <a:t>Gloving</a:t>
            </a:r>
            <a:endParaRPr/>
          </a:p>
          <a:p>
            <a:pPr>
              <a:defRPr/>
            </a:pPr>
            <a:r>
              <a:rPr lang="en-CA"/>
              <a:t>Personal Protective Equipment (PPE)</a:t>
            </a:r>
            <a:endParaRPr/>
          </a:p>
          <a:p>
            <a:pPr>
              <a:defRPr/>
            </a:pPr>
            <a:r>
              <a:rPr lang="en-CA"/>
              <a:t>Proper handling of soiled patient-care equipment</a:t>
            </a:r>
            <a:endParaRPr/>
          </a:p>
          <a:p>
            <a:pPr>
              <a:defRPr/>
            </a:pPr>
            <a:r>
              <a:rPr lang="en-CA"/>
              <a:t>Proper environmental cleaning</a:t>
            </a:r>
            <a:endParaRPr/>
          </a:p>
          <a:p>
            <a:pPr>
              <a:defRPr/>
            </a:pPr>
            <a:r>
              <a:rPr lang="en-CA"/>
              <a:t>Minimal handling of soiled linen</a:t>
            </a:r>
            <a:endParaRPr/>
          </a:p>
          <a:p>
            <a:pPr>
              <a:defRPr/>
            </a:pPr>
            <a:r>
              <a:rPr lang="en-CA"/>
              <a:t>Proper disposal of needles and other sharps</a:t>
            </a:r>
            <a:endParaRPr/>
          </a:p>
          <a:p>
            <a:pPr>
              <a:defRPr/>
            </a:pPr>
            <a:r>
              <a:rPr lang="en-CA"/>
              <a:t>Use of private rooms/isolation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Personal Protective Equipment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Includes gloves, fluid-repellent gowns, masks, face shields, protective eyewear (goggles), etc. 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PPEs used when there is contact with body </a:t>
            </a:r>
            <a:r>
              <a:rPr lang="en-CA">
                <a:solidFill>
                  <a:srgbClr val="0070C0"/>
                </a:solidFill>
              </a:rPr>
              <a:t>fluids, blood, secretions and excretions</a:t>
            </a:r>
            <a:r>
              <a:rPr lang="en-CA"/>
              <a:t>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>
                <a:solidFill>
                  <a:srgbClr val="7030A0"/>
                </a:solidFill>
              </a:rPr>
              <a:t>Purpose</a:t>
            </a:r>
            <a:r>
              <a:rPr lang="en-CA"/>
              <a:t> of PPE is to provide a </a:t>
            </a:r>
            <a:r>
              <a:rPr lang="en-CA">
                <a:solidFill>
                  <a:srgbClr val="7030A0"/>
                </a:solidFill>
              </a:rPr>
              <a:t>barrier </a:t>
            </a:r>
            <a:r>
              <a:rPr lang="en-CA"/>
              <a:t>between the patient and the healthcare provider to prevent exposure to the skin and mucous membranes.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 </a:t>
            </a: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Transmission-Based Precautions</a:t>
            </a:r>
            <a:endParaRPr lang="en-US" sz="6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/>
              <a:t>Designed to place a </a:t>
            </a:r>
            <a:r>
              <a:rPr lang="en-CA">
                <a:solidFill>
                  <a:srgbClr val="0070C0"/>
                </a:solidFill>
              </a:rPr>
              <a:t>barrier</a:t>
            </a:r>
            <a:r>
              <a:rPr lang="en-CA"/>
              <a:t> between persons with highly infectious diseases and the persons caring for them.</a:t>
            </a:r>
            <a:endParaRPr/>
          </a:p>
          <a:p>
            <a:pPr>
              <a:defRPr/>
            </a:pPr>
            <a:r>
              <a:rPr lang="en-CA"/>
              <a:t>Based on routes of transmission</a:t>
            </a:r>
            <a:endParaRPr/>
          </a:p>
          <a:p>
            <a:pPr lvl="1">
              <a:defRPr/>
            </a:pPr>
            <a:r>
              <a:rPr lang="en-CA">
                <a:solidFill>
                  <a:srgbClr val="C00000"/>
                </a:solidFill>
              </a:rPr>
              <a:t>Airborne precautions</a:t>
            </a:r>
            <a:endParaRPr/>
          </a:p>
          <a:p>
            <a:pPr lvl="1">
              <a:defRPr/>
            </a:pPr>
            <a:r>
              <a:rPr lang="en-CA">
                <a:solidFill>
                  <a:srgbClr val="C00000"/>
                </a:solidFill>
              </a:rPr>
              <a:t>Droplet precaution </a:t>
            </a:r>
            <a:endParaRPr/>
          </a:p>
          <a:p>
            <a:pPr lvl="1">
              <a:defRPr/>
            </a:pPr>
            <a:r>
              <a:rPr lang="en-CA">
                <a:solidFill>
                  <a:srgbClr val="C00000"/>
                </a:solidFill>
              </a:rPr>
              <a:t>Contact precautions</a:t>
            </a:r>
            <a:endParaRPr/>
          </a:p>
          <a:p>
            <a:pPr>
              <a:defRPr/>
            </a:pPr>
            <a:r>
              <a:rPr lang="en-CA"/>
              <a:t>Some conditions require </a:t>
            </a:r>
            <a:r>
              <a:rPr lang="en-CA">
                <a:solidFill>
                  <a:srgbClr val="7030A0"/>
                </a:solidFill>
              </a:rPr>
              <a:t>two types </a:t>
            </a:r>
            <a:r>
              <a:rPr lang="en-CA"/>
              <a:t>of precautions.</a:t>
            </a:r>
            <a:endParaRPr/>
          </a:p>
          <a:p>
            <a:pPr>
              <a:defRPr/>
            </a:pPr>
            <a:r>
              <a:rPr lang="en-CA"/>
              <a:t>Can also be referred to as </a:t>
            </a:r>
            <a:r>
              <a:rPr lang="en-CA" b="1"/>
              <a:t>Tier #2</a:t>
            </a:r>
            <a:endParaRPr/>
          </a:p>
          <a:p>
            <a:pPr lvl="1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Airborne Precautions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Pathogenic organisms that remain suspended in the </a:t>
            </a:r>
            <a:r>
              <a:rPr lang="en-CA" i="1">
                <a:solidFill>
                  <a:srgbClr val="0070C0"/>
                </a:solidFill>
              </a:rPr>
              <a:t>air for long periods on aerosol droplets or dust (5 microns or less).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Examples include:</a:t>
            </a:r>
            <a:endParaRPr/>
          </a:p>
          <a:p>
            <a:pPr lvl="1">
              <a:defRPr/>
            </a:pPr>
            <a:r>
              <a:rPr lang="en-CA"/>
              <a:t>Tuberculosis (TB)</a:t>
            </a:r>
            <a:endParaRPr/>
          </a:p>
          <a:p>
            <a:pPr lvl="1">
              <a:defRPr/>
            </a:pPr>
            <a:r>
              <a:rPr lang="en-CA"/>
              <a:t>Measles (</a:t>
            </a:r>
            <a:r>
              <a:rPr lang="en-CA"/>
              <a:t>rubeola</a:t>
            </a:r>
            <a:r>
              <a:rPr lang="en-CA"/>
              <a:t>)</a:t>
            </a:r>
            <a:endParaRPr/>
          </a:p>
          <a:p>
            <a:pPr lvl="1">
              <a:defRPr/>
            </a:pPr>
            <a:r>
              <a:rPr lang="en-CA"/>
              <a:t>Chickenpox (varicella)</a:t>
            </a:r>
            <a:endParaRPr/>
          </a:p>
          <a:p>
            <a:pPr lvl="1">
              <a:defRPr/>
            </a:pPr>
            <a:r>
              <a:rPr lang="en-CA"/>
              <a:t>SARS</a:t>
            </a:r>
            <a:endParaRPr/>
          </a:p>
          <a:p>
            <a:pPr lvl="1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Airborne Precautions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Patients are placed in a </a:t>
            </a:r>
            <a:r>
              <a:rPr lang="en-CA" b="1">
                <a:solidFill>
                  <a:srgbClr val="7030A0"/>
                </a:solidFill>
              </a:rPr>
              <a:t>negative-pressure isolation room</a:t>
            </a:r>
            <a:r>
              <a:rPr lang="en-CA"/>
              <a:t> with the door closed.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An infected patient leaving their room should wear the </a:t>
            </a:r>
            <a:r>
              <a:rPr lang="en-CA">
                <a:solidFill>
                  <a:srgbClr val="00B050"/>
                </a:solidFill>
              </a:rPr>
              <a:t>appropriate type </a:t>
            </a:r>
            <a:r>
              <a:rPr lang="en-CA"/>
              <a:t>of mask.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Healthcare workers should wear respiratory protection (</a:t>
            </a:r>
            <a:r>
              <a:rPr lang="en-CA">
                <a:solidFill>
                  <a:srgbClr val="C00000"/>
                </a:solidFill>
              </a:rPr>
              <a:t>N95</a:t>
            </a:r>
            <a:r>
              <a:rPr lang="en-CA"/>
              <a:t>) when entering the room.</a:t>
            </a:r>
            <a:endParaRPr/>
          </a:p>
          <a:p>
            <a:pPr>
              <a:defRPr/>
            </a:pPr>
            <a:endParaRPr lang="en-CA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Droplet Precautions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Occurs when </a:t>
            </a:r>
            <a:r>
              <a:rPr lang="en-CA">
                <a:solidFill>
                  <a:srgbClr val="00B050"/>
                </a:solidFill>
              </a:rPr>
              <a:t>droplets </a:t>
            </a:r>
            <a:r>
              <a:rPr lang="en-CA"/>
              <a:t>contaminated with pathogenic microorganisms are placed in the air (</a:t>
            </a:r>
            <a:r>
              <a:rPr lang="en-CA">
                <a:solidFill>
                  <a:srgbClr val="00B050"/>
                </a:solidFill>
              </a:rPr>
              <a:t>5 microns or greater</a:t>
            </a:r>
            <a:r>
              <a:rPr lang="en-CA"/>
              <a:t>)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Happens when a </a:t>
            </a:r>
            <a:r>
              <a:rPr lang="en-CA" i="1">
                <a:solidFill>
                  <a:srgbClr val="7030A0"/>
                </a:solidFill>
              </a:rPr>
              <a:t>patient sneezes, coughs, talks or deposits infection from his or her eyes, nose or mouth in other ways</a:t>
            </a:r>
            <a:r>
              <a:rPr lang="en-CA"/>
              <a:t>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Examples include: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Influenza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Rubella (German measles)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Pneumonia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Meningococcal meningitis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Mumps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Mononucleosis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/>
              <a:t>Diphtheria</a:t>
            </a:r>
            <a:endParaRPr/>
          </a:p>
          <a:p>
            <a:pPr>
              <a:lnSpc>
                <a:spcPct val="90000"/>
              </a:lnSpc>
              <a:defRPr/>
            </a:pPr>
            <a:endParaRPr lang="en-CA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Droplet Precautions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Patients are placed in a </a:t>
            </a:r>
            <a:r>
              <a:rPr lang="en-CA">
                <a:solidFill>
                  <a:srgbClr val="005EB8"/>
                </a:solidFill>
              </a:rPr>
              <a:t>private room or with a patient infected</a:t>
            </a:r>
            <a:r>
              <a:rPr lang="en-CA"/>
              <a:t> with the same disease.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Door can remain open because large droplets typically </a:t>
            </a:r>
            <a:r>
              <a:rPr lang="en-CA">
                <a:solidFill>
                  <a:srgbClr val="7030A0"/>
                </a:solidFill>
              </a:rPr>
              <a:t>travel only three feet </a:t>
            </a:r>
            <a:r>
              <a:rPr lang="en-CA"/>
              <a:t>before dropping to the ground.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Healthcare workers should protect themselves by wearing a </a:t>
            </a:r>
            <a:r>
              <a:rPr lang="en-CA">
                <a:solidFill>
                  <a:srgbClr val="C00000"/>
                </a:solidFill>
              </a:rPr>
              <a:t>surgical mask </a:t>
            </a:r>
            <a:r>
              <a:rPr lang="en-CA"/>
              <a:t>within three feet of the patient.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Special ventilation precautions are </a:t>
            </a:r>
            <a:r>
              <a:rPr lang="en-CA">
                <a:solidFill>
                  <a:srgbClr val="00B050"/>
                </a:solidFill>
              </a:rPr>
              <a:t>not </a:t>
            </a:r>
            <a:r>
              <a:rPr lang="en-CA"/>
              <a:t>necessary.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When leaving the room, the </a:t>
            </a:r>
            <a:r>
              <a:rPr lang="en-CA">
                <a:solidFill>
                  <a:srgbClr val="996633"/>
                </a:solidFill>
              </a:rPr>
              <a:t>patient should wear a surgical mask with nose and mouth covered.</a:t>
            </a:r>
            <a:endParaRPr/>
          </a:p>
          <a:p>
            <a:pPr>
              <a:lnSpc>
                <a:spcPct val="90000"/>
              </a:lnSpc>
              <a:defRPr/>
            </a:pPr>
            <a:endParaRPr lang="en-CA" sz="2400"/>
          </a:p>
          <a:p>
            <a:pPr>
              <a:lnSpc>
                <a:spcPct val="90000"/>
              </a:lnSpc>
              <a:defRPr/>
            </a:pPr>
            <a:endParaRPr lang="en-CA" sz="20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Contact Precautions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latin typeface="+mn-lt"/>
              </a:rPr>
              <a:t>Designed to reduce the risk of transmitting pathogens by </a:t>
            </a:r>
            <a:r>
              <a:rPr lang="en-CA" i="1">
                <a:solidFill>
                  <a:srgbClr val="0070C0"/>
                </a:solidFill>
                <a:latin typeface="+mn-lt"/>
              </a:rPr>
              <a:t>direct skin-to-skin contact or indirect contact with contaminated objects</a:t>
            </a:r>
            <a:endParaRPr/>
          </a:p>
          <a:p>
            <a:pPr marL="0" indent="0">
              <a:buNone/>
              <a:defRPr/>
            </a:pPr>
            <a:endParaRPr lang="en-CA">
              <a:latin typeface="+mn-lt"/>
            </a:endParaRPr>
          </a:p>
          <a:p>
            <a:pPr>
              <a:defRPr/>
            </a:pPr>
            <a:r>
              <a:rPr lang="en-CA">
                <a:latin typeface="+mn-lt"/>
              </a:rPr>
              <a:t>Examples include:</a:t>
            </a:r>
            <a:endParaRPr/>
          </a:p>
          <a:p>
            <a:pPr marL="914400" lvl="1" indent="-457200">
              <a:defRPr/>
            </a:pPr>
            <a:r>
              <a:rPr lang="en-CA"/>
              <a:t>MRSA and VRE</a:t>
            </a:r>
            <a:endParaRPr/>
          </a:p>
          <a:p>
            <a:pPr marL="914400" lvl="1" indent="-457200">
              <a:defRPr/>
            </a:pPr>
            <a:r>
              <a:rPr lang="en-CA"/>
              <a:t>E. coli</a:t>
            </a:r>
            <a:endParaRPr/>
          </a:p>
          <a:p>
            <a:pPr marL="914400" lvl="1" indent="-457200">
              <a:defRPr/>
            </a:pPr>
            <a:r>
              <a:rPr lang="en-CA"/>
              <a:t>Various skin infections (impetigo)</a:t>
            </a:r>
            <a:endParaRPr/>
          </a:p>
          <a:p>
            <a:pPr marL="914400" lvl="1" indent="-457200">
              <a:defRPr/>
            </a:pPr>
            <a:r>
              <a:rPr lang="en-CA"/>
              <a:t>Hepatitis A </a:t>
            </a:r>
            <a:endParaRPr/>
          </a:p>
          <a:p>
            <a:pPr marL="914400" lvl="1" indent="-457200">
              <a:defRPr/>
            </a:pPr>
            <a:r>
              <a:rPr lang="en-CA"/>
              <a:t>Varicella </a:t>
            </a:r>
            <a:endParaRPr/>
          </a:p>
          <a:p>
            <a:pPr lvl="3">
              <a:buNone/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Contact Precautions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Arial"/>
              <a:buChar char="•"/>
              <a:defRPr/>
            </a:pPr>
            <a:r>
              <a:rPr lang="en-CA"/>
              <a:t>Patient should be placed in a </a:t>
            </a:r>
            <a:r>
              <a:rPr lang="en-CA">
                <a:solidFill>
                  <a:srgbClr val="7030A0"/>
                </a:solidFill>
              </a:rPr>
              <a:t>private room or a room with another patient </a:t>
            </a:r>
            <a:r>
              <a:rPr lang="en-CA"/>
              <a:t>infected with the same disease.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/>
          </a:p>
          <a:p>
            <a:pPr>
              <a:lnSpc>
                <a:spcPct val="80000"/>
              </a:lnSpc>
              <a:buFont typeface="Arial"/>
              <a:buChar char="•"/>
              <a:defRPr/>
            </a:pPr>
            <a:r>
              <a:rPr lang="en-CA"/>
              <a:t>When leaving the room the patient must wear </a:t>
            </a:r>
            <a:r>
              <a:rPr lang="en-CA">
                <a:solidFill>
                  <a:srgbClr val="7030A0"/>
                </a:solidFill>
              </a:rPr>
              <a:t>appropriate barriers </a:t>
            </a:r>
            <a:r>
              <a:rPr lang="en-CA"/>
              <a:t>(e.g., mask, gloves).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/>
          </a:p>
          <a:p>
            <a:pPr>
              <a:lnSpc>
                <a:spcPct val="80000"/>
              </a:lnSpc>
              <a:buFont typeface="Arial"/>
              <a:buChar char="•"/>
              <a:defRPr/>
            </a:pPr>
            <a:r>
              <a:rPr lang="en-CA"/>
              <a:t>DI staff should be </a:t>
            </a:r>
            <a:r>
              <a:rPr lang="en-CA">
                <a:solidFill>
                  <a:srgbClr val="7030A0"/>
                </a:solidFill>
              </a:rPr>
              <a:t>notified or inquire </a:t>
            </a:r>
            <a:r>
              <a:rPr lang="en-CA"/>
              <a:t>if the patient is on isolation before receiving the patient in the DI department (written on patient’s requisition).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/>
          </a:p>
          <a:p>
            <a:pPr>
              <a:lnSpc>
                <a:spcPct val="80000"/>
              </a:lnSpc>
              <a:buFont typeface="Arial"/>
              <a:buChar char="•"/>
              <a:defRPr/>
            </a:pPr>
            <a:r>
              <a:rPr lang="en-CA"/>
              <a:t>All radiographic equipment should be </a:t>
            </a:r>
            <a:r>
              <a:rPr lang="en-CA">
                <a:solidFill>
                  <a:srgbClr val="7030A0"/>
                </a:solidFill>
              </a:rPr>
              <a:t>decontaminated </a:t>
            </a:r>
            <a:r>
              <a:rPr lang="en-CA"/>
              <a:t>with an antiseptic after the procedure is complete.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Contact Precautions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Healthcare workers should </a:t>
            </a:r>
            <a:r>
              <a:rPr lang="en-CA">
                <a:solidFill>
                  <a:srgbClr val="D73E17"/>
                </a:solidFill>
              </a:rPr>
              <a:t>don gloves before </a:t>
            </a:r>
            <a:r>
              <a:rPr lang="en-CA"/>
              <a:t>entering the room.</a:t>
            </a:r>
            <a:endParaRPr/>
          </a:p>
          <a:p>
            <a:pPr marL="0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Gloves will be removed and hands washed </a:t>
            </a:r>
            <a:r>
              <a:rPr lang="en-CA">
                <a:solidFill>
                  <a:srgbClr val="D73E17"/>
                </a:solidFill>
              </a:rPr>
              <a:t>before </a:t>
            </a:r>
            <a:r>
              <a:rPr lang="en-CA"/>
              <a:t>leaving the room.</a:t>
            </a:r>
            <a:endParaRPr/>
          </a:p>
          <a:p>
            <a:pPr>
              <a:defRPr/>
            </a:pPr>
            <a:endParaRPr lang="en-CA"/>
          </a:p>
          <a:p>
            <a:pPr>
              <a:defRPr/>
            </a:pPr>
            <a:r>
              <a:rPr lang="en-CA"/>
              <a:t>A </a:t>
            </a:r>
            <a:r>
              <a:rPr lang="en-CA">
                <a:solidFill>
                  <a:srgbClr val="D73E17"/>
                </a:solidFill>
              </a:rPr>
              <a:t>gown should be worn </a:t>
            </a:r>
            <a:r>
              <a:rPr lang="en-CA"/>
              <a:t>if the worker anticipates contact with the patient or their environment.</a:t>
            </a:r>
            <a:endParaRPr/>
          </a:p>
          <a:p>
            <a:pPr marL="0" indent="0">
              <a:buNone/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>
                <a:solidFill>
                  <a:schemeClr val="accent6">
                    <a:lumMod val="50000"/>
                  </a:schemeClr>
                </a:solidFill>
              </a:rPr>
              <a:t>Types of Isolation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buNone/>
              <a:defRPr/>
            </a:pPr>
            <a:r>
              <a:rPr lang="en-US" b="1"/>
              <a:t>Strict or infectious isolation</a:t>
            </a:r>
            <a:endParaRPr/>
          </a:p>
          <a:p>
            <a:pPr>
              <a:defRPr/>
            </a:pPr>
            <a:r>
              <a:rPr lang="en-US"/>
              <a:t>Used to </a:t>
            </a:r>
            <a:r>
              <a:rPr lang="en-US">
                <a:solidFill>
                  <a:srgbClr val="00B050"/>
                </a:solidFill>
              </a:rPr>
              <a:t>protect the healthcare workers</a:t>
            </a:r>
            <a:r>
              <a:rPr lang="en-US"/>
              <a:t> from the patient.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buNone/>
              <a:defRPr/>
            </a:pPr>
            <a:r>
              <a:rPr lang="en-US" b="1">
                <a:solidFill>
                  <a:schemeClr val="tx1"/>
                </a:solidFill>
              </a:rPr>
              <a:t>Protective or reverse isolation</a:t>
            </a:r>
            <a:endParaRPr/>
          </a:p>
          <a:p>
            <a:pPr>
              <a:defRPr/>
            </a:pPr>
            <a:r>
              <a:rPr lang="en-US"/>
              <a:t>Used to </a:t>
            </a:r>
            <a:r>
              <a:rPr lang="en-US">
                <a:solidFill>
                  <a:srgbClr val="7030A0"/>
                </a:solidFill>
              </a:rPr>
              <a:t>protect</a:t>
            </a:r>
            <a:r>
              <a:rPr lang="en-US"/>
              <a:t> </a:t>
            </a:r>
            <a:r>
              <a:rPr lang="en-US">
                <a:solidFill>
                  <a:srgbClr val="7030A0"/>
                </a:solidFill>
              </a:rPr>
              <a:t>the patient </a:t>
            </a:r>
            <a:r>
              <a:rPr lang="en-US"/>
              <a:t>from the healthcare worker.</a:t>
            </a:r>
            <a:endParaRPr/>
          </a:p>
          <a:p>
            <a:pPr marL="0" indent="0">
              <a:buNone/>
              <a:defRPr/>
            </a:pPr>
            <a:endParaRPr lang="en-US" b="1"/>
          </a:p>
          <a:p>
            <a:pPr marL="0" indent="0">
              <a:buNone/>
              <a:defRPr/>
            </a:pPr>
            <a:r>
              <a:rPr lang="en-US" b="1"/>
              <a:t>NOTE: </a:t>
            </a:r>
            <a:r>
              <a:rPr lang="en-US" i="1">
                <a:solidFill>
                  <a:srgbClr val="007698"/>
                </a:solidFill>
              </a:rPr>
              <a:t>an object that has been in contact with pathogenic organisms is called a fomite </a:t>
            </a:r>
            <a:r>
              <a:rPr lang="en-US"/>
              <a:t>(e.g., urinary catheter).</a:t>
            </a:r>
            <a:endParaRPr/>
          </a:p>
          <a:p>
            <a:pPr>
              <a:buNone/>
              <a:defRPr/>
            </a:pPr>
            <a:r>
              <a:rPr lang="en-US"/>
              <a:t>		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Strict Isolation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CA"/>
              <a:t>Must adhere to a </a:t>
            </a:r>
            <a:r>
              <a:rPr lang="en-CA">
                <a:solidFill>
                  <a:srgbClr val="996633"/>
                </a:solidFill>
              </a:rPr>
              <a:t>strict method </a:t>
            </a:r>
            <a:r>
              <a:rPr lang="en-CA"/>
              <a:t>of entering and exiting the isolation unit.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/>
              <a:t>Encompasses </a:t>
            </a:r>
            <a:r>
              <a:rPr lang="en-CA">
                <a:solidFill>
                  <a:srgbClr val="996633"/>
                </a:solidFill>
              </a:rPr>
              <a:t>airborne, droplet and contact precautions.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>
                <a:solidFill>
                  <a:srgbClr val="996633"/>
                </a:solidFill>
              </a:rPr>
              <a:t>Special room </a:t>
            </a:r>
            <a:r>
              <a:rPr lang="en-CA"/>
              <a:t>used for patients in strict isolation.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/>
              <a:t>At the entrance, there is a </a:t>
            </a:r>
            <a:r>
              <a:rPr lang="en-CA">
                <a:solidFill>
                  <a:srgbClr val="996633"/>
                </a:solidFill>
              </a:rPr>
              <a:t>sink for hand washing, gowns, masks, caps and gloves</a:t>
            </a:r>
            <a:r>
              <a:rPr lang="en-CA"/>
              <a:t>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/>
              <a:t>Before entering the isolation room, you must have the mobile </a:t>
            </a:r>
            <a:r>
              <a:rPr lang="en-CA">
                <a:solidFill>
                  <a:srgbClr val="996633"/>
                </a:solidFill>
              </a:rPr>
              <a:t>prepared</a:t>
            </a:r>
            <a:r>
              <a:rPr lang="en-CA"/>
              <a:t> with as many image receptors (IRs) as will be needed.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/>
              <a:t>Also called </a:t>
            </a:r>
            <a:r>
              <a:rPr lang="en-CA">
                <a:solidFill>
                  <a:srgbClr val="996633"/>
                </a:solidFill>
              </a:rPr>
              <a:t>“</a:t>
            </a:r>
            <a:r>
              <a:rPr lang="en-CA">
                <a:solidFill>
                  <a:srgbClr val="C00000"/>
                </a:solidFill>
              </a:rPr>
              <a:t>Expanded</a:t>
            </a:r>
            <a:r>
              <a:rPr lang="en-CA"/>
              <a:t>” precautions</a:t>
            </a:r>
            <a:endParaRPr/>
          </a:p>
          <a:p>
            <a:pPr>
              <a:lnSpc>
                <a:spcPct val="80000"/>
              </a:lnSpc>
              <a:defRPr/>
            </a:pPr>
            <a:endParaRPr lang="en-CA" sz="260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defRPr/>
            </a:pPr>
            <a:endParaRPr lang="en-CA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Strict Isolation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IR should be </a:t>
            </a:r>
            <a:r>
              <a:rPr lang="en-CA">
                <a:solidFill>
                  <a:srgbClr val="7030A0"/>
                </a:solidFill>
              </a:rPr>
              <a:t>covered</a:t>
            </a:r>
            <a:r>
              <a:rPr lang="en-CA"/>
              <a:t> with a protective case.</a:t>
            </a:r>
            <a:endParaRPr/>
          </a:p>
          <a:p>
            <a:pPr>
              <a:defRPr/>
            </a:pPr>
            <a:r>
              <a:rPr lang="en-CA"/>
              <a:t>Place extra pairs of clean gloves on the mobile.</a:t>
            </a:r>
            <a:endParaRPr/>
          </a:p>
          <a:p>
            <a:pPr>
              <a:defRPr/>
            </a:pPr>
            <a:r>
              <a:rPr lang="en-CA"/>
              <a:t>Patients often feel </a:t>
            </a:r>
            <a:r>
              <a:rPr lang="en-CA">
                <a:solidFill>
                  <a:srgbClr val="7030A0"/>
                </a:solidFill>
              </a:rPr>
              <a:t>rejected and “untouchable</a:t>
            </a:r>
            <a:r>
              <a:rPr lang="en-CA"/>
              <a:t>.”</a:t>
            </a:r>
            <a:endParaRPr/>
          </a:p>
          <a:p>
            <a:pPr>
              <a:defRPr/>
            </a:pPr>
            <a:r>
              <a:rPr lang="en-CA">
                <a:solidFill>
                  <a:srgbClr val="7030A0"/>
                </a:solidFill>
              </a:rPr>
              <a:t>Alleviate patient </a:t>
            </a:r>
            <a:r>
              <a:rPr lang="en-CA"/>
              <a:t>concerns by expressing a friendly interest in the patient and by avoiding any display of fear.</a:t>
            </a:r>
            <a:endParaRPr/>
          </a:p>
          <a:p>
            <a:pPr>
              <a:defRPr/>
            </a:pPr>
            <a:r>
              <a:rPr lang="en-CA"/>
              <a:t>Use a </a:t>
            </a:r>
            <a:r>
              <a:rPr lang="en-CA" b="1">
                <a:solidFill>
                  <a:srgbClr val="FF0000"/>
                </a:solidFill>
              </a:rPr>
              <a:t>two-person team </a:t>
            </a:r>
            <a:r>
              <a:rPr lang="en-CA"/>
              <a:t>to complete the radiographs (Clean tech/Dirty tech).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Isolation Attire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/>
              <a:t>Each site will have their </a:t>
            </a:r>
            <a:r>
              <a:rPr lang="en-US">
                <a:solidFill>
                  <a:srgbClr val="7030A0"/>
                </a:solidFill>
              </a:rPr>
              <a:t>may sequence/instructions </a:t>
            </a:r>
            <a:r>
              <a:rPr lang="en-US"/>
              <a:t>for how to Don and Doff isolation attire.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Please </a:t>
            </a:r>
            <a:r>
              <a:rPr lang="en-US">
                <a:solidFill>
                  <a:srgbClr val="C00000"/>
                </a:solidFill>
              </a:rPr>
              <a:t>check the site’s protocol/procedure</a:t>
            </a:r>
            <a:r>
              <a:rPr lang="en-US"/>
              <a:t> regarding donning/doffing practices when in practicum.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For testing purposes, the </a:t>
            </a:r>
            <a:r>
              <a:rPr lang="en-US">
                <a:solidFill>
                  <a:srgbClr val="7030A0"/>
                </a:solidFill>
              </a:rPr>
              <a:t>sequence of donning and doffing isolation attire </a:t>
            </a:r>
            <a:r>
              <a:rPr lang="en-US"/>
              <a:t>will follow that found in Ehrlich, R. A., &amp; </a:t>
            </a:r>
            <a:r>
              <a:rPr lang="en-US"/>
              <a:t>Coakes</a:t>
            </a:r>
            <a:r>
              <a:rPr lang="en-US"/>
              <a:t>. </a:t>
            </a:r>
            <a:r>
              <a:rPr lang="en-US" i="1"/>
              <a:t>Patient care in radiography: With an introduction to medical imaging</a:t>
            </a:r>
            <a:r>
              <a:rPr lang="en-US"/>
              <a:t> (9th &amp;10 ed.). St. Louis, MO: Mosby Elsevier.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rgbClr val="0070C0"/>
                </a:solidFill>
              </a:rPr>
              <a:t>DONNING</a:t>
            </a: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 Protective Attire</a:t>
            </a:r>
            <a:endParaRPr lang="en-US" sz="540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Perform hand hygiene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Don cap or hood, covering all hair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Don mask, making certain that nose and mouth are completely covered and nose piece fits snugly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Put on gown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 i="1"/>
              <a:t>Put one arm on and then the other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 i="1"/>
              <a:t>Fasten gown securely, making sure that the uniform is completely covered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 i="1"/>
              <a:t>Tie at the neck, then at the waist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CA"/>
              <a:t>Don gloves </a:t>
            </a:r>
            <a:endParaRPr/>
          </a:p>
          <a:p>
            <a:pPr lvl="1">
              <a:lnSpc>
                <a:spcPct val="90000"/>
              </a:lnSpc>
              <a:defRPr/>
            </a:pPr>
            <a:r>
              <a:rPr lang="en-CA" i="1"/>
              <a:t>Cuffs of gown should be covered by gloves</a:t>
            </a:r>
            <a:endParaRPr/>
          </a:p>
          <a:p>
            <a:pPr marL="342900" lvl="1" indent="0">
              <a:lnSpc>
                <a:spcPct val="90000"/>
              </a:lnSpc>
              <a:buNone/>
              <a:defRPr/>
            </a:pPr>
            <a:endParaRPr lang="en-CA" i="1"/>
          </a:p>
          <a:p>
            <a:pPr marL="342900" lvl="1" indent="0">
              <a:lnSpc>
                <a:spcPct val="90000"/>
              </a:lnSpc>
              <a:buNone/>
              <a:defRPr/>
            </a:pPr>
            <a:r>
              <a:rPr lang="en-CA" i="1"/>
              <a:t>Reference Ehrlich 10</a:t>
            </a:r>
            <a:r>
              <a:rPr lang="en-CA" i="1" baseline="30000"/>
              <a:t>th</a:t>
            </a:r>
            <a:r>
              <a:rPr lang="en-CA" i="1"/>
              <a:t> ed pg. 178-179 or 9</a:t>
            </a:r>
            <a:r>
              <a:rPr lang="en-CA" i="1" baseline="30000"/>
              <a:t>th</a:t>
            </a:r>
            <a:r>
              <a:rPr lang="en-CA" i="1"/>
              <a:t> ed pg.163-165</a:t>
            </a:r>
            <a:endParaRPr/>
          </a:p>
          <a:p>
            <a:pPr marL="990600" lvl="1" indent="-533400">
              <a:lnSpc>
                <a:spcPct val="90000"/>
              </a:lnSpc>
              <a:buFont typeface="Arial"/>
              <a:buChar char="•"/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>
                <a:solidFill>
                  <a:srgbClr val="00B050"/>
                </a:solidFill>
              </a:rPr>
              <a:t>Clean Tech/Dirty Tech </a:t>
            </a:r>
            <a:r>
              <a:rPr lang="en-US"/>
              <a:t>Procedure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CA" sz="2400">
                <a:solidFill>
                  <a:schemeClr val="tx1"/>
                </a:solidFill>
              </a:rPr>
              <a:t>How to complete an exam on </a:t>
            </a:r>
            <a:r>
              <a:rPr lang="en-CA" sz="2400">
                <a:solidFill>
                  <a:srgbClr val="C00000"/>
                </a:solidFill>
              </a:rPr>
              <a:t>a Strict Isolation </a:t>
            </a:r>
            <a:r>
              <a:rPr lang="en-CA" sz="2400"/>
              <a:t>patient.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 sz="2400"/>
          </a:p>
          <a:p>
            <a:pPr>
              <a:lnSpc>
                <a:spcPct val="90000"/>
              </a:lnSpc>
              <a:defRPr/>
            </a:pPr>
            <a:r>
              <a:rPr lang="en-CA" sz="2400"/>
              <a:t>Both team members must follow all designated isolation precautions (</a:t>
            </a:r>
            <a:r>
              <a:rPr lang="en-CA" sz="2400" i="1"/>
              <a:t>posted outside patient room)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 sz="2400" i="1"/>
          </a:p>
          <a:p>
            <a:pPr>
              <a:lnSpc>
                <a:spcPct val="90000"/>
              </a:lnSpc>
              <a:defRPr/>
            </a:pPr>
            <a:r>
              <a:rPr lang="en-CA" sz="2400"/>
              <a:t>Don lead apron and PPE based on </a:t>
            </a:r>
            <a:r>
              <a:rPr lang="en-CA" sz="2400">
                <a:solidFill>
                  <a:srgbClr val="996633"/>
                </a:solidFill>
              </a:rPr>
              <a:t>specific patient precautions.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 sz="2400">
              <a:solidFill>
                <a:srgbClr val="996633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CA" sz="2400"/>
              <a:t>Decide which tech will be “dirty” and who will be “clean.” but not in front of pt.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 sz="2400"/>
          </a:p>
          <a:p>
            <a:pPr>
              <a:lnSpc>
                <a:spcPct val="90000"/>
              </a:lnSpc>
              <a:defRPr/>
            </a:pPr>
            <a:r>
              <a:rPr lang="en-CA" sz="2400"/>
              <a:t>Before you and your team member enter the isolation room, prepare the necessary IR by placing it in a smooth-fitting plastic bag or pillowcase.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>
                <a:solidFill>
                  <a:srgbClr val="00B050"/>
                </a:solidFill>
              </a:rPr>
              <a:t>Clean Tech/Dirty </a:t>
            </a: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Tech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CA" sz="2400"/>
              <a:t>Greet the patient, check ID, verify exam, make introductions and explain the procedure.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 sz="2400"/>
          </a:p>
          <a:p>
            <a:pPr>
              <a:lnSpc>
                <a:spcPct val="90000"/>
              </a:lnSpc>
              <a:defRPr/>
            </a:pPr>
            <a:r>
              <a:rPr lang="en-CA" sz="2400" b="1">
                <a:solidFill>
                  <a:srgbClr val="996633"/>
                </a:solidFill>
              </a:rPr>
              <a:t>Dirty</a:t>
            </a:r>
            <a:r>
              <a:rPr lang="en-CA" sz="2400"/>
              <a:t> </a:t>
            </a:r>
            <a:r>
              <a:rPr lang="en-CA" sz="2400" i="1"/>
              <a:t>tech positions the patient and anything else which has contact with the patient.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 sz="2400" i="1"/>
          </a:p>
          <a:p>
            <a:pPr>
              <a:lnSpc>
                <a:spcPct val="90000"/>
              </a:lnSpc>
              <a:defRPr/>
            </a:pPr>
            <a:r>
              <a:rPr lang="en-CA" sz="2400" b="1">
                <a:solidFill>
                  <a:srgbClr val="7030A0"/>
                </a:solidFill>
              </a:rPr>
              <a:t>Clean</a:t>
            </a:r>
            <a:r>
              <a:rPr lang="en-CA" sz="2400"/>
              <a:t> </a:t>
            </a:r>
            <a:r>
              <a:rPr lang="en-CA" sz="2400" i="1"/>
              <a:t>tech handles the x-ray equipment and has no direct contact with the patient, the bed or any items the patient may have touched.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 sz="2400" i="1"/>
          </a:p>
          <a:p>
            <a:pPr>
              <a:lnSpc>
                <a:spcPct val="90000"/>
              </a:lnSpc>
              <a:defRPr/>
            </a:pPr>
            <a:r>
              <a:rPr lang="en-CA" sz="2400"/>
              <a:t>Team method </a:t>
            </a:r>
            <a:r>
              <a:rPr lang="en-CA" sz="2400">
                <a:solidFill>
                  <a:srgbClr val="0070C0"/>
                </a:solidFill>
              </a:rPr>
              <a:t>minimizes contamination </a:t>
            </a:r>
            <a:r>
              <a:rPr lang="en-CA" sz="2400"/>
              <a:t>of x-ray equipment, which is difficult to disinfect completely.</a:t>
            </a:r>
            <a:endParaRPr/>
          </a:p>
          <a:p>
            <a:pPr>
              <a:lnSpc>
                <a:spcPct val="90000"/>
              </a:lnSpc>
              <a:defRPr/>
            </a:pPr>
            <a:endParaRPr lang="en-CA" sz="32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rgbClr val="00B050"/>
                </a:solidFill>
              </a:rPr>
              <a:t>Clean Tech/Dirty Tech </a:t>
            </a:r>
            <a:r>
              <a:rPr lang="en-CA">
                <a:solidFill>
                  <a:schemeClr val="tx1"/>
                </a:solidFill>
              </a:rPr>
              <a:t>(cont’d)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en-CA" sz="2400"/>
              <a:t>After each exposure, the dirty tech removes the IR from behind the patient.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/>
              <a:t>The IR protective cover is </a:t>
            </a:r>
            <a:r>
              <a:rPr lang="en-CA" sz="2400">
                <a:solidFill>
                  <a:srgbClr val="7030A0"/>
                </a:solidFill>
              </a:rPr>
              <a:t>partially removed </a:t>
            </a:r>
            <a:r>
              <a:rPr lang="en-CA" sz="2400"/>
              <a:t>and offered to the clean tech.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/>
              <a:t>The dirty tech keeps the </a:t>
            </a:r>
            <a:r>
              <a:rPr lang="en-CA" sz="2400">
                <a:solidFill>
                  <a:srgbClr val="7030A0"/>
                </a:solidFill>
              </a:rPr>
              <a:t>contaminated cover </a:t>
            </a:r>
            <a:r>
              <a:rPr lang="en-CA" sz="2400"/>
              <a:t>and disposes of it in the proper container.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/>
              <a:t>The clean tech wipes the cassette off with an antibacterial cloth and sets it aside or on the mobile.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/>
              <a:t>When the examination is complete, make certain the </a:t>
            </a:r>
            <a:r>
              <a:rPr lang="en-CA" sz="2400">
                <a:solidFill>
                  <a:srgbClr val="0070C0"/>
                </a:solidFill>
              </a:rPr>
              <a:t>patient is comfortable before </a:t>
            </a:r>
            <a:r>
              <a:rPr lang="en-CA"/>
              <a:t>removing contaminated isolation attire.</a:t>
            </a:r>
            <a:endParaRPr/>
          </a:p>
          <a:p>
            <a:pPr>
              <a:lnSpc>
                <a:spcPct val="80000"/>
              </a:lnSpc>
              <a:defRPr/>
            </a:pPr>
            <a:endParaRPr lang="en-CA" sz="32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rgbClr val="7030A0"/>
                </a:solidFill>
              </a:rPr>
              <a:t>DOFFING </a:t>
            </a: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Protective Attire</a:t>
            </a:r>
            <a:endParaRPr lang="en-US" sz="600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 sz="2400"/>
              <a:t>Gloves are removed</a:t>
            </a:r>
            <a:endParaRPr/>
          </a:p>
          <a:p>
            <a:pPr>
              <a:defRPr/>
            </a:pPr>
            <a:r>
              <a:rPr lang="en-CA" sz="2400"/>
              <a:t>Untie the gown. Neck first then waist</a:t>
            </a:r>
            <a:endParaRPr/>
          </a:p>
          <a:p>
            <a:pPr>
              <a:defRPr/>
            </a:pPr>
            <a:r>
              <a:rPr lang="en-CA" sz="2400"/>
              <a:t>Remove gloves as gown sleeves are pulled off.</a:t>
            </a:r>
            <a:endParaRPr/>
          </a:p>
          <a:p>
            <a:pPr>
              <a:defRPr/>
            </a:pPr>
            <a:r>
              <a:rPr lang="en-CA" sz="2400"/>
              <a:t>Fold contamination surface of gown inward and discard.</a:t>
            </a:r>
            <a:endParaRPr/>
          </a:p>
          <a:p>
            <a:pPr>
              <a:defRPr/>
            </a:pPr>
            <a:r>
              <a:rPr lang="en-CA" sz="2400"/>
              <a:t>Remove mask (do not touch contaminated face portion) handle the ties/strings on the rubber band only, and place in container	</a:t>
            </a:r>
            <a:endParaRPr/>
          </a:p>
          <a:p>
            <a:pPr>
              <a:defRPr/>
            </a:pPr>
            <a:r>
              <a:rPr lang="en-CA" sz="2400"/>
              <a:t>Remove cap or hood. Careful not to touch outer surface if possible.</a:t>
            </a:r>
            <a:endParaRPr/>
          </a:p>
          <a:p>
            <a:pPr>
              <a:defRPr/>
            </a:pPr>
            <a:r>
              <a:rPr lang="en-CA" sz="2400"/>
              <a:t>Perform hand hygiene</a:t>
            </a:r>
            <a:endParaRPr/>
          </a:p>
          <a:p>
            <a:pPr marL="0" indent="0">
              <a:buNone/>
              <a:defRPr/>
            </a:pPr>
            <a:endParaRPr lang="en-CA" sz="2400"/>
          </a:p>
          <a:p>
            <a:pPr marL="0" indent="0">
              <a:buNone/>
              <a:defRPr/>
            </a:pPr>
            <a:r>
              <a:rPr lang="en-CA" sz="2000" i="1"/>
              <a:t>Reference 10</a:t>
            </a:r>
            <a:r>
              <a:rPr lang="en-CA" sz="2000" i="1" baseline="30000"/>
              <a:t>th</a:t>
            </a:r>
            <a:r>
              <a:rPr lang="en-CA" sz="2000" i="1"/>
              <a:t> ed pg.181-182 or 9</a:t>
            </a:r>
            <a:r>
              <a:rPr lang="en-CA" sz="2000" i="1" baseline="30000"/>
              <a:t>th</a:t>
            </a:r>
            <a:r>
              <a:rPr lang="en-CA" sz="2000" i="1"/>
              <a:t> ed pg.166-167</a:t>
            </a:r>
            <a:endParaRPr/>
          </a:p>
          <a:p>
            <a:pPr marL="609600" indent="-609600">
              <a:buNone/>
              <a:defRPr/>
            </a:pPr>
            <a:endParaRPr lang="en-CA" sz="2000" i="1"/>
          </a:p>
          <a:p>
            <a:pPr marL="990600" lvl="1" indent="-533400">
              <a:lnSpc>
                <a:spcPct val="80000"/>
              </a:lnSpc>
              <a:buFont typeface="Arial"/>
              <a:buChar char="•"/>
              <a:defRPr/>
            </a:pPr>
            <a:endParaRPr lang="en-CA" sz="18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Isolation Patients in X-ray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Patient must be </a:t>
            </a:r>
            <a:r>
              <a:rPr lang="en-CA">
                <a:solidFill>
                  <a:srgbClr val="00B050"/>
                </a:solidFill>
              </a:rPr>
              <a:t>transported</a:t>
            </a:r>
            <a:r>
              <a:rPr lang="en-CA"/>
              <a:t> by wheelchair or stretcher.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>
                <a:solidFill>
                  <a:srgbClr val="7030A0"/>
                </a:solidFill>
              </a:rPr>
              <a:t>Identify</a:t>
            </a:r>
            <a:r>
              <a:rPr lang="en-CA"/>
              <a:t> the isolation category involved and prepare for the procedure.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/>
              <a:t>Patients often have a mask on.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/>
              <a:t>Isolation patients should be </a:t>
            </a:r>
            <a:r>
              <a:rPr lang="en-CA">
                <a:solidFill>
                  <a:srgbClr val="D73E17"/>
                </a:solidFill>
              </a:rPr>
              <a:t>given priority. </a:t>
            </a:r>
            <a:r>
              <a:rPr lang="en-CA" b="1">
                <a:solidFill>
                  <a:srgbClr val="D73E17"/>
                </a:solidFill>
              </a:rPr>
              <a:t>Why?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/>
              <a:t>Implement the clean tech dirty tech procedure.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/>
              <a:t>Don protective apparel.</a:t>
            </a:r>
            <a:endParaRPr/>
          </a:p>
          <a:p>
            <a:pPr>
              <a:lnSpc>
                <a:spcPct val="80000"/>
              </a:lnSpc>
              <a:defRPr/>
            </a:pPr>
            <a:r>
              <a:rPr lang="en-CA"/>
              <a:t>Place a protective sheet on the radiographic table before transferring the patient.</a:t>
            </a:r>
            <a:endParaRPr/>
          </a:p>
          <a:p>
            <a:pPr>
              <a:lnSpc>
                <a:spcPct val="80000"/>
              </a:lnSpc>
              <a:buNone/>
              <a:defRPr/>
            </a:pPr>
            <a:endParaRPr lang="en-CA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Isolation Patients in X-ray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  <a:defRPr/>
            </a:pPr>
            <a:r>
              <a:rPr lang="en-CA">
                <a:solidFill>
                  <a:srgbClr val="0070C0"/>
                </a:solidFill>
              </a:rPr>
              <a:t>Be prepared </a:t>
            </a:r>
            <a:r>
              <a:rPr lang="en-CA"/>
              <a:t>so the procedure can be performed in a timely manner.</a:t>
            </a:r>
            <a:endParaRPr/>
          </a:p>
          <a:p>
            <a:pPr>
              <a:lnSpc>
                <a:spcPct val="80000"/>
              </a:lnSpc>
              <a:defRPr/>
            </a:pPr>
            <a:endParaRPr lang="en-CA"/>
          </a:p>
          <a:p>
            <a:pPr>
              <a:lnSpc>
                <a:spcPct val="80000"/>
              </a:lnSpc>
              <a:defRPr/>
            </a:pPr>
            <a:r>
              <a:rPr lang="en-CA"/>
              <a:t> </a:t>
            </a:r>
            <a:r>
              <a:rPr lang="en-CA">
                <a:solidFill>
                  <a:srgbClr val="C00000"/>
                </a:solidFill>
              </a:rPr>
              <a:t>How can we prepare? What does that entail?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en-CA"/>
              <a:t>Return the patient to the wheelchair or stretcher and wrap a blanket around them.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/>
          </a:p>
          <a:p>
            <a:pPr>
              <a:lnSpc>
                <a:spcPct val="80000"/>
              </a:lnSpc>
              <a:defRPr/>
            </a:pPr>
            <a:r>
              <a:rPr lang="en-CA"/>
              <a:t>Discard any contaminated linens/materials in the </a:t>
            </a:r>
            <a:r>
              <a:rPr lang="en-CA">
                <a:solidFill>
                  <a:srgbClr val="0070C0"/>
                </a:solidFill>
              </a:rPr>
              <a:t>appropriate container</a:t>
            </a:r>
            <a:r>
              <a:rPr lang="en-CA"/>
              <a:t>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Clean room with approved cleaner.</a:t>
            </a:r>
            <a:endParaRPr/>
          </a:p>
          <a:p>
            <a:pPr lvl="1">
              <a:defRPr/>
            </a:pPr>
            <a:r>
              <a:rPr lang="en-CA" i="1"/>
              <a:t>Clean table, tube, detector, transfer equipment or any object that the patient or dirty tech may have come into contact with</a:t>
            </a:r>
            <a:r>
              <a:rPr lang="en-CA"/>
              <a:t>.</a:t>
            </a:r>
            <a:endParaRPr/>
          </a:p>
          <a:p>
            <a:pPr marL="342900" lvl="1" indent="0">
              <a:buNone/>
              <a:defRPr/>
            </a:pPr>
            <a:endParaRPr lang="en-CA"/>
          </a:p>
          <a:p>
            <a:pPr>
              <a:defRPr/>
            </a:pPr>
            <a:r>
              <a:rPr lang="en-CA"/>
              <a:t>After cleaning, remove gloves and perform hand hygiene.</a:t>
            </a:r>
            <a:endParaRPr/>
          </a:p>
          <a:p>
            <a:pPr>
              <a:lnSpc>
                <a:spcPct val="80000"/>
              </a:lnSpc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Reverse/Protective Isolation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rgbClr val="C00000"/>
                </a:solidFill>
              </a:rPr>
              <a:t>Used when a patient’s immunity is compromised</a:t>
            </a:r>
            <a:r>
              <a:rPr lang="en-CA"/>
              <a:t>.</a:t>
            </a:r>
            <a:endParaRPr/>
          </a:p>
          <a:p>
            <a:pPr lvl="1">
              <a:defRPr/>
            </a:pPr>
            <a:r>
              <a:rPr lang="en-CA"/>
              <a:t>E.g., </a:t>
            </a:r>
            <a:r>
              <a:rPr lang="en-CA" i="1"/>
              <a:t>chemotherapy patients, organ transplants, those taking immunosuppressant medication, burn patients, neonates, etc</a:t>
            </a:r>
            <a:r>
              <a:rPr lang="en-CA"/>
              <a:t>.</a:t>
            </a:r>
            <a:endParaRPr/>
          </a:p>
          <a:p>
            <a:pPr>
              <a:defRPr/>
            </a:pPr>
            <a:r>
              <a:rPr lang="en-CA"/>
              <a:t>Used to </a:t>
            </a:r>
            <a:r>
              <a:rPr lang="en-CA">
                <a:solidFill>
                  <a:srgbClr val="7030A0"/>
                </a:solidFill>
              </a:rPr>
              <a:t>protect the patient from the healthcare worker.</a:t>
            </a:r>
            <a:endParaRPr/>
          </a:p>
          <a:p>
            <a:pPr>
              <a:defRPr/>
            </a:pPr>
            <a:r>
              <a:rPr lang="en-CA"/>
              <a:t>The clean/dirty tech </a:t>
            </a:r>
            <a:r>
              <a:rPr lang="en-CA">
                <a:solidFill>
                  <a:srgbClr val="0070C0"/>
                </a:solidFill>
              </a:rPr>
              <a:t>roles are opposite </a:t>
            </a:r>
            <a:r>
              <a:rPr lang="en-CA"/>
              <a:t>to strict isolation (i.e., clean tech touches patient).</a:t>
            </a:r>
            <a:endParaRPr/>
          </a:p>
          <a:p>
            <a:pPr>
              <a:defRPr/>
            </a:pPr>
            <a:r>
              <a:rPr lang="en-CA"/>
              <a:t>Equipment is always cleaned </a:t>
            </a:r>
            <a:r>
              <a:rPr lang="en-CA">
                <a:solidFill>
                  <a:srgbClr val="996633"/>
                </a:solidFill>
              </a:rPr>
              <a:t>before entering the patients room. </a:t>
            </a:r>
            <a:r>
              <a:rPr lang="en-CA" b="1">
                <a:solidFill>
                  <a:srgbClr val="996633"/>
                </a:solidFill>
              </a:rPr>
              <a:t>Why?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Reverse/Protective Isolation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CA"/>
              <a:t>Hand hygiene is required </a:t>
            </a:r>
            <a:r>
              <a:rPr lang="en-CA">
                <a:solidFill>
                  <a:srgbClr val="005EB8"/>
                </a:solidFill>
              </a:rPr>
              <a:t>before touching </a:t>
            </a:r>
            <a:r>
              <a:rPr lang="en-CA"/>
              <a:t>the patient, the bed or any items that come in contact with the patient.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Masks, caps, sterile gowns and gloves may be worn in the same manner used in the OR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CA"/>
          </a:p>
          <a:p>
            <a:pPr>
              <a:lnSpc>
                <a:spcPct val="90000"/>
              </a:lnSpc>
              <a:defRPr/>
            </a:pPr>
            <a:r>
              <a:rPr lang="en-CA"/>
              <a:t>Specific precautions are </a:t>
            </a:r>
            <a:r>
              <a:rPr lang="en-CA">
                <a:solidFill>
                  <a:srgbClr val="005EB8"/>
                </a:solidFill>
              </a:rPr>
              <a:t>posted outside </a:t>
            </a:r>
            <a:r>
              <a:rPr lang="en-CA"/>
              <a:t>the patient's room.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>
                <a:solidFill>
                  <a:schemeClr val="accent6">
                    <a:lumMod val="50000"/>
                  </a:schemeClr>
                </a:solidFill>
              </a:rPr>
              <a:t>Clean/Dirty Tech-</a:t>
            </a:r>
            <a:r>
              <a:rPr lang="en-CA">
                <a:solidFill>
                  <a:srgbClr val="C00000"/>
                </a:solidFill>
              </a:rPr>
              <a:t>Protective/Reverse</a:t>
            </a:r>
            <a:endParaRPr lang="en-US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62500" lnSpcReduction="20000"/>
          </a:bodyPr>
          <a:lstStyle/>
          <a:p>
            <a:pPr>
              <a:lnSpc>
                <a:spcPct val="80000"/>
              </a:lnSpc>
              <a:defRPr/>
            </a:pPr>
            <a:r>
              <a:rPr lang="en-CA" sz="2400"/>
              <a:t>Don your lead apron and protective clothing.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/>
              <a:t>Greet the patient, make introductions and explain the procedure.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>
                <a:solidFill>
                  <a:srgbClr val="7030A0"/>
                </a:solidFill>
              </a:rPr>
              <a:t>Clean tech positions the patient.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>
              <a:solidFill>
                <a:srgbClr val="7030A0"/>
              </a:solidFill>
            </a:endParaRPr>
          </a:p>
          <a:p>
            <a:pPr>
              <a:lnSpc>
                <a:spcPct val="80000"/>
              </a:lnSpc>
              <a:defRPr/>
            </a:pPr>
            <a:r>
              <a:rPr lang="en-CA" sz="2400">
                <a:solidFill>
                  <a:srgbClr val="0070C0"/>
                </a:solidFill>
              </a:rPr>
              <a:t>Dirty tech handles the equipment</a:t>
            </a:r>
            <a:r>
              <a:rPr lang="en-CA" sz="2400"/>
              <a:t>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/>
              <a:t>Both team members must follow designated isolation precautions.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/>
              <a:t>To cover the cassettes, the clean tech folds back the edges of a sterile cover and holds it open while the dirty tech places the cassette inside.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/>
              <a:t>Care must be taken </a:t>
            </a:r>
            <a:r>
              <a:rPr lang="en-CA" sz="2400">
                <a:solidFill>
                  <a:srgbClr val="D73E17"/>
                </a:solidFill>
              </a:rPr>
              <a:t>not to contaminate </a:t>
            </a:r>
            <a:r>
              <a:rPr lang="en-CA" sz="2400"/>
              <a:t>the outside of the cover.</a:t>
            </a:r>
            <a:endParaRPr/>
          </a:p>
          <a:p>
            <a:pPr marL="0" indent="0">
              <a:lnSpc>
                <a:spcPct val="80000"/>
              </a:lnSpc>
              <a:buNone/>
              <a:defRPr/>
            </a:pPr>
            <a:endParaRPr lang="en-CA" sz="2400"/>
          </a:p>
          <a:p>
            <a:pPr>
              <a:lnSpc>
                <a:spcPct val="80000"/>
              </a:lnSpc>
              <a:defRPr/>
            </a:pPr>
            <a:r>
              <a:rPr lang="en-CA" sz="2400"/>
              <a:t>Perform medical asepsis and conclude exam</a:t>
            </a:r>
            <a:endParaRPr/>
          </a:p>
          <a:p>
            <a:pPr>
              <a:lnSpc>
                <a:spcPct val="80000"/>
              </a:lnSpc>
              <a:defRPr/>
            </a:pPr>
            <a:endParaRPr lang="en-CA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B188B79-C2F3-4C02-88BC-83AAA34D31D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CD823C5-4CAE-42EB-8CB3-A7FC3FE208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E804AA-4CE5-4DFF-98A9-2DA938AFF80F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40</Slides>
  <Notes>40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433</cp:revision>
  <dcterms:created xsi:type="dcterms:W3CDTF">2009-04-06T17:04:40Z</dcterms:created>
  <dcterms:modified xsi:type="dcterms:W3CDTF">2025-07-02T18:32:50Z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