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6"/>
  </p:notesMasterIdLst>
  <p:sldIdLst>
    <p:sldId id="256" r:id="rId5"/>
    <p:sldId id="266" r:id="rId6"/>
    <p:sldId id="440" r:id="rId7"/>
    <p:sldId id="437" r:id="rId8"/>
    <p:sldId id="297" r:id="rId9"/>
    <p:sldId id="290" r:id="rId10"/>
    <p:sldId id="429" r:id="rId11"/>
    <p:sldId id="439" r:id="rId12"/>
    <p:sldId id="441" r:id="rId13"/>
    <p:sldId id="442" r:id="rId14"/>
    <p:sldId id="43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78" d="100"/>
          <a:sy n="78" d="100"/>
        </p:scale>
        <p:origin x="21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Laser Chapter 15 Complications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2527F5-6185-B6A6-953B-A4D83C1D2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7" y="2238375"/>
            <a:ext cx="896302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07AF7-2454-F26F-C251-C5604676F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this chapter, we discuss various energy-based devices in dermatology, their complications, and means to prevent them.</a:t>
            </a:r>
          </a:p>
          <a:p>
            <a:r>
              <a:rPr lang="en-US" dirty="0"/>
              <a:t> We also address legal and professional considerations including what constitutes an informed consent and the value of such consent when legal action is taken.</a:t>
            </a:r>
          </a:p>
          <a:p>
            <a:r>
              <a:rPr lang="en-US" dirty="0"/>
              <a:t> Data on medical professional liability against dermatologists are also summarized here. </a:t>
            </a:r>
          </a:p>
          <a:p>
            <a:r>
              <a:rPr lang="en-US" dirty="0"/>
              <a:t>Finally, we discuss what defines an act of negligence and the legal consequences arising from that.</a:t>
            </a:r>
          </a:p>
        </p:txBody>
      </p:sp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9809D0-09A7-8C60-0606-962DFD70D3D4}"/>
              </a:ext>
            </a:extLst>
          </p:cNvPr>
          <p:cNvSpPr txBox="1"/>
          <p:nvPr/>
        </p:nvSpPr>
        <p:spPr>
          <a:xfrm>
            <a:off x="960582" y="582274"/>
            <a:ext cx="861752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Over the past 3 decades, our knowledge of potential complications related to these devices has also developed, leading to safer technologies with safeguard measures that limit side effects and complications.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Unfortunately, adverse events are a reality of the medical profession despite our best efforts.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 Here, we discuss some complications associated with energy-based devices and outline the legal framework of malpractice claims and lawsuits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63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A687F3-D0CC-BD49-D2B6-B769954DA570}"/>
              </a:ext>
            </a:extLst>
          </p:cNvPr>
          <p:cNvSpPr txBox="1"/>
          <p:nvPr/>
        </p:nvSpPr>
        <p:spPr>
          <a:xfrm>
            <a:off x="1136073" y="2844225"/>
            <a:ext cx="3592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Informed Consent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E8F36A-E17A-4BE7-1D18-144BA92A5BC7}"/>
              </a:ext>
            </a:extLst>
          </p:cNvPr>
          <p:cNvSpPr txBox="1"/>
          <p:nvPr/>
        </p:nvSpPr>
        <p:spPr>
          <a:xfrm>
            <a:off x="5329382" y="721189"/>
            <a:ext cx="616989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 start with the informed consent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Our intent is to always avoid adverse events and when those do occur, they would be better received by patients when education is provided a priori, yielding higher patient satisfaction, especially when such adverse effects are reversible.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Discussing potential complications before a procedure not only preserves the physician–patient relationship in the event a complication occurs, but also provides context to the patient on the rationale to treat with certain settings or in a given time interval.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example, a patient might be more inclined to treat a lesion in a fewer number of sessions and using higher energy settings.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Explaining potential drawbacks of such practice like scarring or pigment alteration would increase their satisfaction regardless whether a side effect develops or not.</a:t>
            </a: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989EF-661B-69F3-A686-A3748F216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204" y="840973"/>
            <a:ext cx="11219499" cy="4351338"/>
          </a:xfrm>
        </p:spPr>
        <p:txBody>
          <a:bodyPr>
            <a:noAutofit/>
          </a:bodyPr>
          <a:lstStyle/>
          <a:p>
            <a:r>
              <a:rPr lang="en-US" sz="2400" dirty="0"/>
              <a:t>The following requirements in a consent: </a:t>
            </a:r>
          </a:p>
          <a:p>
            <a:r>
              <a:rPr lang="en-US" sz="2400" dirty="0"/>
              <a:t>Diagnosis</a:t>
            </a:r>
          </a:p>
          <a:p>
            <a:r>
              <a:rPr lang="en-US" sz="2400" dirty="0"/>
              <a:t>Nature and purpose of an intervention</a:t>
            </a:r>
          </a:p>
          <a:p>
            <a:r>
              <a:rPr lang="en-US" sz="2400" dirty="0"/>
              <a:t>Risks, and benefits of a proposed intervention</a:t>
            </a:r>
          </a:p>
          <a:p>
            <a:r>
              <a:rPr lang="en-US" sz="2400" dirty="0"/>
              <a:t>Alternatives, risks and benefits of the alternative</a:t>
            </a:r>
          </a:p>
          <a:p>
            <a:r>
              <a:rPr lang="en-US" sz="2400" dirty="0"/>
              <a:t>Risks and benefits of not receiving or undergoing a treatment or procedure. </a:t>
            </a:r>
          </a:p>
          <a:p>
            <a:r>
              <a:rPr lang="en-US" sz="2400" dirty="0"/>
              <a:t>Different states have their own version of what constitutes informed consent spelled out in statutes and case laws.</a:t>
            </a:r>
          </a:p>
          <a:p>
            <a:r>
              <a:rPr lang="en-US" sz="2400" dirty="0"/>
              <a:t>Informed consent must be written consent </a:t>
            </a:r>
          </a:p>
          <a:p>
            <a:r>
              <a:rPr lang="en-US" sz="2400" dirty="0"/>
              <a:t>Importantly, patients often are overwhelmed or distracted in the period just before a procedure. </a:t>
            </a:r>
          </a:p>
          <a:p>
            <a:r>
              <a:rPr lang="en-US" sz="2400" dirty="0"/>
              <a:t>Reading a written consent form provides an opportunity to take time to process the information and make a more certain decision.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6AA224D-2675-FABF-DDA8-88A3633DE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3379" y="426497"/>
            <a:ext cx="1753917" cy="17539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E3786B-B69D-4B96-E304-39108934F916}"/>
              </a:ext>
            </a:extLst>
          </p:cNvPr>
          <p:cNvSpPr txBox="1"/>
          <p:nvPr/>
        </p:nvSpPr>
        <p:spPr>
          <a:xfrm>
            <a:off x="914704" y="1677381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b="1" dirty="0"/>
              <a:t>Assigning Fitzpatrick skin type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It is also important to understand the patient’s expectations in term of outcomes, timeline, and downtime.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Evaluation of underlying medical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 Other considerations include implantable devices and metals which could be affected by RF and electromagnetic energy devices.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Tobacco, alcohol, or other substance use should be inquired about, as well as occupation and daily activities which could affect sun exposure and feasibility of postoperative care.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History of prior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Prior surgeries could also alter a patient’s anatomy, thus affecting a treatment plan.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Current medications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Any illnesses or extra information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755A7A-A570-C546-9A0E-ED4A4CA20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696" y="351818"/>
            <a:ext cx="10515600" cy="1325563"/>
          </a:xfrm>
        </p:spPr>
        <p:txBody>
          <a:bodyPr/>
          <a:lstStyle/>
          <a:p>
            <a:r>
              <a:rPr lang="en-US" dirty="0"/>
              <a:t>Prevention</a:t>
            </a:r>
          </a:p>
        </p:txBody>
      </p:sp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4221281-0BD8-BB91-0327-96B0AAB7C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Complications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7E4325-0D9A-0CC1-5A87-2688413372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Complications from energy-based devices include those related to anesthesia, antiseptics, bruising, infection, scarring, nerve injury, pigment alteration, and interference with implantable devices.</a:t>
            </a:r>
          </a:p>
          <a:p>
            <a:r>
              <a:rPr lang="en-US" dirty="0"/>
              <a:t>Contact Dermatitis or allergic reactions</a:t>
            </a:r>
          </a:p>
          <a:p>
            <a:r>
              <a:rPr lang="en-US" dirty="0"/>
              <a:t>Permanent Skin discoloration</a:t>
            </a:r>
          </a:p>
          <a:p>
            <a:r>
              <a:rPr lang="en-US" dirty="0"/>
              <a:t>Scarring</a:t>
            </a:r>
          </a:p>
          <a:p>
            <a:r>
              <a:rPr lang="en-US" dirty="0"/>
              <a:t>Burning</a:t>
            </a:r>
          </a:p>
          <a:p>
            <a:r>
              <a:rPr lang="en-US" dirty="0"/>
              <a:t>Changes of skin texture </a:t>
            </a:r>
          </a:p>
          <a:p>
            <a:r>
              <a:rPr lang="en-US" dirty="0"/>
              <a:t>Loss of tissue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151A0-EBA1-0AFC-A6D2-ED6F58018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you know…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830A0D-20A3-7603-CC9F-5973A08F22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RF devices including RF micro needling and subcutaneous RF used for </a:t>
            </a:r>
            <a:r>
              <a:rPr lang="en-US" dirty="0" err="1"/>
              <a:t>lipoplasty</a:t>
            </a:r>
            <a:r>
              <a:rPr lang="en-US" dirty="0"/>
              <a:t> and skin tightening can interfere with </a:t>
            </a:r>
            <a:r>
              <a:rPr lang="en-US" dirty="0">
                <a:solidFill>
                  <a:srgbClr val="C00000"/>
                </a:solidFill>
              </a:rPr>
              <a:t>cardiac pacemakers </a:t>
            </a:r>
            <a:r>
              <a:rPr lang="en-US" dirty="0"/>
              <a:t>and result in lethal outcomes. </a:t>
            </a:r>
          </a:p>
          <a:p>
            <a:r>
              <a:rPr lang="en-US" dirty="0"/>
              <a:t>High intensity focused electromagnetic (HIFEM) devices used to stimulate muscle contraction and hypertrophy should also be avoided in any areas with implantable devices. </a:t>
            </a:r>
          </a:p>
          <a:p>
            <a:r>
              <a:rPr lang="en-US" dirty="0"/>
              <a:t>Treatment overlying metal implants can also lead to internal organ damage.</a:t>
            </a:r>
          </a:p>
          <a:p>
            <a:r>
              <a:rPr lang="en-US" dirty="0" err="1"/>
              <a:t>Cryolipolysis</a:t>
            </a:r>
            <a:r>
              <a:rPr lang="en-US" dirty="0"/>
              <a:t> implements freezing temperatures to induce adipocyte apoptosis, which yields moderate improvement in well-defined fatty areas. However, paradoxical fat hypertrophy has been reported and patients should be counseled about that before procedures. Liposuction is the treatment of choice in such instances.</a:t>
            </a:r>
          </a:p>
        </p:txBody>
      </p:sp>
    </p:spTree>
    <p:extLst>
      <p:ext uri="{BB962C8B-B14F-4D97-AF65-F5344CB8AC3E}">
        <p14:creationId xmlns:p14="http://schemas.microsoft.com/office/powerpoint/2010/main" val="1017397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933499-050E-3555-E887-9876C54D1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Legal Consequences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547D7-1F0A-2778-2873-3FC9CB983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standard of care is typically articulated by an expert witness whose basis is grounded in the following:</a:t>
            </a:r>
          </a:p>
          <a:p>
            <a:endParaRPr lang="en-US" dirty="0"/>
          </a:p>
          <a:p>
            <a:r>
              <a:rPr lang="en-US" dirty="0"/>
              <a:t>1. The witness’ personal practice; and/or</a:t>
            </a:r>
          </a:p>
          <a:p>
            <a:r>
              <a:rPr lang="en-US" dirty="0"/>
              <a:t>2. The practice of others observed in their experience; and/or</a:t>
            </a:r>
          </a:p>
          <a:p>
            <a:r>
              <a:rPr lang="en-US" dirty="0"/>
              <a:t>3. Medical literature; and/or</a:t>
            </a:r>
          </a:p>
          <a:p>
            <a:r>
              <a:rPr lang="en-US" dirty="0"/>
              <a:t>4. Statutes and/or legislative rules; and/or</a:t>
            </a:r>
          </a:p>
          <a:p>
            <a:r>
              <a:rPr lang="en-US" dirty="0"/>
              <a:t>5. Courses discussing the subject in a well-defined manner.</a:t>
            </a:r>
          </a:p>
        </p:txBody>
      </p:sp>
    </p:spTree>
    <p:extLst>
      <p:ext uri="{BB962C8B-B14F-4D97-AF65-F5344CB8AC3E}">
        <p14:creationId xmlns:p14="http://schemas.microsoft.com/office/powerpoint/2010/main" val="3485189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6882</TotalTime>
  <Words>746</Words>
  <Application>Microsoft Office PowerPoint</Application>
  <PresentationFormat>Widescreen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Prevention</vt:lpstr>
      <vt:lpstr>Complications</vt:lpstr>
      <vt:lpstr>Do you know…</vt:lpstr>
      <vt:lpstr>Legal Consequences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2023-04-11T22:34:16Z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