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28" r:id="rId1"/>
    <p:sldMasterId id="2147483940" r:id="rId2"/>
    <p:sldMasterId id="2147483952" r:id="rId3"/>
  </p:sldMasterIdLst>
  <p:notesMasterIdLst>
    <p:notesMasterId r:id="rId35"/>
  </p:notesMasterIdLst>
  <p:handoutMasterIdLst>
    <p:handoutMasterId r:id="rId36"/>
  </p:handoutMasterIdLst>
  <p:sldIdLst>
    <p:sldId id="256" r:id="rId4"/>
    <p:sldId id="561" r:id="rId5"/>
    <p:sldId id="562" r:id="rId6"/>
    <p:sldId id="546" r:id="rId7"/>
    <p:sldId id="547" r:id="rId8"/>
    <p:sldId id="548" r:id="rId9"/>
    <p:sldId id="549" r:id="rId10"/>
    <p:sldId id="550" r:id="rId11"/>
    <p:sldId id="551" r:id="rId12"/>
    <p:sldId id="552" r:id="rId13"/>
    <p:sldId id="553" r:id="rId14"/>
    <p:sldId id="554" r:id="rId15"/>
    <p:sldId id="555" r:id="rId16"/>
    <p:sldId id="556" r:id="rId17"/>
    <p:sldId id="431" r:id="rId18"/>
    <p:sldId id="432" r:id="rId19"/>
    <p:sldId id="433" r:id="rId20"/>
    <p:sldId id="434" r:id="rId21"/>
    <p:sldId id="437" r:id="rId22"/>
    <p:sldId id="438" r:id="rId23"/>
    <p:sldId id="439" r:id="rId24"/>
    <p:sldId id="441" r:id="rId25"/>
    <p:sldId id="451" r:id="rId26"/>
    <p:sldId id="563" r:id="rId27"/>
    <p:sldId id="452" r:id="rId28"/>
    <p:sldId id="454" r:id="rId29"/>
    <p:sldId id="455" r:id="rId30"/>
    <p:sldId id="457" r:id="rId31"/>
    <p:sldId id="458" r:id="rId32"/>
    <p:sldId id="564" r:id="rId33"/>
    <p:sldId id="436" r:id="rId34"/>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1002" userDrawn="1">
          <p15:clr>
            <a:srgbClr val="A4A3A4"/>
          </p15:clr>
        </p15:guide>
        <p15:guide id="3" pos="3840" userDrawn="1">
          <p15:clr>
            <a:srgbClr val="A4A3A4"/>
          </p15:clr>
        </p15:guide>
        <p15:guide id="4" pos="699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97" autoAdjust="0"/>
    <p:restoredTop sz="90875" autoAdjust="0"/>
  </p:normalViewPr>
  <p:slideViewPr>
    <p:cSldViewPr snapToGrid="0">
      <p:cViewPr varScale="1">
        <p:scale>
          <a:sx n="71" d="100"/>
          <a:sy n="71" d="100"/>
        </p:scale>
        <p:origin x="922" y="48"/>
      </p:cViewPr>
      <p:guideLst>
        <p:guide orient="horz" pos="2160"/>
        <p:guide orient="horz" pos="1002"/>
        <p:guide pos="3840"/>
        <p:guide pos="6995"/>
      </p:guideLst>
    </p:cSldViewPr>
  </p:slideViewPr>
  <p:outlineViewPr>
    <p:cViewPr>
      <p:scale>
        <a:sx n="33" d="100"/>
        <a:sy n="33" d="100"/>
      </p:scale>
      <p:origin x="0" y="30228"/>
    </p:cViewPr>
  </p:outlineViewPr>
  <p:notesTextViewPr>
    <p:cViewPr>
      <p:scale>
        <a:sx n="100" d="100"/>
        <a:sy n="100" d="100"/>
      </p:scale>
      <p:origin x="0" y="0"/>
    </p:cViewPr>
  </p:notesTextViewPr>
  <p:sorterViewPr>
    <p:cViewPr>
      <p:scale>
        <a:sx n="150" d="100"/>
        <a:sy n="150" d="100"/>
      </p:scale>
      <p:origin x="0" y="-24420"/>
    </p:cViewPr>
  </p:sorterViewPr>
  <p:notesViewPr>
    <p:cSldViewPr snapToGrid="0">
      <p:cViewPr varScale="1">
        <p:scale>
          <a:sx n="64" d="100"/>
          <a:sy n="64" d="100"/>
        </p:scale>
        <p:origin x="-3294"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8A288B-DE00-492E-A18F-14EB6BAC0AA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anose="020B0604020202020204" pitchFamily="34" charset="0"/>
                <a:ea typeface="ＭＳ Ｐゴシック" panose="020B0600070205080204" pitchFamily="34" charset="-128"/>
                <a:cs typeface="+mn-cs"/>
              </a:defRPr>
            </a:lvl1pPr>
          </a:lstStyle>
          <a:p>
            <a:pPr>
              <a:defRPr/>
            </a:pPr>
            <a:endParaRPr lang="en-US"/>
          </a:p>
        </p:txBody>
      </p:sp>
      <p:sp>
        <p:nvSpPr>
          <p:cNvPr id="3" name="Date Placeholder 2">
            <a:extLst>
              <a:ext uri="{FF2B5EF4-FFF2-40B4-BE49-F238E27FC236}">
                <a16:creationId xmlns:a16="http://schemas.microsoft.com/office/drawing/2014/main" id="{7FB11B1C-3697-43CB-B9E0-778D5454B553}"/>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DD7DC5B8-9D48-4DB3-A4CB-8C491F2D4359}" type="datetimeFigureOut">
              <a:rPr lang="en-US" altLang="en-US"/>
              <a:pPr>
                <a:defRPr/>
              </a:pPr>
              <a:t>4/11/2023</a:t>
            </a:fld>
            <a:endParaRPr lang="en-US" altLang="en-US" dirty="0"/>
          </a:p>
        </p:txBody>
      </p:sp>
      <p:sp>
        <p:nvSpPr>
          <p:cNvPr id="4" name="Footer Placeholder 3">
            <a:extLst>
              <a:ext uri="{FF2B5EF4-FFF2-40B4-BE49-F238E27FC236}">
                <a16:creationId xmlns:a16="http://schemas.microsoft.com/office/drawing/2014/main" id="{2EADD350-3FF7-4607-A631-B52C13418E1F}"/>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anose="020B0604020202020204" pitchFamily="34" charset="0"/>
                <a:ea typeface="ＭＳ Ｐゴシック" panose="020B0600070205080204" pitchFamily="34" charset="-128"/>
                <a:cs typeface="+mn-cs"/>
              </a:defRPr>
            </a:lvl1pPr>
          </a:lstStyle>
          <a:p>
            <a:pPr>
              <a:defRPr/>
            </a:pPr>
            <a:endParaRPr lang="en-US"/>
          </a:p>
        </p:txBody>
      </p:sp>
      <p:sp>
        <p:nvSpPr>
          <p:cNvPr id="5" name="Slide Number Placeholder 4">
            <a:extLst>
              <a:ext uri="{FF2B5EF4-FFF2-40B4-BE49-F238E27FC236}">
                <a16:creationId xmlns:a16="http://schemas.microsoft.com/office/drawing/2014/main" id="{A88AA154-6F29-4FB7-8B72-280680844F49}"/>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B032936D-4C52-4B4D-95F4-61837EC141A4}"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4578" name="Rectangle 2">
            <a:extLst>
              <a:ext uri="{FF2B5EF4-FFF2-40B4-BE49-F238E27FC236}">
                <a16:creationId xmlns:a16="http://schemas.microsoft.com/office/drawing/2014/main" id="{17B1E3A5-8FAC-4C01-8C1C-7D7618355DA5}"/>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a:p>
        </p:txBody>
      </p:sp>
      <p:sp>
        <p:nvSpPr>
          <p:cNvPr id="1944579" name="Rectangle 3">
            <a:extLst>
              <a:ext uri="{FF2B5EF4-FFF2-40B4-BE49-F238E27FC236}">
                <a16:creationId xmlns:a16="http://schemas.microsoft.com/office/drawing/2014/main" id="{A30EB0D1-6820-4DB4-A968-24D26C826EAE}"/>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algn="r" eaLnBrk="1" hangingPunct="1">
              <a:defRPr sz="1200">
                <a:latin typeface="Arial" charset="0"/>
                <a:ea typeface="ＭＳ Ｐゴシック" charset="0"/>
                <a:cs typeface="+mn-cs"/>
              </a:defRPr>
            </a:lvl1pPr>
          </a:lstStyle>
          <a:p>
            <a:pPr>
              <a:defRPr/>
            </a:pPr>
            <a:endParaRPr lang="en-US"/>
          </a:p>
        </p:txBody>
      </p:sp>
      <p:sp>
        <p:nvSpPr>
          <p:cNvPr id="3076" name="Rectangle 4">
            <a:extLst>
              <a:ext uri="{FF2B5EF4-FFF2-40B4-BE49-F238E27FC236}">
                <a16:creationId xmlns:a16="http://schemas.microsoft.com/office/drawing/2014/main" id="{4F9AC750-6DF8-4F8D-B1AF-07EC48370A6B}"/>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4581" name="Rectangle 5">
            <a:extLst>
              <a:ext uri="{FF2B5EF4-FFF2-40B4-BE49-F238E27FC236}">
                <a16:creationId xmlns:a16="http://schemas.microsoft.com/office/drawing/2014/main" id="{C16E1002-630D-48B8-BD8E-58DE11AD1B7A}"/>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4582" name="Rectangle 6">
            <a:extLst>
              <a:ext uri="{FF2B5EF4-FFF2-40B4-BE49-F238E27FC236}">
                <a16:creationId xmlns:a16="http://schemas.microsoft.com/office/drawing/2014/main" id="{DC6F85DF-7720-4ED7-857D-ABEF397E9BE6}"/>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a:p>
        </p:txBody>
      </p:sp>
      <p:sp>
        <p:nvSpPr>
          <p:cNvPr id="1944583" name="Rectangle 7">
            <a:extLst>
              <a:ext uri="{FF2B5EF4-FFF2-40B4-BE49-F238E27FC236}">
                <a16:creationId xmlns:a16="http://schemas.microsoft.com/office/drawing/2014/main" id="{7BEDDE2D-4ED6-4E54-A6AB-F4D372B6F476}"/>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algn="r" eaLnBrk="1" hangingPunct="1">
              <a:defRPr sz="1200" smtClean="0"/>
            </a:lvl1pPr>
          </a:lstStyle>
          <a:p>
            <a:pPr>
              <a:defRPr/>
            </a:pPr>
            <a:fld id="{6D1A07E0-FC20-42FE-B2F1-00225EA3D48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marL="225425" indent="-225425" algn="l" rtl="0" eaLnBrk="0" fontAlgn="base" hangingPunct="0">
      <a:spcBef>
        <a:spcPct val="30000"/>
      </a:spcBef>
      <a:spcAft>
        <a:spcPct val="0"/>
      </a:spcAft>
      <a:buSzPct val="100000"/>
      <a:buFont typeface="Arial" panose="020B0604020202020204" pitchFamily="34" charset="0"/>
      <a:buChar char="•"/>
      <a:defRPr sz="1200" kern="1200">
        <a:solidFill>
          <a:schemeClr val="tx1"/>
        </a:solidFill>
        <a:latin typeface="Arial" charset="0"/>
        <a:ea typeface="ＭＳ Ｐゴシック" charset="0"/>
        <a:cs typeface="ＭＳ Ｐゴシック" charset="0"/>
      </a:defRPr>
    </a:lvl1pPr>
    <a:lvl2pPr marL="225425" indent="-225425" algn="l" rtl="0" eaLnBrk="0" fontAlgn="base" hangingPunct="0">
      <a:spcBef>
        <a:spcPct val="30000"/>
      </a:spcBef>
      <a:spcAft>
        <a:spcPct val="0"/>
      </a:spcAft>
      <a:buSzPct val="100000"/>
      <a:buFont typeface="Arial" panose="020B0604020202020204" pitchFamily="34" charset="0"/>
      <a:buChar char="•"/>
      <a:defRPr sz="1200" kern="1200">
        <a:solidFill>
          <a:schemeClr val="tx1"/>
        </a:solidFill>
        <a:latin typeface="Arial" charset="0"/>
        <a:ea typeface="ＭＳ Ｐゴシック" charset="0"/>
        <a:cs typeface="ＭＳ Ｐゴシック"/>
      </a:defRPr>
    </a:lvl2pPr>
    <a:lvl3pPr marL="225425" indent="-225425" algn="l" rtl="0" eaLnBrk="0" fontAlgn="base" hangingPunct="0">
      <a:spcBef>
        <a:spcPct val="30000"/>
      </a:spcBef>
      <a:spcAft>
        <a:spcPct val="0"/>
      </a:spcAft>
      <a:buSzPct val="100000"/>
      <a:buFont typeface="Arial" panose="020B0604020202020204" pitchFamily="34" charset="0"/>
      <a:buChar char="•"/>
      <a:defRPr sz="1200" kern="1200">
        <a:solidFill>
          <a:schemeClr val="tx1"/>
        </a:solidFill>
        <a:latin typeface="Arial" charset="0"/>
        <a:ea typeface="ＭＳ Ｐゴシック" charset="0"/>
        <a:cs typeface="ＭＳ Ｐゴシック"/>
      </a:defRPr>
    </a:lvl3pPr>
    <a:lvl4pPr marL="225425" indent="-225425" algn="l" rtl="0" eaLnBrk="0" fontAlgn="base" hangingPunct="0">
      <a:spcBef>
        <a:spcPct val="30000"/>
      </a:spcBef>
      <a:spcAft>
        <a:spcPct val="0"/>
      </a:spcAft>
      <a:buSzPct val="100000"/>
      <a:buFont typeface="Arial" panose="020B0604020202020204" pitchFamily="34" charset="0"/>
      <a:buChar char="•"/>
      <a:defRPr sz="1200" kern="1200">
        <a:solidFill>
          <a:schemeClr val="tx1"/>
        </a:solidFill>
        <a:latin typeface="Arial" charset="0"/>
        <a:ea typeface="ＭＳ Ｐゴシック" charset="0"/>
        <a:cs typeface="ＭＳ Ｐゴシック"/>
      </a:defRPr>
    </a:lvl4pPr>
    <a:lvl5pPr marL="225425" indent="-225425" algn="l" rtl="0" eaLnBrk="0" fontAlgn="base" hangingPunct="0">
      <a:spcBef>
        <a:spcPct val="30000"/>
      </a:spcBef>
      <a:spcAft>
        <a:spcPct val="0"/>
      </a:spcAft>
      <a:buSzPct val="100000"/>
      <a:buFont typeface="Arial" panose="020B0604020202020204" pitchFamily="34" charset="0"/>
      <a:buChar char="•"/>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AFF92267-5828-4512-B273-22610E0186BC}"/>
              </a:ext>
            </a:extLst>
          </p:cNvPr>
          <p:cNvSpPr>
            <a:spLocks noGrp="1" noRot="1" noChangeAspect="1" noChangeArrowheads="1" noTextEdit="1"/>
          </p:cNvSpPr>
          <p:nvPr>
            <p:ph type="sldImg"/>
          </p:nvPr>
        </p:nvSpPr>
        <p:spPr>
          <a:xfrm>
            <a:off x="381000" y="685800"/>
            <a:ext cx="6096000" cy="3429000"/>
          </a:xfrm>
          <a:ln/>
        </p:spPr>
      </p:sp>
      <p:sp>
        <p:nvSpPr>
          <p:cNvPr id="67587" name="Notes Placeholder 2">
            <a:extLst>
              <a:ext uri="{FF2B5EF4-FFF2-40B4-BE49-F238E27FC236}">
                <a16:creationId xmlns:a16="http://schemas.microsoft.com/office/drawing/2014/main" id="{B19952D2-04FD-4EC5-844E-8571EB31797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
        <p:nvSpPr>
          <p:cNvPr id="67588" name="Slide Number Placeholder 3">
            <a:extLst>
              <a:ext uri="{FF2B5EF4-FFF2-40B4-BE49-F238E27FC236}">
                <a16:creationId xmlns:a16="http://schemas.microsoft.com/office/drawing/2014/main" id="{B19226AF-ED87-47B9-A411-63DC7577654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31488A2-AE76-45A5-8B7D-7731FFB88484}" type="slidenum">
              <a:rPr lang="en-US" altLang="en-US" sz="1200"/>
              <a:pPr/>
              <a:t>2</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C6AEC94D-4E0E-43ED-ABCE-018327A71F00}"/>
              </a:ext>
            </a:extLst>
          </p:cNvPr>
          <p:cNvSpPr>
            <a:spLocks noGrp="1" noRot="1" noChangeAspect="1" noChangeArrowheads="1" noTextEdit="1"/>
          </p:cNvSpPr>
          <p:nvPr>
            <p:ph type="sldImg"/>
          </p:nvPr>
        </p:nvSpPr>
        <p:spPr>
          <a:xfrm>
            <a:off x="381000" y="685800"/>
            <a:ext cx="6096000" cy="3429000"/>
          </a:xfrm>
          <a:ln/>
        </p:spPr>
      </p:sp>
      <p:sp>
        <p:nvSpPr>
          <p:cNvPr id="69635" name="Notes Placeholder 2">
            <a:extLst>
              <a:ext uri="{FF2B5EF4-FFF2-40B4-BE49-F238E27FC236}">
                <a16:creationId xmlns:a16="http://schemas.microsoft.com/office/drawing/2014/main" id="{61948204-ABC7-43D9-9014-2FC310F0738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
        <p:nvSpPr>
          <p:cNvPr id="69636" name="Slide Number Placeholder 3">
            <a:extLst>
              <a:ext uri="{FF2B5EF4-FFF2-40B4-BE49-F238E27FC236}">
                <a16:creationId xmlns:a16="http://schemas.microsoft.com/office/drawing/2014/main" id="{11C2F090-77C7-4606-94AC-8B581824F72E}"/>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84B5A4F-1277-40A8-89B5-033AA6FA5842}" type="slidenum">
              <a:rPr lang="en-US" altLang="en-US" sz="1200"/>
              <a:pPr/>
              <a:t>3</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D93E8005-FFD2-4297-BB2C-9FCFE42DCB8B}"/>
              </a:ext>
            </a:extLst>
          </p:cNvPr>
          <p:cNvSpPr>
            <a:spLocks noGrp="1" noRot="1" noChangeAspect="1" noChangeArrowheads="1" noTextEdit="1"/>
          </p:cNvSpPr>
          <p:nvPr>
            <p:ph type="sldImg"/>
          </p:nvPr>
        </p:nvSpPr>
        <p:spPr>
          <a:xfrm>
            <a:off x="381000" y="685800"/>
            <a:ext cx="6096000" cy="3429000"/>
          </a:xfrm>
          <a:ln/>
        </p:spPr>
      </p:sp>
      <p:sp>
        <p:nvSpPr>
          <p:cNvPr id="71683" name="Notes Placeholder 2">
            <a:extLst>
              <a:ext uri="{FF2B5EF4-FFF2-40B4-BE49-F238E27FC236}">
                <a16:creationId xmlns:a16="http://schemas.microsoft.com/office/drawing/2014/main" id="{61AA8FE8-3757-4001-9313-D6494D17F14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is the difference between expectation and outcome? </a:t>
            </a:r>
            <a:r>
              <a:rPr lang="en-US" altLang="en-US" i="1">
                <a:latin typeface="Arial" panose="020B0604020202020204" pitchFamily="34" charset="0"/>
                <a:ea typeface="ＭＳ Ｐゴシック" panose="020B0600070205080204" pitchFamily="34" charset="-128"/>
              </a:rPr>
              <a:t>(Expectation is an idea about massage determined by what the client has heard, read, or observed. Outcome is what the client can anticipate in response to the proposed plan.)</a:t>
            </a:r>
            <a:endParaRPr lang="en-US" altLang="en-US">
              <a:latin typeface="Arial" panose="020B0604020202020204" pitchFamily="34" charset="0"/>
              <a:ea typeface="ＭＳ Ｐゴシック" panose="020B0600070205080204" pitchFamily="34" charset="-128"/>
            </a:endParaRPr>
          </a:p>
        </p:txBody>
      </p:sp>
      <p:sp>
        <p:nvSpPr>
          <p:cNvPr id="71684" name="Slide Number Placeholder 3">
            <a:extLst>
              <a:ext uri="{FF2B5EF4-FFF2-40B4-BE49-F238E27FC236}">
                <a16:creationId xmlns:a16="http://schemas.microsoft.com/office/drawing/2014/main" id="{9DDA2AF5-190D-471B-8A14-34EF77AF11B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39C16E0-0ABB-465F-B715-B4510810B4FB}" type="slidenum">
              <a:rPr lang="en-US" altLang="en-US" sz="1200"/>
              <a:pPr algn="r" eaLnBrk="1" hangingPunct="1"/>
              <a:t>4</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93505FFF-4117-4F52-AD13-C9014CAC1450}"/>
              </a:ext>
            </a:extLst>
          </p:cNvPr>
          <p:cNvSpPr>
            <a:spLocks noGrp="1" noRot="1" noChangeAspect="1" noChangeArrowheads="1" noTextEdit="1"/>
          </p:cNvSpPr>
          <p:nvPr>
            <p:ph type="sldImg"/>
          </p:nvPr>
        </p:nvSpPr>
        <p:spPr>
          <a:xfrm>
            <a:off x="381000" y="685800"/>
            <a:ext cx="6096000" cy="3429000"/>
          </a:xfrm>
          <a:ln/>
        </p:spPr>
      </p:sp>
      <p:sp>
        <p:nvSpPr>
          <p:cNvPr id="73731" name="Notes Placeholder 2">
            <a:extLst>
              <a:ext uri="{FF2B5EF4-FFF2-40B4-BE49-F238E27FC236}">
                <a16:creationId xmlns:a16="http://schemas.microsoft.com/office/drawing/2014/main" id="{F3B14041-FA5C-43F2-B0DF-2822C362ED1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Never assume that a client understands the complexities of massage practice. Explain everything in detail in terms that the client can understand. </a:t>
            </a:r>
          </a:p>
        </p:txBody>
      </p:sp>
      <p:sp>
        <p:nvSpPr>
          <p:cNvPr id="73732" name="Slide Number Placeholder 3">
            <a:extLst>
              <a:ext uri="{FF2B5EF4-FFF2-40B4-BE49-F238E27FC236}">
                <a16:creationId xmlns:a16="http://schemas.microsoft.com/office/drawing/2014/main" id="{15AF5911-E3BE-48AC-A5FF-081D6412E92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0988642-EE7B-4F8C-8658-362DB7CE3280}" type="slidenum">
              <a:rPr lang="en-US" altLang="en-US" sz="1200"/>
              <a:pPr algn="r" eaLnBrk="1" hangingPunct="1"/>
              <a:t>5</a:t>
            </a:fld>
            <a:endParaRPr lang="en-US"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64C34B82-F27D-4CB0-AB67-12635A4723B4}"/>
              </a:ext>
            </a:extLst>
          </p:cNvPr>
          <p:cNvSpPr>
            <a:spLocks noGrp="1" noRot="1" noChangeAspect="1" noChangeArrowheads="1" noTextEdit="1"/>
          </p:cNvSpPr>
          <p:nvPr>
            <p:ph type="sldImg"/>
          </p:nvPr>
        </p:nvSpPr>
        <p:spPr>
          <a:xfrm>
            <a:off x="381000" y="685800"/>
            <a:ext cx="6096000" cy="3429000"/>
          </a:xfrm>
          <a:ln/>
        </p:spPr>
      </p:sp>
      <p:sp>
        <p:nvSpPr>
          <p:cNvPr id="75779" name="Notes Placeholder 2">
            <a:extLst>
              <a:ext uri="{FF2B5EF4-FFF2-40B4-BE49-F238E27FC236}">
                <a16:creationId xmlns:a16="http://schemas.microsoft.com/office/drawing/2014/main" id="{79E54CAF-B6FD-442C-A292-74216F3BDA0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Why, according to the text, do many people prefer a female therapist? </a:t>
            </a:r>
            <a:r>
              <a:rPr lang="en-US" altLang="en-US" i="1">
                <a:latin typeface="Arial" panose="020B0604020202020204" pitchFamily="34" charset="0"/>
                <a:ea typeface="ＭＳ Ｐゴシック" panose="020B0600070205080204" pitchFamily="34" charset="-128"/>
              </a:rPr>
              <a:t>(Many women are more comfortable having another woman see their bodies and may feel safer, especially if they’</a:t>
            </a:r>
            <a:r>
              <a:rPr lang="en-US" altLang="ja-JP" i="1">
                <a:latin typeface="Arial" panose="020B0604020202020204" pitchFamily="34" charset="0"/>
                <a:ea typeface="ＭＳ Ｐゴシック" panose="020B0600070205080204" pitchFamily="34" charset="-128"/>
              </a:rPr>
              <a:t>ve had unsafe or abusive experiences. The male partners of women clients may be less uncomfortable or jealous with a female therapist. Men may be uncomfortable with receiving pleasurable, comfort-giving, or caring touch from another man.)</a:t>
            </a:r>
            <a:endParaRPr lang="en-US" altLang="en-US">
              <a:latin typeface="Arial" panose="020B0604020202020204" pitchFamily="34" charset="0"/>
              <a:ea typeface="ＭＳ Ｐゴシック" panose="020B0600070205080204" pitchFamily="34" charset="-128"/>
            </a:endParaRPr>
          </a:p>
        </p:txBody>
      </p:sp>
      <p:sp>
        <p:nvSpPr>
          <p:cNvPr id="75780" name="Slide Number Placeholder 3">
            <a:extLst>
              <a:ext uri="{FF2B5EF4-FFF2-40B4-BE49-F238E27FC236}">
                <a16:creationId xmlns:a16="http://schemas.microsoft.com/office/drawing/2014/main" id="{29DF0DE1-E4AF-4AA4-A7BF-52474F7631B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7F95D45-253F-4130-9CF3-8ABD270AE9A6}" type="slidenum">
              <a:rPr lang="en-US" altLang="en-US" sz="1200"/>
              <a:pPr algn="r" eaLnBrk="1" hangingPunct="1"/>
              <a:t>6</a:t>
            </a:fld>
            <a:endParaRPr lang="en-US"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D4D144E4-1112-4B0B-8868-DC4473E065C7}"/>
              </a:ext>
            </a:extLst>
          </p:cNvPr>
          <p:cNvSpPr>
            <a:spLocks noGrp="1" noRot="1" noChangeAspect="1" noChangeArrowheads="1" noTextEdit="1"/>
          </p:cNvSpPr>
          <p:nvPr>
            <p:ph type="sldImg"/>
          </p:nvPr>
        </p:nvSpPr>
        <p:spPr>
          <a:xfrm>
            <a:off x="381000" y="685800"/>
            <a:ext cx="6096000" cy="3429000"/>
          </a:xfrm>
          <a:ln/>
        </p:spPr>
      </p:sp>
      <p:sp>
        <p:nvSpPr>
          <p:cNvPr id="77827" name="Notes Placeholder 2">
            <a:extLst>
              <a:ext uri="{FF2B5EF4-FFF2-40B4-BE49-F238E27FC236}">
                <a16:creationId xmlns:a16="http://schemas.microsoft.com/office/drawing/2014/main" id="{75EC1B6D-D289-48A1-A6D3-EEE582AF22E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Regardless of whether gender or age is the issue, it is essential that young massage professionals and massage professionals who are men present themselves as neutral, competent, and ethical. </a:t>
            </a:r>
          </a:p>
          <a:p>
            <a:pPr marL="228600" indent="-228600">
              <a:buFontTx/>
              <a:buChar char="•"/>
            </a:pPr>
            <a:r>
              <a:rPr lang="en-US" altLang="en-US">
                <a:latin typeface="Arial" panose="020B0604020202020204" pitchFamily="34" charset="0"/>
                <a:ea typeface="ＭＳ Ｐゴシック" panose="020B0600070205080204" pitchFamily="34" charset="-128"/>
              </a:rPr>
              <a:t>Acknowledging the situation also can be effective. </a:t>
            </a:r>
          </a:p>
        </p:txBody>
      </p:sp>
      <p:sp>
        <p:nvSpPr>
          <p:cNvPr id="77828" name="Slide Number Placeholder 3">
            <a:extLst>
              <a:ext uri="{FF2B5EF4-FFF2-40B4-BE49-F238E27FC236}">
                <a16:creationId xmlns:a16="http://schemas.microsoft.com/office/drawing/2014/main" id="{0F781B15-7E94-4DBA-A5F6-484B91675E2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CE742E5-E01E-4C35-833F-108D1B0BDC6A}" type="slidenum">
              <a:rPr lang="en-US" altLang="en-US" sz="1200"/>
              <a:pPr algn="r" eaLnBrk="1" hangingPunct="1"/>
              <a:t>7</a:t>
            </a:fld>
            <a:endParaRPr lang="en-US"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1D9BC1BB-C5C6-41CB-8745-FCFB38C40DDE}"/>
              </a:ext>
            </a:extLst>
          </p:cNvPr>
          <p:cNvSpPr>
            <a:spLocks noGrp="1" noRot="1" noChangeAspect="1" noChangeArrowheads="1" noTextEdit="1"/>
          </p:cNvSpPr>
          <p:nvPr>
            <p:ph type="sldImg"/>
          </p:nvPr>
        </p:nvSpPr>
        <p:spPr>
          <a:xfrm>
            <a:off x="381000" y="685800"/>
            <a:ext cx="6096000" cy="3429000"/>
          </a:xfrm>
          <a:ln/>
        </p:spPr>
      </p:sp>
      <p:sp>
        <p:nvSpPr>
          <p:cNvPr id="79875" name="Notes Placeholder 2">
            <a:extLst>
              <a:ext uri="{FF2B5EF4-FFF2-40B4-BE49-F238E27FC236}">
                <a16:creationId xmlns:a16="http://schemas.microsoft.com/office/drawing/2014/main" id="{6784DB14-5F8E-46B3-A08F-F0C628F0A7A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Feedback is a noninvasive, continual exchange of information between the client and the professional.</a:t>
            </a:r>
          </a:p>
        </p:txBody>
      </p:sp>
      <p:sp>
        <p:nvSpPr>
          <p:cNvPr id="79876" name="Slide Number Placeholder 3">
            <a:extLst>
              <a:ext uri="{FF2B5EF4-FFF2-40B4-BE49-F238E27FC236}">
                <a16:creationId xmlns:a16="http://schemas.microsoft.com/office/drawing/2014/main" id="{3937E6D1-8C5A-4127-87EF-609F4AE02FC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67FF2C6-D698-45FA-82EF-78B5BB75C3F3}" type="slidenum">
              <a:rPr lang="en-US" altLang="en-US" sz="1200"/>
              <a:pPr algn="r" eaLnBrk="1" hangingPunct="1"/>
              <a:t>8</a:t>
            </a:fld>
            <a:endParaRPr lang="en-US"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B9A2D57C-C6A3-4EB0-8652-7EAF88611B01}"/>
              </a:ext>
            </a:extLst>
          </p:cNvPr>
          <p:cNvSpPr>
            <a:spLocks noGrp="1" noRot="1" noChangeAspect="1" noChangeArrowheads="1" noTextEdit="1"/>
          </p:cNvSpPr>
          <p:nvPr>
            <p:ph type="sldImg"/>
          </p:nvPr>
        </p:nvSpPr>
        <p:spPr>
          <a:xfrm>
            <a:off x="381000" y="685800"/>
            <a:ext cx="6096000" cy="3429000"/>
          </a:xfrm>
          <a:ln/>
        </p:spPr>
      </p:sp>
      <p:sp>
        <p:nvSpPr>
          <p:cNvPr id="81923" name="Notes Placeholder 2">
            <a:extLst>
              <a:ext uri="{FF2B5EF4-FFF2-40B4-BE49-F238E27FC236}">
                <a16:creationId xmlns:a16="http://schemas.microsoft.com/office/drawing/2014/main" id="{00C7649D-55FC-444F-94B8-8887D7F8BE6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People generally avoid confrontational situations.</a:t>
            </a:r>
          </a:p>
        </p:txBody>
      </p:sp>
      <p:sp>
        <p:nvSpPr>
          <p:cNvPr id="81924" name="Slide Number Placeholder 3">
            <a:extLst>
              <a:ext uri="{FF2B5EF4-FFF2-40B4-BE49-F238E27FC236}">
                <a16:creationId xmlns:a16="http://schemas.microsoft.com/office/drawing/2014/main" id="{C608D86D-A849-45F7-841B-DA306AC86A9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0E5FE53-B529-4248-AFAB-FE5BC5D546E9}" type="slidenum">
              <a:rPr lang="en-US" altLang="en-US" sz="1200"/>
              <a:pPr algn="r" eaLnBrk="1" hangingPunct="1"/>
              <a:t>9</a:t>
            </a:fld>
            <a:endParaRPr lang="en-US"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8126AA9B-880E-4099-85D6-F8058B111BB5}"/>
              </a:ext>
            </a:extLst>
          </p:cNvPr>
          <p:cNvSpPr>
            <a:spLocks noGrp="1" noRot="1" noChangeAspect="1" noChangeArrowheads="1" noTextEdit="1"/>
          </p:cNvSpPr>
          <p:nvPr>
            <p:ph type="sldImg"/>
          </p:nvPr>
        </p:nvSpPr>
        <p:spPr>
          <a:xfrm>
            <a:off x="381000" y="685800"/>
            <a:ext cx="6096000" cy="3429000"/>
          </a:xfrm>
          <a:ln/>
        </p:spPr>
      </p:sp>
      <p:sp>
        <p:nvSpPr>
          <p:cNvPr id="83971" name="Notes Placeholder 2">
            <a:extLst>
              <a:ext uri="{FF2B5EF4-FFF2-40B4-BE49-F238E27FC236}">
                <a16:creationId xmlns:a16="http://schemas.microsoft.com/office/drawing/2014/main" id="{9B340585-F012-47E3-893D-55D12CFA651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Box 9.5.</a:t>
            </a:r>
          </a:p>
        </p:txBody>
      </p:sp>
      <p:sp>
        <p:nvSpPr>
          <p:cNvPr id="83972" name="Slide Number Placeholder 3">
            <a:extLst>
              <a:ext uri="{FF2B5EF4-FFF2-40B4-BE49-F238E27FC236}">
                <a16:creationId xmlns:a16="http://schemas.microsoft.com/office/drawing/2014/main" id="{D593A747-9ADB-4FF9-A43D-C89264A2C41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870E781-1AEF-47FF-8D71-901C105A65B8}" type="slidenum">
              <a:rPr lang="en-US" altLang="en-US" sz="1200"/>
              <a:pPr algn="r" eaLnBrk="1" hangingPunct="1"/>
              <a:t>10</a:t>
            </a:fld>
            <a:endParaRPr lang="en-US"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E57B219B-A51A-4989-B77F-01E5CF5E0A04}"/>
              </a:ext>
            </a:extLst>
          </p:cNvPr>
          <p:cNvSpPr>
            <a:spLocks noGrp="1" noRot="1" noChangeAspect="1" noChangeArrowheads="1" noTextEdit="1"/>
          </p:cNvSpPr>
          <p:nvPr>
            <p:ph type="sldImg"/>
          </p:nvPr>
        </p:nvSpPr>
        <p:spPr>
          <a:xfrm>
            <a:off x="381000" y="685800"/>
            <a:ext cx="6096000" cy="3429000"/>
          </a:xfrm>
          <a:ln/>
        </p:spPr>
      </p:sp>
      <p:sp>
        <p:nvSpPr>
          <p:cNvPr id="86019" name="Notes Placeholder 2">
            <a:extLst>
              <a:ext uri="{FF2B5EF4-FFF2-40B4-BE49-F238E27FC236}">
                <a16:creationId xmlns:a16="http://schemas.microsoft.com/office/drawing/2014/main" id="{62D140C1-635B-4443-9A64-1912E436CDB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How is feedback different from social conversation? </a:t>
            </a:r>
            <a:r>
              <a:rPr lang="en-US" altLang="en-US" i="1">
                <a:latin typeface="Arial" panose="020B0604020202020204" pitchFamily="34" charset="0"/>
                <a:ea typeface="ＭＳ Ｐゴシック" panose="020B0600070205080204" pitchFamily="34" charset="-128"/>
              </a:rPr>
              <a:t>(</a:t>
            </a:r>
            <a:r>
              <a:rPr lang="en-US" altLang="en-US">
                <a:latin typeface="Arial" panose="020B0604020202020204" pitchFamily="34" charset="0"/>
                <a:ea typeface="ＭＳ Ｐゴシック" panose="020B0600070205080204" pitchFamily="34" charset="-128"/>
              </a:rPr>
              <a:t>Social conversation </a:t>
            </a:r>
            <a:r>
              <a:rPr lang="en-US" altLang="en-US" i="1">
                <a:latin typeface="Arial" panose="020B0604020202020204" pitchFamily="34" charset="0"/>
                <a:ea typeface="ＭＳ Ｐゴシック" panose="020B0600070205080204" pitchFamily="34" charset="-128"/>
              </a:rPr>
              <a:t>is often personal in nature [i.e., involving experiences and feelings], and </a:t>
            </a:r>
            <a:r>
              <a:rPr lang="en-US" altLang="en-US">
                <a:latin typeface="Arial" panose="020B0604020202020204" pitchFamily="34" charset="0"/>
                <a:ea typeface="ＭＳ Ｐゴシック" panose="020B0600070205080204" pitchFamily="34" charset="-128"/>
              </a:rPr>
              <a:t>feedback</a:t>
            </a:r>
            <a:r>
              <a:rPr lang="en-US" altLang="en-US" i="1">
                <a:latin typeface="Arial" panose="020B0604020202020204" pitchFamily="34" charset="0"/>
                <a:ea typeface="ＭＳ Ｐゴシック" panose="020B0600070205080204" pitchFamily="34" charset="-128"/>
              </a:rPr>
              <a:t> is defined as a noninvasive and ongoing exchange of information between the client and the professional.)</a:t>
            </a:r>
            <a:endParaRPr lang="en-US" altLang="en-US">
              <a:latin typeface="Arial" panose="020B0604020202020204" pitchFamily="34" charset="0"/>
              <a:ea typeface="ＭＳ Ｐゴシック" panose="020B0600070205080204" pitchFamily="34" charset="-128"/>
            </a:endParaRPr>
          </a:p>
        </p:txBody>
      </p:sp>
      <p:sp>
        <p:nvSpPr>
          <p:cNvPr id="86020" name="Slide Number Placeholder 3">
            <a:extLst>
              <a:ext uri="{FF2B5EF4-FFF2-40B4-BE49-F238E27FC236}">
                <a16:creationId xmlns:a16="http://schemas.microsoft.com/office/drawing/2014/main" id="{1F9B8479-FAE6-4C8C-B57D-3F2BDA263B8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07843F7-E634-4DE6-B95D-3DFA6D2EA74F}" type="slidenum">
              <a:rPr lang="en-US" altLang="en-US" sz="1200"/>
              <a:pPr algn="r" eaLnBrk="1" hangingPunct="1"/>
              <a:t>11</a:t>
            </a:fld>
            <a:endParaRPr lang="en-US"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29BD5D28-4DDF-4EE6-8674-207B52003933}"/>
              </a:ext>
            </a:extLst>
          </p:cNvPr>
          <p:cNvSpPr>
            <a:spLocks noGrp="1" noRot="1" noChangeAspect="1" noChangeArrowheads="1" noTextEdit="1"/>
          </p:cNvSpPr>
          <p:nvPr>
            <p:ph type="sldImg"/>
          </p:nvPr>
        </p:nvSpPr>
        <p:spPr>
          <a:xfrm>
            <a:off x="381000" y="685800"/>
            <a:ext cx="6096000" cy="3429000"/>
          </a:xfrm>
          <a:ln/>
        </p:spPr>
      </p:sp>
      <p:sp>
        <p:nvSpPr>
          <p:cNvPr id="88067" name="Notes Placeholder 2">
            <a:extLst>
              <a:ext uri="{FF2B5EF4-FFF2-40B4-BE49-F238E27FC236}">
                <a16:creationId xmlns:a16="http://schemas.microsoft.com/office/drawing/2014/main" id="{C8817738-5AFD-4E06-9F22-AD7CD8794AF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These are examples of feedback the therapist can give the client.</a:t>
            </a:r>
          </a:p>
        </p:txBody>
      </p:sp>
      <p:sp>
        <p:nvSpPr>
          <p:cNvPr id="88068" name="Slide Number Placeholder 3">
            <a:extLst>
              <a:ext uri="{FF2B5EF4-FFF2-40B4-BE49-F238E27FC236}">
                <a16:creationId xmlns:a16="http://schemas.microsoft.com/office/drawing/2014/main" id="{DA2F2A1C-8254-4FEB-9A28-B27D77E5910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6987767-FDA8-468D-9B52-5D163F822FC8}" type="slidenum">
              <a:rPr lang="en-US" altLang="en-US" sz="1200"/>
              <a:pPr algn="r" eaLnBrk="1" hangingPunct="1"/>
              <a:t>12</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857DB0B6-3576-42F0-9D4F-9082A7265FF3}"/>
              </a:ext>
            </a:extLst>
          </p:cNvPr>
          <p:cNvSpPr>
            <a:spLocks noGrp="1" noRot="1" noChangeAspect="1" noChangeArrowheads="1" noTextEdit="1"/>
          </p:cNvSpPr>
          <p:nvPr>
            <p:ph type="sldImg"/>
          </p:nvPr>
        </p:nvSpPr>
        <p:spPr>
          <a:xfrm>
            <a:off x="381000" y="685800"/>
            <a:ext cx="6096000" cy="3429000"/>
          </a:xfrm>
          <a:ln/>
        </p:spPr>
      </p:sp>
      <p:sp>
        <p:nvSpPr>
          <p:cNvPr id="90115" name="Notes Placeholder 2">
            <a:extLst>
              <a:ext uri="{FF2B5EF4-FFF2-40B4-BE49-F238E27FC236}">
                <a16:creationId xmlns:a16="http://schemas.microsoft.com/office/drawing/2014/main" id="{43A23CA5-CBA8-4508-A911-9CB3F511C68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These are more examples of therapist feedback.</a:t>
            </a:r>
          </a:p>
        </p:txBody>
      </p:sp>
      <p:sp>
        <p:nvSpPr>
          <p:cNvPr id="90116" name="Slide Number Placeholder 3">
            <a:extLst>
              <a:ext uri="{FF2B5EF4-FFF2-40B4-BE49-F238E27FC236}">
                <a16:creationId xmlns:a16="http://schemas.microsoft.com/office/drawing/2014/main" id="{E67DBD6F-17DD-4269-A069-E5036C29457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483FC02-0BF3-487F-BE9B-0EA7BCEB07FF}" type="slidenum">
              <a:rPr lang="en-US" altLang="en-US" sz="1200"/>
              <a:pPr algn="r" eaLnBrk="1" hangingPunct="1"/>
              <a:t>13</a:t>
            </a:fld>
            <a:endParaRPr lang="en-US"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ACCA2333-08F7-4E95-970D-3B1E8765A662}"/>
              </a:ext>
            </a:extLst>
          </p:cNvPr>
          <p:cNvSpPr>
            <a:spLocks noGrp="1" noRot="1" noChangeAspect="1" noChangeArrowheads="1" noTextEdit="1"/>
          </p:cNvSpPr>
          <p:nvPr>
            <p:ph type="sldImg"/>
          </p:nvPr>
        </p:nvSpPr>
        <p:spPr>
          <a:xfrm>
            <a:off x="381000" y="685800"/>
            <a:ext cx="6096000" cy="3429000"/>
          </a:xfrm>
          <a:ln/>
        </p:spPr>
      </p:sp>
      <p:sp>
        <p:nvSpPr>
          <p:cNvPr id="92163" name="Notes Placeholder 2">
            <a:extLst>
              <a:ext uri="{FF2B5EF4-FFF2-40B4-BE49-F238E27FC236}">
                <a16:creationId xmlns:a16="http://schemas.microsoft.com/office/drawing/2014/main" id="{DE50B9A4-CDDF-4EE4-8EDF-0389ADF898A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Why is it important to limit conversation during and after massage? </a:t>
            </a:r>
            <a:r>
              <a:rPr lang="en-US" altLang="en-US" i="1">
                <a:latin typeface="Arial" panose="020B0604020202020204" pitchFamily="34" charset="0"/>
                <a:ea typeface="ＭＳ Ｐゴシック" panose="020B0600070205080204" pitchFamily="34" charset="-128"/>
              </a:rPr>
              <a:t>(Limiting conversation helps maintain professional boundaries and prevent transference; it keeps the therapist and the client focused on the massage, and leaves more room for feedback.)</a:t>
            </a:r>
          </a:p>
          <a:p>
            <a:pPr marL="228600" indent="-228600">
              <a:buFontTx/>
              <a:buChar char="•"/>
            </a:pPr>
            <a:r>
              <a:rPr lang="en-US" altLang="en-US">
                <a:latin typeface="Arial" panose="020B0604020202020204" pitchFamily="34" charset="0"/>
                <a:ea typeface="ＭＳ Ｐゴシック" panose="020B0600070205080204" pitchFamily="34" charset="-128"/>
              </a:rPr>
              <a:t>Generally, what types of conversation should be avoided? </a:t>
            </a:r>
            <a:r>
              <a:rPr lang="en-US" altLang="en-US" i="1">
                <a:latin typeface="Arial" panose="020B0604020202020204" pitchFamily="34" charset="0"/>
                <a:ea typeface="ＭＳ Ｐゴシック" panose="020B0600070205080204" pitchFamily="34" charset="-128"/>
              </a:rPr>
              <a:t>(The therapist should avoid talking about himself or herself and should not counsel or give unsolicited advice.)</a:t>
            </a:r>
            <a:endParaRPr lang="en-US" altLang="en-US">
              <a:latin typeface="Arial" panose="020B0604020202020204" pitchFamily="34" charset="0"/>
              <a:ea typeface="ＭＳ Ｐゴシック" panose="020B0600070205080204" pitchFamily="34" charset="-128"/>
            </a:endParaRPr>
          </a:p>
        </p:txBody>
      </p:sp>
      <p:sp>
        <p:nvSpPr>
          <p:cNvPr id="92164" name="Slide Number Placeholder 3">
            <a:extLst>
              <a:ext uri="{FF2B5EF4-FFF2-40B4-BE49-F238E27FC236}">
                <a16:creationId xmlns:a16="http://schemas.microsoft.com/office/drawing/2014/main" id="{37B17C7E-71F3-4F39-98B6-662C2DB2556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7FF4481-74D3-4D33-8234-212E4F54FD5F}" type="slidenum">
              <a:rPr lang="en-US" altLang="en-US" sz="1200"/>
              <a:pPr algn="r" eaLnBrk="1" hangingPunct="1"/>
              <a:t>14</a:t>
            </a:fld>
            <a:endParaRPr lang="en-US"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a:extLst>
              <a:ext uri="{FF2B5EF4-FFF2-40B4-BE49-F238E27FC236}">
                <a16:creationId xmlns:a16="http://schemas.microsoft.com/office/drawing/2014/main" id="{FF82C492-F592-4B9E-9B60-F051CC9AD207}"/>
              </a:ext>
            </a:extLst>
          </p:cNvPr>
          <p:cNvSpPr>
            <a:spLocks noGrp="1" noRot="1" noChangeAspect="1" noChangeArrowheads="1" noTextEdit="1"/>
          </p:cNvSpPr>
          <p:nvPr>
            <p:ph type="sldImg"/>
          </p:nvPr>
        </p:nvSpPr>
        <p:spPr>
          <a:xfrm>
            <a:off x="381000" y="685800"/>
            <a:ext cx="6096000" cy="3429000"/>
          </a:xfrm>
          <a:ln/>
        </p:spPr>
      </p:sp>
      <p:sp>
        <p:nvSpPr>
          <p:cNvPr id="94211" name="Notes Placeholder 2">
            <a:extLst>
              <a:ext uri="{FF2B5EF4-FFF2-40B4-BE49-F238E27FC236}">
                <a16:creationId xmlns:a16="http://schemas.microsoft.com/office/drawing/2014/main" id="{2700FA92-9DED-47CE-8788-EAF429B7236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Why is it important to take clients through an orientation? </a:t>
            </a:r>
            <a:r>
              <a:rPr lang="en-US" altLang="en-US" i="1">
                <a:latin typeface="Arial" panose="020B0604020202020204" pitchFamily="34" charset="0"/>
                <a:ea typeface="ＭＳ Ｐゴシック" panose="020B0600070205080204" pitchFamily="34" charset="-128"/>
              </a:rPr>
              <a:t>(The orientation procedure helps alleviate anxiety or confusion, informs the client of any procedural or equipment changes, and decreases the chances of an accident or injury to the client.)</a:t>
            </a:r>
            <a:endParaRPr lang="en-US" altLang="en-US">
              <a:latin typeface="Arial" panose="020B0604020202020204" pitchFamily="34" charset="0"/>
              <a:ea typeface="ＭＳ Ｐゴシック" panose="020B0600070205080204" pitchFamily="34" charset="-128"/>
            </a:endParaRPr>
          </a:p>
        </p:txBody>
      </p:sp>
      <p:sp>
        <p:nvSpPr>
          <p:cNvPr id="94212" name="Slide Number Placeholder 3">
            <a:extLst>
              <a:ext uri="{FF2B5EF4-FFF2-40B4-BE49-F238E27FC236}">
                <a16:creationId xmlns:a16="http://schemas.microsoft.com/office/drawing/2014/main" id="{CB902F98-109B-4D4E-839F-23ECC030CF3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4FE21C1-8CA9-45F1-AB2E-D87A763BE3C5}" type="slidenum">
              <a:rPr lang="en-US" altLang="en-US" sz="1200"/>
              <a:pPr algn="r" eaLnBrk="1" hangingPunct="1"/>
              <a:t>15</a:t>
            </a:fld>
            <a:endParaRPr lang="en-US"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id="{D44097F0-35ED-43A6-BA0A-D29E351BFF51}"/>
              </a:ext>
            </a:extLst>
          </p:cNvPr>
          <p:cNvSpPr>
            <a:spLocks noGrp="1" noRot="1" noChangeAspect="1" noChangeArrowheads="1" noTextEdit="1"/>
          </p:cNvSpPr>
          <p:nvPr>
            <p:ph type="sldImg"/>
          </p:nvPr>
        </p:nvSpPr>
        <p:spPr>
          <a:xfrm>
            <a:off x="381000" y="685800"/>
            <a:ext cx="6096000" cy="3429000"/>
          </a:xfrm>
          <a:ln/>
        </p:spPr>
      </p:sp>
      <p:sp>
        <p:nvSpPr>
          <p:cNvPr id="96259" name="Notes Placeholder 2">
            <a:extLst>
              <a:ext uri="{FF2B5EF4-FFF2-40B4-BE49-F238E27FC236}">
                <a16:creationId xmlns:a16="http://schemas.microsoft.com/office/drawing/2014/main" id="{58FDCB75-0257-46E5-81CE-C9761056AF9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 new client is ready to learn about the massage process after the intake process.</a:t>
            </a:r>
          </a:p>
        </p:txBody>
      </p:sp>
      <p:sp>
        <p:nvSpPr>
          <p:cNvPr id="96260" name="Slide Number Placeholder 3">
            <a:extLst>
              <a:ext uri="{FF2B5EF4-FFF2-40B4-BE49-F238E27FC236}">
                <a16:creationId xmlns:a16="http://schemas.microsoft.com/office/drawing/2014/main" id="{0AB9D664-4FF9-455F-A562-5AAC0D4B699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513DAE9-AD19-446E-A35F-302DF3AF7A8C}" type="slidenum">
              <a:rPr lang="en-US" altLang="en-US" sz="1200"/>
              <a:pPr algn="r" eaLnBrk="1" hangingPunct="1"/>
              <a:t>16</a:t>
            </a:fld>
            <a:endParaRPr lang="en-US"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7803BFD9-D29C-4FD0-BCF7-24897668AA19}"/>
              </a:ext>
            </a:extLst>
          </p:cNvPr>
          <p:cNvSpPr>
            <a:spLocks noGrp="1" noRot="1" noChangeAspect="1" noChangeArrowheads="1" noTextEdit="1"/>
          </p:cNvSpPr>
          <p:nvPr>
            <p:ph type="sldImg"/>
          </p:nvPr>
        </p:nvSpPr>
        <p:spPr>
          <a:xfrm>
            <a:off x="381000" y="685800"/>
            <a:ext cx="6096000" cy="3429000"/>
          </a:xfrm>
          <a:ln/>
        </p:spPr>
      </p:sp>
      <p:sp>
        <p:nvSpPr>
          <p:cNvPr id="98307" name="Notes Placeholder 2">
            <a:extLst>
              <a:ext uri="{FF2B5EF4-FFF2-40B4-BE49-F238E27FC236}">
                <a16:creationId xmlns:a16="http://schemas.microsoft.com/office/drawing/2014/main" id="{F6E75375-02E1-4CDD-A592-A1B7D00707F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Any modifications that need to be made because of the location and environment of the massage should be taken into consideration. </a:t>
            </a:r>
          </a:p>
        </p:txBody>
      </p:sp>
      <p:sp>
        <p:nvSpPr>
          <p:cNvPr id="98308" name="Slide Number Placeholder 3">
            <a:extLst>
              <a:ext uri="{FF2B5EF4-FFF2-40B4-BE49-F238E27FC236}">
                <a16:creationId xmlns:a16="http://schemas.microsoft.com/office/drawing/2014/main" id="{8CDBA5BB-03D9-4CC3-B7A9-5D52803D11E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8FF27BA-FC8E-40E4-8D22-E1DBA1D8CD35}" type="slidenum">
              <a:rPr lang="en-US" altLang="en-US" sz="1200"/>
              <a:pPr algn="r" eaLnBrk="1" hangingPunct="1"/>
              <a:t>17</a:t>
            </a:fld>
            <a:endParaRPr lang="en-US"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id="{F025B137-2FAE-493A-8C6E-2DFA61AC7651}"/>
              </a:ext>
            </a:extLst>
          </p:cNvPr>
          <p:cNvSpPr>
            <a:spLocks noGrp="1" noRot="1" noChangeAspect="1" noChangeArrowheads="1" noTextEdit="1"/>
          </p:cNvSpPr>
          <p:nvPr>
            <p:ph type="sldImg"/>
          </p:nvPr>
        </p:nvSpPr>
        <p:spPr>
          <a:xfrm>
            <a:off x="381000" y="685800"/>
            <a:ext cx="6096000" cy="3429000"/>
          </a:xfrm>
          <a:ln/>
        </p:spPr>
      </p:sp>
      <p:sp>
        <p:nvSpPr>
          <p:cNvPr id="100355" name="Notes Placeholder 2">
            <a:extLst>
              <a:ext uri="{FF2B5EF4-FFF2-40B4-BE49-F238E27FC236}">
                <a16:creationId xmlns:a16="http://schemas.microsoft.com/office/drawing/2014/main" id="{175758D1-DC0E-4D34-B22D-540EA5E56CD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Focus/centering should be done while waiting for the client to prepare for the massage.</a:t>
            </a:r>
          </a:p>
        </p:txBody>
      </p:sp>
      <p:sp>
        <p:nvSpPr>
          <p:cNvPr id="100356" name="Slide Number Placeholder 3">
            <a:extLst>
              <a:ext uri="{FF2B5EF4-FFF2-40B4-BE49-F238E27FC236}">
                <a16:creationId xmlns:a16="http://schemas.microsoft.com/office/drawing/2014/main" id="{9F1C32E1-3C5C-4099-AE9C-9E75ED94B6D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0E96585-DFF1-42BF-B721-A49B78ED79CE}" type="slidenum">
              <a:rPr lang="en-US" altLang="en-US" sz="1200"/>
              <a:pPr algn="r" eaLnBrk="1" hangingPunct="1"/>
              <a:t>18</a:t>
            </a:fld>
            <a:endParaRPr lang="en-US"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a:extLst>
              <a:ext uri="{FF2B5EF4-FFF2-40B4-BE49-F238E27FC236}">
                <a16:creationId xmlns:a16="http://schemas.microsoft.com/office/drawing/2014/main" id="{F7812DB2-C5E8-42DB-AF06-CF0F107B4556}"/>
              </a:ext>
            </a:extLst>
          </p:cNvPr>
          <p:cNvSpPr>
            <a:spLocks noGrp="1" noRot="1" noChangeAspect="1" noChangeArrowheads="1" noTextEdit="1"/>
          </p:cNvSpPr>
          <p:nvPr>
            <p:ph type="sldImg"/>
          </p:nvPr>
        </p:nvSpPr>
        <p:spPr>
          <a:xfrm>
            <a:off x="381000" y="685800"/>
            <a:ext cx="6096000" cy="3429000"/>
          </a:xfrm>
          <a:ln/>
        </p:spPr>
      </p:sp>
      <p:sp>
        <p:nvSpPr>
          <p:cNvPr id="102403" name="Notes Placeholder 2">
            <a:extLst>
              <a:ext uri="{FF2B5EF4-FFF2-40B4-BE49-F238E27FC236}">
                <a16:creationId xmlns:a16="http://schemas.microsoft.com/office/drawing/2014/main" id="{B5F8573C-D20A-4263-9969-D42E87AB836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is the benefit to the client of resting alone for 5 to 10 minutes? </a:t>
            </a:r>
            <a:r>
              <a:rPr lang="en-US" altLang="en-US" i="1">
                <a:latin typeface="Arial" panose="020B0604020202020204" pitchFamily="34" charset="0"/>
                <a:ea typeface="ＭＳ Ｐゴシック" panose="020B0600070205080204" pitchFamily="34" charset="-128"/>
              </a:rPr>
              <a:t>(Having a little time on the table after the session helps the client to integrate the changes and sensations and to readjust to a more outward focus in preparation for leaving the office and returning to daily life. Resting on the table helps prevent the client from becoming lightheaded or dizzy.)</a:t>
            </a:r>
          </a:p>
        </p:txBody>
      </p:sp>
      <p:sp>
        <p:nvSpPr>
          <p:cNvPr id="102404" name="Slide Number Placeholder 3">
            <a:extLst>
              <a:ext uri="{FF2B5EF4-FFF2-40B4-BE49-F238E27FC236}">
                <a16:creationId xmlns:a16="http://schemas.microsoft.com/office/drawing/2014/main" id="{9664F244-B499-42A9-A010-39A0D105D43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62E96D5-7B0E-4AAD-A566-BD7A4183D53F}" type="slidenum">
              <a:rPr lang="en-US" altLang="en-US" sz="1200"/>
              <a:pPr algn="r" eaLnBrk="1" hangingPunct="1"/>
              <a:t>19</a:t>
            </a:fld>
            <a:endParaRPr lang="en-US"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a:extLst>
              <a:ext uri="{FF2B5EF4-FFF2-40B4-BE49-F238E27FC236}">
                <a16:creationId xmlns:a16="http://schemas.microsoft.com/office/drawing/2014/main" id="{2586D7A4-F48F-4230-B0FA-203F3FC2BE05}"/>
              </a:ext>
            </a:extLst>
          </p:cNvPr>
          <p:cNvSpPr>
            <a:spLocks noGrp="1" noRot="1" noChangeAspect="1" noChangeArrowheads="1" noTextEdit="1"/>
          </p:cNvSpPr>
          <p:nvPr>
            <p:ph type="sldImg"/>
          </p:nvPr>
        </p:nvSpPr>
        <p:spPr>
          <a:xfrm>
            <a:off x="381000" y="685800"/>
            <a:ext cx="6096000" cy="3429000"/>
          </a:xfrm>
          <a:ln/>
        </p:spPr>
      </p:sp>
      <p:sp>
        <p:nvSpPr>
          <p:cNvPr id="104451" name="Notes Placeholder 2">
            <a:extLst>
              <a:ext uri="{FF2B5EF4-FFF2-40B4-BE49-F238E27FC236}">
                <a16:creationId xmlns:a16="http://schemas.microsoft.com/office/drawing/2014/main" id="{E91A687D-A3CC-41D0-92E3-C160FA3AEE1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In rare instances the client may need help dressing. Let the client do as much as possible. Be matter of fact and deliberate with any assistance.</a:t>
            </a:r>
          </a:p>
        </p:txBody>
      </p:sp>
      <p:sp>
        <p:nvSpPr>
          <p:cNvPr id="104452" name="Slide Number Placeholder 3">
            <a:extLst>
              <a:ext uri="{FF2B5EF4-FFF2-40B4-BE49-F238E27FC236}">
                <a16:creationId xmlns:a16="http://schemas.microsoft.com/office/drawing/2014/main" id="{7A0087E1-D927-4778-BF57-F1BDD206DB1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262A163-B759-4CF6-BBE6-7F18F4B9F916}" type="slidenum">
              <a:rPr lang="en-US" altLang="en-US" sz="1200"/>
              <a:pPr algn="r" eaLnBrk="1" hangingPunct="1"/>
              <a:t>20</a:t>
            </a:fld>
            <a:endParaRPr lang="en-US"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a:extLst>
              <a:ext uri="{FF2B5EF4-FFF2-40B4-BE49-F238E27FC236}">
                <a16:creationId xmlns:a16="http://schemas.microsoft.com/office/drawing/2014/main" id="{625CFC00-83AE-41B5-8E86-F123E092DF15}"/>
              </a:ext>
            </a:extLst>
          </p:cNvPr>
          <p:cNvSpPr>
            <a:spLocks noGrp="1" noRot="1" noChangeAspect="1" noChangeArrowheads="1" noTextEdit="1"/>
          </p:cNvSpPr>
          <p:nvPr>
            <p:ph type="sldImg"/>
          </p:nvPr>
        </p:nvSpPr>
        <p:spPr>
          <a:xfrm>
            <a:off x="381000" y="685800"/>
            <a:ext cx="6096000" cy="3429000"/>
          </a:xfrm>
          <a:ln/>
        </p:spPr>
      </p:sp>
      <p:sp>
        <p:nvSpPr>
          <p:cNvPr id="106499" name="Notes Placeholder 2">
            <a:extLst>
              <a:ext uri="{FF2B5EF4-FFF2-40B4-BE49-F238E27FC236}">
                <a16:creationId xmlns:a16="http://schemas.microsoft.com/office/drawing/2014/main" id="{E8A64326-D965-4059-9E65-5186CAC977A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Remind the client of these things when he or she is getting off the table alone.</a:t>
            </a:r>
          </a:p>
        </p:txBody>
      </p:sp>
      <p:sp>
        <p:nvSpPr>
          <p:cNvPr id="106500" name="Slide Number Placeholder 3">
            <a:extLst>
              <a:ext uri="{FF2B5EF4-FFF2-40B4-BE49-F238E27FC236}">
                <a16:creationId xmlns:a16="http://schemas.microsoft.com/office/drawing/2014/main" id="{50EEB6E3-E22C-4879-A5B9-98DC6D41B7F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2F768C2-3074-4279-A2A8-A2E988D6BDBC}" type="slidenum">
              <a:rPr lang="en-US" altLang="en-US" sz="1200"/>
              <a:pPr algn="r" eaLnBrk="1" hangingPunct="1"/>
              <a:t>21</a:t>
            </a:fld>
            <a:endParaRPr lang="en-US"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0FEB6AF8-1FC8-475E-A802-268520CCDD87}"/>
              </a:ext>
            </a:extLst>
          </p:cNvPr>
          <p:cNvSpPr>
            <a:spLocks noGrp="1" noRot="1" noChangeAspect="1" noChangeArrowheads="1" noTextEdit="1"/>
          </p:cNvSpPr>
          <p:nvPr>
            <p:ph type="sldImg"/>
          </p:nvPr>
        </p:nvSpPr>
        <p:spPr>
          <a:xfrm>
            <a:off x="381000" y="685800"/>
            <a:ext cx="6096000" cy="3429000"/>
          </a:xfrm>
          <a:ln/>
        </p:spPr>
      </p:sp>
      <p:sp>
        <p:nvSpPr>
          <p:cNvPr id="108547" name="Notes Placeholder 2">
            <a:extLst>
              <a:ext uri="{FF2B5EF4-FFF2-40B4-BE49-F238E27FC236}">
                <a16:creationId xmlns:a16="http://schemas.microsoft.com/office/drawing/2014/main" id="{AE980C89-CFEA-4758-B63A-4A7AB0049DB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In some situations, a quick, friendly hug is appropriate, but only if it is initiated by the client and the therapist is comfortable with the interaction.</a:t>
            </a:r>
          </a:p>
        </p:txBody>
      </p:sp>
      <p:sp>
        <p:nvSpPr>
          <p:cNvPr id="108548" name="Slide Number Placeholder 3">
            <a:extLst>
              <a:ext uri="{FF2B5EF4-FFF2-40B4-BE49-F238E27FC236}">
                <a16:creationId xmlns:a16="http://schemas.microsoft.com/office/drawing/2014/main" id="{BCD6E192-9FB6-45A4-9E31-D99E86C7E18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4FB636E-E2DF-4125-8D99-7BBB7DB0A70F}" type="slidenum">
              <a:rPr lang="en-US" altLang="en-US" sz="1200"/>
              <a:pPr algn="r" eaLnBrk="1" hangingPunct="1"/>
              <a:t>22</a:t>
            </a:fld>
            <a:endParaRPr lang="en-US"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a:extLst>
              <a:ext uri="{FF2B5EF4-FFF2-40B4-BE49-F238E27FC236}">
                <a16:creationId xmlns:a16="http://schemas.microsoft.com/office/drawing/2014/main" id="{2CE25034-A36E-4E33-B78A-A15BCC0AFC0C}"/>
              </a:ext>
            </a:extLst>
          </p:cNvPr>
          <p:cNvSpPr>
            <a:spLocks noGrp="1" noRot="1" noChangeAspect="1" noChangeArrowheads="1" noTextEdit="1"/>
          </p:cNvSpPr>
          <p:nvPr>
            <p:ph type="sldImg"/>
          </p:nvPr>
        </p:nvSpPr>
        <p:spPr>
          <a:xfrm>
            <a:off x="381000" y="685800"/>
            <a:ext cx="6096000" cy="3429000"/>
          </a:xfrm>
          <a:ln/>
        </p:spPr>
      </p:sp>
      <p:sp>
        <p:nvSpPr>
          <p:cNvPr id="110595" name="Notes Placeholder 2">
            <a:extLst>
              <a:ext uri="{FF2B5EF4-FFF2-40B4-BE49-F238E27FC236}">
                <a16:creationId xmlns:a16="http://schemas.microsoft.com/office/drawing/2014/main" id="{29EB869C-D020-4ABA-8B49-1B19B45C2B6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Refer to Fig. 9.13.</a:t>
            </a:r>
          </a:p>
          <a:p>
            <a:pPr marL="228600" indent="-228600">
              <a:buFontTx/>
              <a:buChar char="•"/>
            </a:pPr>
            <a:r>
              <a:rPr lang="en-US" altLang="en-US">
                <a:latin typeface="Arial" panose="020B0604020202020204" pitchFamily="34" charset="0"/>
                <a:ea typeface="ＭＳ Ｐゴシック" panose="020B0600070205080204" pitchFamily="34" charset="-128"/>
              </a:rPr>
              <a:t>Pillows or other supports are used to make the client comfortable.</a:t>
            </a:r>
          </a:p>
          <a:p>
            <a:pPr marL="228600" indent="-228600">
              <a:buFontTx/>
              <a:buChar char="•"/>
            </a:pPr>
            <a:r>
              <a:rPr lang="en-US" altLang="en-US">
                <a:latin typeface="Arial" panose="020B0604020202020204" pitchFamily="34" charset="0"/>
                <a:ea typeface="ＭＳ Ｐゴシック" panose="020B0600070205080204" pitchFamily="34" charset="-128"/>
              </a:rPr>
              <a:t>After the first trimester, a pregnant woman will probably be the most comfortable in a side-lying position.</a:t>
            </a:r>
          </a:p>
          <a:p>
            <a:pPr marL="228600" indent="-228600">
              <a:buFontTx/>
              <a:buChar char="•"/>
            </a:pPr>
            <a:r>
              <a:rPr lang="en-US" altLang="en-US">
                <a:latin typeface="Arial" panose="020B0604020202020204" pitchFamily="34" charset="0"/>
                <a:ea typeface="ＭＳ Ｐゴシック" panose="020B0600070205080204" pitchFamily="34" charset="-128"/>
              </a:rPr>
              <a:t>Clients with lower back pain may be more comfortable with a support such as a pillow or folded large towel under the abdomen when lying prone.</a:t>
            </a:r>
          </a:p>
        </p:txBody>
      </p:sp>
      <p:sp>
        <p:nvSpPr>
          <p:cNvPr id="110596" name="Slide Number Placeholder 3">
            <a:extLst>
              <a:ext uri="{FF2B5EF4-FFF2-40B4-BE49-F238E27FC236}">
                <a16:creationId xmlns:a16="http://schemas.microsoft.com/office/drawing/2014/main" id="{0EE54E06-95AB-4359-91B3-4F639ED4F85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2A4AD6D-C3C7-47F0-A3D0-257A012DAB6A}" type="slidenum">
              <a:rPr lang="en-US" altLang="en-US" sz="1200"/>
              <a:pPr algn="r" eaLnBrk="1" hangingPunct="1"/>
              <a:t>23</a:t>
            </a:fld>
            <a:endParaRPr lang="en-US" alt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a:extLst>
              <a:ext uri="{FF2B5EF4-FFF2-40B4-BE49-F238E27FC236}">
                <a16:creationId xmlns:a16="http://schemas.microsoft.com/office/drawing/2014/main" id="{987F606B-A2E6-4A8B-8753-72CD83125412}"/>
              </a:ext>
            </a:extLst>
          </p:cNvPr>
          <p:cNvSpPr>
            <a:spLocks noGrp="1" noRot="1" noChangeAspect="1" noChangeArrowheads="1" noTextEdit="1"/>
          </p:cNvSpPr>
          <p:nvPr>
            <p:ph type="sldImg"/>
          </p:nvPr>
        </p:nvSpPr>
        <p:spPr>
          <a:xfrm>
            <a:off x="381000" y="685800"/>
            <a:ext cx="6096000" cy="3429000"/>
          </a:xfrm>
          <a:ln/>
        </p:spPr>
      </p:sp>
      <p:sp>
        <p:nvSpPr>
          <p:cNvPr id="112643" name="Notes Placeholder 2">
            <a:extLst>
              <a:ext uri="{FF2B5EF4-FFF2-40B4-BE49-F238E27FC236}">
                <a16:creationId xmlns:a16="http://schemas.microsoft.com/office/drawing/2014/main" id="{FCE876DD-7F88-402F-BE35-906C4CF96F0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Skillfully undraping an area to be massaged and purposefully redraping the area is much more professional and less invasive than sliding the hands under the draping materials. </a:t>
            </a:r>
          </a:p>
        </p:txBody>
      </p:sp>
      <p:sp>
        <p:nvSpPr>
          <p:cNvPr id="112644" name="Slide Number Placeholder 3">
            <a:extLst>
              <a:ext uri="{FF2B5EF4-FFF2-40B4-BE49-F238E27FC236}">
                <a16:creationId xmlns:a16="http://schemas.microsoft.com/office/drawing/2014/main" id="{D5474758-3BCC-4074-A6E5-56C1D01D83A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39DFA28-9BCF-47D0-8047-8D227F87426B}" type="slidenum">
              <a:rPr lang="en-US" altLang="en-US" sz="1200"/>
              <a:pPr algn="r" eaLnBrk="1" hangingPunct="1"/>
              <a:t>24</a:t>
            </a:fld>
            <a:endParaRPr lang="en-US"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a:extLst>
              <a:ext uri="{FF2B5EF4-FFF2-40B4-BE49-F238E27FC236}">
                <a16:creationId xmlns:a16="http://schemas.microsoft.com/office/drawing/2014/main" id="{01716569-AF9E-42B5-8A97-60C1A8E4C812}"/>
              </a:ext>
            </a:extLst>
          </p:cNvPr>
          <p:cNvSpPr>
            <a:spLocks noGrp="1" noRot="1" noChangeAspect="1" noChangeArrowheads="1" noTextEdit="1"/>
          </p:cNvSpPr>
          <p:nvPr>
            <p:ph type="sldImg"/>
          </p:nvPr>
        </p:nvSpPr>
        <p:spPr>
          <a:xfrm>
            <a:off x="381000" y="685800"/>
            <a:ext cx="6096000" cy="3429000"/>
          </a:xfrm>
          <a:ln/>
        </p:spPr>
      </p:sp>
      <p:sp>
        <p:nvSpPr>
          <p:cNvPr id="114691" name="Notes Placeholder 2">
            <a:extLst>
              <a:ext uri="{FF2B5EF4-FFF2-40B4-BE49-F238E27FC236}">
                <a16:creationId xmlns:a16="http://schemas.microsoft.com/office/drawing/2014/main" id="{7794D248-20D2-476B-8F83-52CAE1DACAA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Specific massage targeting the breast under the supervision of a licensed medical professional may require special draping procedures for the breast area of women. </a:t>
            </a:r>
          </a:p>
          <a:p>
            <a:pPr marL="228600" indent="-228600">
              <a:buFontTx/>
              <a:buChar char="•"/>
            </a:pPr>
            <a:r>
              <a:rPr lang="en-US" altLang="en-US">
                <a:latin typeface="Arial" panose="020B0604020202020204" pitchFamily="34" charset="0"/>
                <a:ea typeface="ＭＳ Ｐゴシック" panose="020B0600070205080204" pitchFamily="34" charset="-128"/>
              </a:rPr>
              <a:t>In Canada, breast massage for medical purposes has a specific methodology and a consent process. </a:t>
            </a:r>
          </a:p>
          <a:p>
            <a:pPr marL="228600" indent="-228600">
              <a:buFontTx/>
              <a:buChar char="•"/>
            </a:pPr>
            <a:r>
              <a:rPr lang="en-US" altLang="en-US">
                <a:latin typeface="Arial" panose="020B0604020202020204" pitchFamily="34" charset="0"/>
                <a:ea typeface="ＭＳ Ｐゴシック" panose="020B0600070205080204" pitchFamily="34" charset="-128"/>
              </a:rPr>
              <a:t>These methods are out of the scope of practice for the wellness massage practitioner. </a:t>
            </a:r>
          </a:p>
        </p:txBody>
      </p:sp>
      <p:sp>
        <p:nvSpPr>
          <p:cNvPr id="114692" name="Slide Number Placeholder 3">
            <a:extLst>
              <a:ext uri="{FF2B5EF4-FFF2-40B4-BE49-F238E27FC236}">
                <a16:creationId xmlns:a16="http://schemas.microsoft.com/office/drawing/2014/main" id="{370511D5-FED5-4D98-BA76-E848863321A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9280E09-5615-4ACD-A7F6-A1A8421ABDA3}" type="slidenum">
              <a:rPr lang="en-US" altLang="en-US" sz="1200"/>
              <a:pPr algn="r" eaLnBrk="1" hangingPunct="1"/>
              <a:t>25</a:t>
            </a:fld>
            <a:endParaRPr lang="en-US" altLang="en-US"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F204D1BE-58DE-40E3-AE54-69B4812DC53B}"/>
              </a:ext>
            </a:extLst>
          </p:cNvPr>
          <p:cNvSpPr>
            <a:spLocks noGrp="1" noRot="1" noChangeAspect="1" noChangeArrowheads="1" noTextEdit="1"/>
          </p:cNvSpPr>
          <p:nvPr>
            <p:ph type="sldImg"/>
          </p:nvPr>
        </p:nvSpPr>
        <p:spPr>
          <a:xfrm>
            <a:off x="381000" y="685800"/>
            <a:ext cx="6096000" cy="3429000"/>
          </a:xfrm>
          <a:ln/>
        </p:spPr>
      </p:sp>
      <p:sp>
        <p:nvSpPr>
          <p:cNvPr id="116739" name="Notes Placeholder 2">
            <a:extLst>
              <a:ext uri="{FF2B5EF4-FFF2-40B4-BE49-F238E27FC236}">
                <a16:creationId xmlns:a16="http://schemas.microsoft.com/office/drawing/2014/main" id="{869B3A86-C1CB-4834-BBD5-E6D235B07BD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If the client uses a dressing area away from the massage table, a robe, top sheet, or wrap large enough to cover the body will be needed for the walk to the massage area. </a:t>
            </a:r>
          </a:p>
          <a:p>
            <a:pPr marL="228600" indent="-228600">
              <a:buFontTx/>
              <a:buChar char="•"/>
            </a:pPr>
            <a:r>
              <a:rPr lang="en-US" altLang="en-US">
                <a:latin typeface="Arial" panose="020B0604020202020204" pitchFamily="34" charset="0"/>
                <a:ea typeface="ＭＳ Ｐゴシック" panose="020B0600070205080204" pitchFamily="34" charset="-128"/>
              </a:rPr>
              <a:t>If a wrap or top sheet is used, it can become the top drape once the client is on the table.</a:t>
            </a:r>
          </a:p>
        </p:txBody>
      </p:sp>
      <p:sp>
        <p:nvSpPr>
          <p:cNvPr id="116740" name="Slide Number Placeholder 3">
            <a:extLst>
              <a:ext uri="{FF2B5EF4-FFF2-40B4-BE49-F238E27FC236}">
                <a16:creationId xmlns:a16="http://schemas.microsoft.com/office/drawing/2014/main" id="{095263DE-7991-45BB-A03D-1264EB57C91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874BED9-BCC5-422D-BA9F-D64A9A5004B5}" type="slidenum">
              <a:rPr lang="en-US" altLang="en-US" sz="1200"/>
              <a:pPr algn="r" eaLnBrk="1" hangingPunct="1"/>
              <a:t>26</a:t>
            </a:fld>
            <a:endParaRPr lang="en-US" alt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609B6674-9601-4678-A7C3-1106F290C515}"/>
              </a:ext>
            </a:extLst>
          </p:cNvPr>
          <p:cNvSpPr>
            <a:spLocks noGrp="1" noRot="1" noChangeAspect="1" noChangeArrowheads="1" noTextEdit="1"/>
          </p:cNvSpPr>
          <p:nvPr>
            <p:ph type="sldImg"/>
          </p:nvPr>
        </p:nvSpPr>
        <p:spPr>
          <a:xfrm>
            <a:off x="381000" y="685800"/>
            <a:ext cx="6096000" cy="3429000"/>
          </a:xfrm>
          <a:ln/>
        </p:spPr>
      </p:sp>
      <p:sp>
        <p:nvSpPr>
          <p:cNvPr id="118787" name="Notes Placeholder 2">
            <a:extLst>
              <a:ext uri="{FF2B5EF4-FFF2-40B4-BE49-F238E27FC236}">
                <a16:creationId xmlns:a16="http://schemas.microsoft.com/office/drawing/2014/main" id="{27F3394B-DDD0-47B5-89F8-4E8CAE32357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With flat draping, the top sheet is placed over the client in the same manner that a bed is made, with a bottom sheet and a top sheet. </a:t>
            </a:r>
          </a:p>
          <a:p>
            <a:pPr marL="228600" indent="-228600">
              <a:buFontTx/>
              <a:buChar char="•"/>
            </a:pPr>
            <a:r>
              <a:rPr lang="en-US" altLang="en-US">
                <a:latin typeface="Arial" panose="020B0604020202020204" pitchFamily="34" charset="0"/>
                <a:ea typeface="ＭＳ Ｐゴシック" panose="020B0600070205080204" pitchFamily="34" charset="-128"/>
              </a:rPr>
              <a:t>To ensure the privacy of men, the massage practitioner should avoid smooth, flat draping over the genitals while the client is supine. Loose draping that does not lie flat against the body provides for a visual shield and reduces the client’</a:t>
            </a:r>
            <a:r>
              <a:rPr lang="en-US" altLang="ja-JP">
                <a:latin typeface="Arial" panose="020B0604020202020204" pitchFamily="34" charset="0"/>
                <a:ea typeface="ＭＳ Ｐゴシック" panose="020B0600070205080204" pitchFamily="34" charset="-128"/>
              </a:rPr>
              <a:t>s embarrassment. </a:t>
            </a:r>
            <a:endParaRPr lang="en-US" altLang="en-US">
              <a:latin typeface="Arial" panose="020B0604020202020204" pitchFamily="34" charset="0"/>
              <a:ea typeface="ＭＳ Ｐゴシック" panose="020B0600070205080204" pitchFamily="34" charset="-128"/>
            </a:endParaRPr>
          </a:p>
        </p:txBody>
      </p:sp>
      <p:sp>
        <p:nvSpPr>
          <p:cNvPr id="118788" name="Slide Number Placeholder 3">
            <a:extLst>
              <a:ext uri="{FF2B5EF4-FFF2-40B4-BE49-F238E27FC236}">
                <a16:creationId xmlns:a16="http://schemas.microsoft.com/office/drawing/2014/main" id="{1A98F1E9-01E7-48D4-85D8-655EF64DAFE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ED19C1F-9C2E-4591-B3E4-834F18AE023D}" type="slidenum">
              <a:rPr lang="en-US" altLang="en-US" sz="1200"/>
              <a:pPr algn="r" eaLnBrk="1" hangingPunct="1"/>
              <a:t>27</a:t>
            </a:fld>
            <a:endParaRPr lang="en-US" altLang="en-US"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a:extLst>
              <a:ext uri="{FF2B5EF4-FFF2-40B4-BE49-F238E27FC236}">
                <a16:creationId xmlns:a16="http://schemas.microsoft.com/office/drawing/2014/main" id="{BB7A88B0-A854-45FC-A267-94710313D16A}"/>
              </a:ext>
            </a:extLst>
          </p:cNvPr>
          <p:cNvSpPr>
            <a:spLocks noGrp="1" noRot="1" noChangeAspect="1" noChangeArrowheads="1" noTextEdit="1"/>
          </p:cNvSpPr>
          <p:nvPr>
            <p:ph type="sldImg"/>
          </p:nvPr>
        </p:nvSpPr>
        <p:spPr>
          <a:xfrm>
            <a:off x="381000" y="685800"/>
            <a:ext cx="6096000" cy="3429000"/>
          </a:xfrm>
          <a:ln/>
        </p:spPr>
      </p:sp>
      <p:sp>
        <p:nvSpPr>
          <p:cNvPr id="120835" name="Notes Placeholder 2">
            <a:extLst>
              <a:ext uri="{FF2B5EF4-FFF2-40B4-BE49-F238E27FC236}">
                <a16:creationId xmlns:a16="http://schemas.microsoft.com/office/drawing/2014/main" id="{20AE67D0-F604-4EBF-931D-3E2C591F547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This type of draping is very effective for securely covering and shielding the genital and buttock areas. </a:t>
            </a:r>
          </a:p>
          <a:p>
            <a:pPr marL="228600" indent="-228600">
              <a:buFontTx/>
              <a:buChar char="•"/>
            </a:pPr>
            <a:r>
              <a:rPr lang="en-US" altLang="en-US">
                <a:latin typeface="Arial" panose="020B0604020202020204" pitchFamily="34" charset="0"/>
                <a:ea typeface="ＭＳ Ｐゴシック" panose="020B0600070205080204" pitchFamily="34" charset="-128"/>
              </a:rPr>
              <a:t>Positioning of the drape may feel invasive to the client, but having the client assist in placement of the drapes preserves a sense of modesty. </a:t>
            </a:r>
          </a:p>
        </p:txBody>
      </p:sp>
      <p:sp>
        <p:nvSpPr>
          <p:cNvPr id="120836" name="Slide Number Placeholder 3">
            <a:extLst>
              <a:ext uri="{FF2B5EF4-FFF2-40B4-BE49-F238E27FC236}">
                <a16:creationId xmlns:a16="http://schemas.microsoft.com/office/drawing/2014/main" id="{F5BA25B3-2AC0-4D42-99A8-B48882C57EB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7630616-6AF6-416C-9B67-951A13F73A6A}" type="slidenum">
              <a:rPr lang="en-US" altLang="en-US" sz="1200"/>
              <a:pPr algn="r" eaLnBrk="1" hangingPunct="1"/>
              <a:t>28</a:t>
            </a:fld>
            <a:endParaRPr lang="en-US" altLang="en-US"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a:extLst>
              <a:ext uri="{FF2B5EF4-FFF2-40B4-BE49-F238E27FC236}">
                <a16:creationId xmlns:a16="http://schemas.microsoft.com/office/drawing/2014/main" id="{0B817991-94EB-4410-8C0E-AD73A8EBA535}"/>
              </a:ext>
            </a:extLst>
          </p:cNvPr>
          <p:cNvSpPr>
            <a:spLocks noGrp="1" noRot="1" noChangeAspect="1" noChangeArrowheads="1" noTextEdit="1"/>
          </p:cNvSpPr>
          <p:nvPr>
            <p:ph type="sldImg"/>
          </p:nvPr>
        </p:nvSpPr>
        <p:spPr>
          <a:xfrm>
            <a:off x="381000" y="685800"/>
            <a:ext cx="6096000" cy="3429000"/>
          </a:xfrm>
          <a:ln/>
        </p:spPr>
      </p:sp>
      <p:sp>
        <p:nvSpPr>
          <p:cNvPr id="122883" name="Notes Placeholder 2">
            <a:extLst>
              <a:ext uri="{FF2B5EF4-FFF2-40B4-BE49-F238E27FC236}">
                <a16:creationId xmlns:a16="http://schemas.microsoft.com/office/drawing/2014/main" id="{FF40ED0B-43C0-4DAA-874C-A3A638C7AC0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are some ways to maintain proper sanitation regarding draping materials and procedures? </a:t>
            </a:r>
            <a:r>
              <a:rPr lang="en-US" altLang="en-US" i="1">
                <a:latin typeface="Arial" panose="020B0604020202020204" pitchFamily="34" charset="0"/>
                <a:ea typeface="ＭＳ Ｐゴシック" panose="020B0600070205080204" pitchFamily="34" charset="-128"/>
              </a:rPr>
              <a:t>(The practitioner should use freshly laundered and sanitized draping material for each client, protect the table or mat surface for every session, not allow the drape to drag on the floor, and prevent his or her clothing and hair from coming in contact with the client.)</a:t>
            </a:r>
            <a:endParaRPr lang="en-US" altLang="en-US">
              <a:latin typeface="Arial" panose="020B0604020202020204" pitchFamily="34" charset="0"/>
              <a:ea typeface="ＭＳ Ｐゴシック" panose="020B0600070205080204" pitchFamily="34" charset="-128"/>
            </a:endParaRPr>
          </a:p>
        </p:txBody>
      </p:sp>
      <p:sp>
        <p:nvSpPr>
          <p:cNvPr id="122884" name="Slide Number Placeholder 3">
            <a:extLst>
              <a:ext uri="{FF2B5EF4-FFF2-40B4-BE49-F238E27FC236}">
                <a16:creationId xmlns:a16="http://schemas.microsoft.com/office/drawing/2014/main" id="{1745F1BA-DCBE-4219-94E9-95B991112C1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934AA99-9B09-40B3-8D47-0463EBB6FDE4}" type="slidenum">
              <a:rPr lang="en-US" altLang="en-US" sz="1200"/>
              <a:pPr algn="r" eaLnBrk="1" hangingPunct="1"/>
              <a:t>29</a:t>
            </a:fld>
            <a:endParaRPr lang="en-US" altLang="en-US"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a:extLst>
              <a:ext uri="{FF2B5EF4-FFF2-40B4-BE49-F238E27FC236}">
                <a16:creationId xmlns:a16="http://schemas.microsoft.com/office/drawing/2014/main" id="{BF81E2D5-91BA-4F7B-A421-DDC23711491E}"/>
              </a:ext>
            </a:extLst>
          </p:cNvPr>
          <p:cNvSpPr>
            <a:spLocks noGrp="1" noRot="1" noChangeAspect="1" noChangeArrowheads="1" noTextEdit="1"/>
          </p:cNvSpPr>
          <p:nvPr>
            <p:ph type="sldImg"/>
          </p:nvPr>
        </p:nvSpPr>
        <p:spPr>
          <a:xfrm>
            <a:off x="381000" y="685800"/>
            <a:ext cx="6096000" cy="3429000"/>
          </a:xfrm>
          <a:ln/>
        </p:spPr>
      </p:sp>
      <p:sp>
        <p:nvSpPr>
          <p:cNvPr id="124931" name="Notes Placeholder 2">
            <a:extLst>
              <a:ext uri="{FF2B5EF4-FFF2-40B4-BE49-F238E27FC236}">
                <a16:creationId xmlns:a16="http://schemas.microsoft.com/office/drawing/2014/main" id="{43E0DE67-C92D-49B1-A8BA-EE127040BF2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Refer to Fig. 9.14.</a:t>
            </a:r>
          </a:p>
          <a:p>
            <a:pPr marL="228600" indent="-228600">
              <a:buFontTx/>
              <a:buChar char="•"/>
            </a:pPr>
            <a:r>
              <a:rPr lang="en-US" altLang="en-US">
                <a:latin typeface="Arial" panose="020B0604020202020204" pitchFamily="34" charset="0"/>
                <a:ea typeface="ＭＳ Ｐゴシック" panose="020B0600070205080204" pitchFamily="34" charset="-128"/>
              </a:rPr>
              <a:t>Many other methods are available and can be used instead of or combined with the procedures presented here.</a:t>
            </a:r>
          </a:p>
        </p:txBody>
      </p:sp>
      <p:sp>
        <p:nvSpPr>
          <p:cNvPr id="124932" name="Slide Number Placeholder 3">
            <a:extLst>
              <a:ext uri="{FF2B5EF4-FFF2-40B4-BE49-F238E27FC236}">
                <a16:creationId xmlns:a16="http://schemas.microsoft.com/office/drawing/2014/main" id="{8AF80BB4-F8D7-4658-9954-87A238F49BB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1A6511B-2CE5-414D-949B-B44D1EE04CC7}" type="slidenum">
              <a:rPr lang="en-US" altLang="en-US" sz="1200"/>
              <a:pPr algn="r" eaLnBrk="1" hangingPunct="1"/>
              <a:t>30</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462023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413970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4249487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8096749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6587865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240782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pPr>
              <a:defRPr/>
            </a:pPr>
            <a:r>
              <a:rPr lang="en-GB"/>
              <a:t>1</a:t>
            </a:r>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141765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5275692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8618982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8654878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96426262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761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335469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083926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057820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415983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18748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345929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469073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44581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815838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883998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04533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40946081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583102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118713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361681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860310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1749359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0409786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573610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554860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299496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3140531254"/>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505331722"/>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1973929862"/>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697DDB9B-5F45-E5C7-ED66-DC6E9A23DDD4}"/>
              </a:ext>
            </a:extLst>
          </p:cNvPr>
          <p:cNvSpPr txBox="1"/>
          <p:nvPr/>
        </p:nvSpPr>
        <p:spPr>
          <a:xfrm>
            <a:off x="4545805" y="3940207"/>
            <a:ext cx="5967494" cy="55399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000" b="0" dirty="0">
                <a:solidFill>
                  <a:schemeClr val="bg1"/>
                </a:solidFill>
                <a:latin typeface="Futura PT Demi" panose="020B0702020204020303" pitchFamily="34" charset="0"/>
              </a:rPr>
              <a:t>Pre and Post Massage Procedures </a:t>
            </a:r>
          </a:p>
        </p:txBody>
      </p:sp>
    </p:spTree>
    <p:extLst>
      <p:ext uri="{BB962C8B-B14F-4D97-AF65-F5344CB8AC3E}">
        <p14:creationId xmlns:p14="http://schemas.microsoft.com/office/powerpoint/2010/main" val="572029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09CD87C3-A01D-49B1-B226-70B257E84144}"/>
              </a:ext>
            </a:extLst>
          </p:cNvPr>
          <p:cNvSpPr>
            <a:spLocks noGrp="1" noChangeArrowheads="1"/>
          </p:cNvSpPr>
          <p:nvPr>
            <p:ph type="title"/>
          </p:nvPr>
        </p:nvSpPr>
        <p:spPr>
          <a:xfrm>
            <a:off x="838200" y="687855"/>
            <a:ext cx="10515600" cy="1325563"/>
          </a:xfrm>
        </p:spPr>
        <p:txBody>
          <a:bodyPr>
            <a:normAutofit fontScale="90000"/>
          </a:bodyPr>
          <a:lstStyle/>
          <a:p>
            <a:r>
              <a:rPr lang="en-US" altLang="en-US" dirty="0"/>
              <a:t>Learning Objectives</a:t>
            </a:r>
            <a:br>
              <a:rPr lang="en-US" altLang="en-US" dirty="0"/>
            </a:br>
            <a:r>
              <a:rPr lang="en-US" altLang="en-US" dirty="0"/>
              <a:t>Lesson 9.2: Client Expectations and Pre-massage and Post-Massage Procedures </a:t>
            </a:r>
            <a:br>
              <a:rPr lang="en-US" altLang="en-US" dirty="0"/>
            </a:br>
            <a:r>
              <a:rPr lang="en-US" altLang="en-US" dirty="0"/>
              <a:t>(Slide 1 of 2)</a:t>
            </a:r>
          </a:p>
        </p:txBody>
      </p:sp>
      <p:sp>
        <p:nvSpPr>
          <p:cNvPr id="66563" name="Content Placeholder 2">
            <a:extLst>
              <a:ext uri="{FF2B5EF4-FFF2-40B4-BE49-F238E27FC236}">
                <a16:creationId xmlns:a16="http://schemas.microsoft.com/office/drawing/2014/main" id="{85AB23E0-AB94-4063-A70C-A282AC9A9BCC}"/>
              </a:ext>
            </a:extLst>
          </p:cNvPr>
          <p:cNvSpPr>
            <a:spLocks noGrp="1" noChangeArrowheads="1"/>
          </p:cNvSpPr>
          <p:nvPr>
            <p:ph idx="1"/>
          </p:nvPr>
        </p:nvSpPr>
        <p:spPr>
          <a:xfrm>
            <a:off x="687593" y="2729267"/>
            <a:ext cx="10515600" cy="4351338"/>
          </a:xfrm>
        </p:spPr>
        <p:txBody>
          <a:bodyPr/>
          <a:lstStyle/>
          <a:p>
            <a:r>
              <a:rPr lang="en-US" altLang="en-US" dirty="0"/>
              <a:t>Explain massage procedures to a client.</a:t>
            </a:r>
          </a:p>
          <a:p>
            <a:r>
              <a:rPr lang="en-US" altLang="en-US" dirty="0"/>
              <a:t>Identify gender issues that may influence the client’s expectations and respond appropriately.</a:t>
            </a:r>
          </a:p>
          <a:p>
            <a:r>
              <a:rPr lang="en-US" altLang="en-US" dirty="0"/>
              <a:t>Obtain and give relevant feedback during the massage.</a:t>
            </a:r>
          </a:p>
          <a:p>
            <a:r>
              <a:rPr lang="en-US" altLang="en-US" dirty="0"/>
              <a:t>Perform pre-massage procedures to prepare both the client and the therapist for the massage session.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Title 1">
            <a:extLst>
              <a:ext uri="{FF2B5EF4-FFF2-40B4-BE49-F238E27FC236}">
                <a16:creationId xmlns:a16="http://schemas.microsoft.com/office/drawing/2014/main" id="{F57733A2-7D96-480B-969A-EDE4FB929801}"/>
              </a:ext>
            </a:extLst>
          </p:cNvPr>
          <p:cNvSpPr>
            <a:spLocks noGrp="1" noChangeArrowheads="1"/>
          </p:cNvSpPr>
          <p:nvPr>
            <p:ph type="title"/>
          </p:nvPr>
        </p:nvSpPr>
        <p:spPr>
          <a:xfrm>
            <a:off x="838200" y="676375"/>
            <a:ext cx="10515600" cy="1325563"/>
          </a:xfrm>
        </p:spPr>
        <p:txBody>
          <a:bodyPr>
            <a:normAutofit fontScale="90000"/>
          </a:bodyPr>
          <a:lstStyle/>
          <a:p>
            <a:r>
              <a:rPr lang="en-US" altLang="en-US" dirty="0"/>
              <a:t>Learning Objectives</a:t>
            </a:r>
            <a:br>
              <a:rPr lang="en-US" altLang="en-US" dirty="0"/>
            </a:br>
            <a:r>
              <a:rPr lang="en-US" altLang="en-US" dirty="0"/>
              <a:t>Lesson 9.2: Client Expectations and </a:t>
            </a:r>
            <a:r>
              <a:rPr lang="en-US" altLang="en-US" dirty="0" err="1"/>
              <a:t>Premassage</a:t>
            </a:r>
            <a:r>
              <a:rPr lang="en-US" altLang="en-US" dirty="0"/>
              <a:t> and Post-Massage Procedures </a:t>
            </a:r>
            <a:br>
              <a:rPr lang="en-US" altLang="en-US" dirty="0"/>
            </a:br>
            <a:r>
              <a:rPr lang="en-US" altLang="en-US" dirty="0"/>
              <a:t>(Slide 2 of 2)</a:t>
            </a:r>
          </a:p>
        </p:txBody>
      </p:sp>
      <p:sp>
        <p:nvSpPr>
          <p:cNvPr id="44035" name="Content Placeholder 2">
            <a:extLst>
              <a:ext uri="{FF2B5EF4-FFF2-40B4-BE49-F238E27FC236}">
                <a16:creationId xmlns:a16="http://schemas.microsoft.com/office/drawing/2014/main" id="{F9E2BB59-BB23-4884-916A-D0A84F3F145D}"/>
              </a:ext>
            </a:extLst>
          </p:cNvPr>
          <p:cNvSpPr>
            <a:spLocks noGrp="1"/>
          </p:cNvSpPr>
          <p:nvPr>
            <p:ph idx="1"/>
          </p:nvPr>
        </p:nvSpPr>
        <p:spPr>
          <a:xfrm>
            <a:off x="676835" y="2826086"/>
            <a:ext cx="10515600" cy="4351338"/>
          </a:xfrm>
        </p:spPr>
        <p:txBody>
          <a:bodyPr/>
          <a:lstStyle/>
          <a:p>
            <a:r>
              <a:rPr lang="en-US" altLang="en-US" dirty="0"/>
              <a:t>Perform post-massage procedures to close the massage session and prepare for the next client.</a:t>
            </a:r>
          </a:p>
          <a:p>
            <a:r>
              <a:rPr lang="en-US" altLang="en-US" dirty="0"/>
              <a:t>Effectively drape and position a client.</a:t>
            </a:r>
          </a:p>
          <a:p>
            <a:endParaRPr lang="en-US" altLang="en-US" dirty="0"/>
          </a:p>
          <a:p>
            <a:endParaRPr lang="en-US"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ADA01BEA-49FD-45A3-A9B3-FF96996BC0A6}"/>
              </a:ext>
            </a:extLst>
          </p:cNvPr>
          <p:cNvSpPr>
            <a:spLocks noGrp="1" noChangeArrowheads="1"/>
          </p:cNvSpPr>
          <p:nvPr>
            <p:ph type="title"/>
          </p:nvPr>
        </p:nvSpPr>
        <p:spPr/>
        <p:txBody>
          <a:bodyPr>
            <a:normAutofit fontScale="90000"/>
          </a:bodyPr>
          <a:lstStyle/>
          <a:p>
            <a:r>
              <a:rPr lang="en-US" altLang="en-US" dirty="0"/>
              <a:t>Determining a New </a:t>
            </a:r>
            <a:br>
              <a:rPr lang="en-US" altLang="en-US" dirty="0"/>
            </a:br>
            <a:r>
              <a:rPr lang="en-US" altLang="en-US" dirty="0"/>
              <a:t>Client’</a:t>
            </a:r>
            <a:r>
              <a:rPr lang="en-US" altLang="ja-JP" dirty="0"/>
              <a:t>s Expectations </a:t>
            </a:r>
            <a:br>
              <a:rPr lang="en-US" altLang="ja-JP" dirty="0"/>
            </a:br>
            <a:r>
              <a:rPr lang="en-US" altLang="ja-JP" dirty="0"/>
              <a:t>(Slide 1 of 2) </a:t>
            </a:r>
            <a:endParaRPr lang="en-US" altLang="en-US" dirty="0"/>
          </a:p>
        </p:txBody>
      </p:sp>
      <p:sp>
        <p:nvSpPr>
          <p:cNvPr id="70659" name="Content Placeholder 2">
            <a:extLst>
              <a:ext uri="{FF2B5EF4-FFF2-40B4-BE49-F238E27FC236}">
                <a16:creationId xmlns:a16="http://schemas.microsoft.com/office/drawing/2014/main" id="{94AA2E58-AA65-4240-9CCF-6992FA374AD4}"/>
              </a:ext>
            </a:extLst>
          </p:cNvPr>
          <p:cNvSpPr>
            <a:spLocks noGrp="1" noChangeArrowheads="1"/>
          </p:cNvSpPr>
          <p:nvPr>
            <p:ph idx="1"/>
          </p:nvPr>
        </p:nvSpPr>
        <p:spPr>
          <a:xfrm>
            <a:off x="838200" y="2141537"/>
            <a:ext cx="10515600" cy="4351338"/>
          </a:xfrm>
        </p:spPr>
        <p:txBody>
          <a:bodyPr/>
          <a:lstStyle/>
          <a:p>
            <a:r>
              <a:rPr lang="en-US" altLang="en-US" dirty="0"/>
              <a:t>Explain massage limitations, responses, and risks in informed consent procedure</a:t>
            </a:r>
          </a:p>
          <a:p>
            <a:r>
              <a:rPr lang="en-US" altLang="en-US" dirty="0"/>
              <a:t>Ask the client to describe a massage</a:t>
            </a:r>
          </a:p>
          <a:p>
            <a:r>
              <a:rPr lang="en-US" altLang="en-US" dirty="0"/>
              <a:t>Explain different styles of massage</a:t>
            </a:r>
          </a:p>
          <a:p>
            <a:r>
              <a:rPr lang="en-US" altLang="en-US" dirty="0"/>
              <a:t>Never discount another therapist’</a:t>
            </a:r>
            <a:r>
              <a:rPr lang="en-US" altLang="ja-JP" dirty="0"/>
              <a:t>s approach, unless he or she violated a professional code of ethics</a:t>
            </a:r>
          </a:p>
          <a:p>
            <a:r>
              <a:rPr lang="en-US" altLang="en-US" dirty="0"/>
              <a:t>Do not confuse expectation with outcome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0416C948-43AD-42C0-9547-8B58EF89A03B}"/>
              </a:ext>
            </a:extLst>
          </p:cNvPr>
          <p:cNvSpPr>
            <a:spLocks noGrp="1" noChangeArrowheads="1"/>
          </p:cNvSpPr>
          <p:nvPr>
            <p:ph type="title"/>
          </p:nvPr>
        </p:nvSpPr>
        <p:spPr/>
        <p:txBody>
          <a:bodyPr>
            <a:normAutofit fontScale="90000"/>
          </a:bodyPr>
          <a:lstStyle/>
          <a:p>
            <a:r>
              <a:rPr lang="en-US" altLang="en-US" dirty="0"/>
              <a:t>Determining a New </a:t>
            </a:r>
            <a:br>
              <a:rPr lang="en-US" altLang="en-US" dirty="0"/>
            </a:br>
            <a:r>
              <a:rPr lang="en-US" altLang="en-US" dirty="0"/>
              <a:t>Client’</a:t>
            </a:r>
            <a:r>
              <a:rPr lang="en-US" altLang="ja-JP" dirty="0"/>
              <a:t>s Expectations </a:t>
            </a:r>
            <a:br>
              <a:rPr lang="en-US" altLang="ja-JP" dirty="0"/>
            </a:br>
            <a:r>
              <a:rPr lang="en-US" altLang="ja-JP" dirty="0"/>
              <a:t>(Slide 2 of 2)</a:t>
            </a:r>
            <a:endParaRPr lang="en-US" altLang="en-US" dirty="0"/>
          </a:p>
        </p:txBody>
      </p:sp>
      <p:sp>
        <p:nvSpPr>
          <p:cNvPr id="72707" name="Content Placeholder 2">
            <a:extLst>
              <a:ext uri="{FF2B5EF4-FFF2-40B4-BE49-F238E27FC236}">
                <a16:creationId xmlns:a16="http://schemas.microsoft.com/office/drawing/2014/main" id="{F01066E3-A349-4440-BDC7-16A9452B7B43}"/>
              </a:ext>
            </a:extLst>
          </p:cNvPr>
          <p:cNvSpPr>
            <a:spLocks noGrp="1" noChangeArrowheads="1"/>
          </p:cNvSpPr>
          <p:nvPr>
            <p:ph idx="1"/>
          </p:nvPr>
        </p:nvSpPr>
        <p:spPr>
          <a:xfrm>
            <a:off x="838200" y="2352750"/>
            <a:ext cx="10515600" cy="4351338"/>
          </a:xfrm>
        </p:spPr>
        <p:txBody>
          <a:bodyPr/>
          <a:lstStyle/>
          <a:p>
            <a:r>
              <a:rPr lang="en-US" altLang="en-US" dirty="0"/>
              <a:t>Ask questions</a:t>
            </a:r>
          </a:p>
          <a:p>
            <a:pPr lvl="1"/>
            <a:r>
              <a:rPr lang="en-US" altLang="en-US" dirty="0"/>
              <a:t>How do you want to feel after the massage?</a:t>
            </a:r>
          </a:p>
          <a:p>
            <a:pPr lvl="1"/>
            <a:r>
              <a:rPr lang="en-US" altLang="en-US" dirty="0"/>
              <a:t>What do you think massage will do for you?</a:t>
            </a:r>
          </a:p>
          <a:p>
            <a:pPr lvl="1"/>
            <a:r>
              <a:rPr lang="en-US" altLang="en-US" dirty="0"/>
              <a:t>What results do you want from the massage?</a:t>
            </a:r>
          </a:p>
          <a:p>
            <a:r>
              <a:rPr lang="en-US" altLang="en-US" dirty="0"/>
              <a:t>Review policies and procedures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6822EF9B-0687-4F1A-B8A8-6AD77DD95437}"/>
              </a:ext>
            </a:extLst>
          </p:cNvPr>
          <p:cNvSpPr>
            <a:spLocks noGrp="1" noChangeArrowheads="1"/>
          </p:cNvSpPr>
          <p:nvPr>
            <p:ph type="title"/>
          </p:nvPr>
        </p:nvSpPr>
        <p:spPr/>
        <p:txBody>
          <a:bodyPr/>
          <a:lstStyle/>
          <a:p>
            <a:r>
              <a:rPr lang="en-US" altLang="en-US" dirty="0"/>
              <a:t>Gender and Age Concerns</a:t>
            </a:r>
            <a:br>
              <a:rPr lang="en-US" altLang="en-US" dirty="0"/>
            </a:br>
            <a:r>
              <a:rPr lang="en-US" altLang="en-US" dirty="0"/>
              <a:t>(Slide 1 of 2)</a:t>
            </a:r>
          </a:p>
        </p:txBody>
      </p:sp>
      <p:sp>
        <p:nvSpPr>
          <p:cNvPr id="74755" name="Content Placeholder 2">
            <a:extLst>
              <a:ext uri="{FF2B5EF4-FFF2-40B4-BE49-F238E27FC236}">
                <a16:creationId xmlns:a16="http://schemas.microsoft.com/office/drawing/2014/main" id="{1BE92D43-4320-44DD-A97D-160ED079FECA}"/>
              </a:ext>
            </a:extLst>
          </p:cNvPr>
          <p:cNvSpPr>
            <a:spLocks noGrp="1" noChangeArrowheads="1"/>
          </p:cNvSpPr>
          <p:nvPr>
            <p:ph idx="1"/>
          </p:nvPr>
        </p:nvSpPr>
        <p:spPr/>
        <p:txBody>
          <a:bodyPr/>
          <a:lstStyle/>
          <a:p>
            <a:r>
              <a:rPr lang="en-US" altLang="en-US"/>
              <a:t>Establish boundaries and expectations</a:t>
            </a:r>
          </a:p>
          <a:p>
            <a:pPr lvl="1"/>
            <a:r>
              <a:rPr lang="en-US" altLang="en-US"/>
              <a:t>Provide a safe, nonsexual environment</a:t>
            </a:r>
          </a:p>
          <a:p>
            <a:pPr lvl="1"/>
            <a:r>
              <a:rPr lang="en-US" altLang="en-US"/>
              <a:t>Reinforce boundaries as needed</a:t>
            </a:r>
          </a:p>
          <a:p>
            <a:r>
              <a:rPr lang="en-US" altLang="en-US"/>
              <a:t>Men and women seem more comfortable with a female therapist</a:t>
            </a:r>
          </a:p>
          <a:p>
            <a:r>
              <a:rPr lang="en-US" altLang="en-US"/>
              <a:t>Male therapists may encounter preconceived ideas</a:t>
            </a:r>
          </a:p>
          <a:p>
            <a:pPr lvl="1"/>
            <a:r>
              <a:rPr lang="en-US" altLang="en-US"/>
              <a:t>Alleviate concerns and educate</a:t>
            </a:r>
          </a:p>
          <a:p>
            <a:pPr lvl="1"/>
            <a:r>
              <a:rPr lang="en-US" altLang="en-US"/>
              <a:t>Respect the client’</a:t>
            </a:r>
            <a:r>
              <a:rPr lang="en-US" altLang="ja-JP"/>
              <a:t>s feelings; refer if necessary</a:t>
            </a:r>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20CF4A19-CE8D-4A4F-A370-63EE9EAB49C2}"/>
              </a:ext>
            </a:extLst>
          </p:cNvPr>
          <p:cNvSpPr>
            <a:spLocks noGrp="1" noChangeArrowheads="1"/>
          </p:cNvSpPr>
          <p:nvPr>
            <p:ph type="title"/>
          </p:nvPr>
        </p:nvSpPr>
        <p:spPr/>
        <p:txBody>
          <a:bodyPr/>
          <a:lstStyle/>
          <a:p>
            <a:r>
              <a:rPr lang="en-US" altLang="en-US" dirty="0"/>
              <a:t>Gender and Age Concerns</a:t>
            </a:r>
            <a:br>
              <a:rPr lang="en-US" altLang="en-US" dirty="0"/>
            </a:br>
            <a:r>
              <a:rPr lang="en-US" altLang="en-US" dirty="0"/>
              <a:t>(Slide 2 of 2)</a:t>
            </a:r>
          </a:p>
        </p:txBody>
      </p:sp>
      <p:sp>
        <p:nvSpPr>
          <p:cNvPr id="76803" name="Content Placeholder 2">
            <a:extLst>
              <a:ext uri="{FF2B5EF4-FFF2-40B4-BE49-F238E27FC236}">
                <a16:creationId xmlns:a16="http://schemas.microsoft.com/office/drawing/2014/main" id="{3D33FF79-3CE2-4EE3-AE2D-F48EF6C0644E}"/>
              </a:ext>
            </a:extLst>
          </p:cNvPr>
          <p:cNvSpPr>
            <a:spLocks noGrp="1" noChangeArrowheads="1"/>
          </p:cNvSpPr>
          <p:nvPr>
            <p:ph idx="1"/>
          </p:nvPr>
        </p:nvSpPr>
        <p:spPr/>
        <p:txBody>
          <a:bodyPr/>
          <a:lstStyle/>
          <a:p>
            <a:r>
              <a:rPr lang="en-US" altLang="en-US"/>
              <a:t>Age concerns</a:t>
            </a:r>
          </a:p>
          <a:p>
            <a:pPr lvl="1"/>
            <a:r>
              <a:rPr lang="en-US" altLang="en-US"/>
              <a:t>Practitioners under age 25</a:t>
            </a:r>
          </a:p>
          <a:p>
            <a:pPr lvl="2"/>
            <a:r>
              <a:rPr lang="en-US" altLang="en-US"/>
              <a:t>May experience bias, because older clients may see them as lacking in experience</a:t>
            </a:r>
          </a:p>
          <a:p>
            <a:r>
              <a:rPr lang="en-US" altLang="en-US"/>
              <a:t>Younger practitioners may be subjected to peer stress from clients their own age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D2F48EB3-25CD-46C8-9707-68CF1D774121}"/>
              </a:ext>
            </a:extLst>
          </p:cNvPr>
          <p:cNvSpPr>
            <a:spLocks noGrp="1" noChangeArrowheads="1"/>
          </p:cNvSpPr>
          <p:nvPr>
            <p:ph type="title"/>
          </p:nvPr>
        </p:nvSpPr>
        <p:spPr/>
        <p:txBody>
          <a:bodyPr/>
          <a:lstStyle/>
          <a:p>
            <a:r>
              <a:rPr lang="en-US" altLang="en-US" dirty="0"/>
              <a:t>Client Feedback</a:t>
            </a:r>
            <a:br>
              <a:rPr lang="en-US" altLang="en-US" dirty="0"/>
            </a:br>
            <a:r>
              <a:rPr lang="en-US" altLang="en-US" dirty="0"/>
              <a:t>(Slide 1 of 3) </a:t>
            </a:r>
          </a:p>
        </p:txBody>
      </p:sp>
      <p:sp>
        <p:nvSpPr>
          <p:cNvPr id="78851" name="Content Placeholder 2">
            <a:extLst>
              <a:ext uri="{FF2B5EF4-FFF2-40B4-BE49-F238E27FC236}">
                <a16:creationId xmlns:a16="http://schemas.microsoft.com/office/drawing/2014/main" id="{1E2D8578-7870-4420-914F-77E96AF4A4D0}"/>
              </a:ext>
            </a:extLst>
          </p:cNvPr>
          <p:cNvSpPr>
            <a:spLocks noGrp="1" noChangeArrowheads="1"/>
          </p:cNvSpPr>
          <p:nvPr>
            <p:ph idx="1"/>
          </p:nvPr>
        </p:nvSpPr>
        <p:spPr/>
        <p:txBody>
          <a:bodyPr/>
          <a:lstStyle/>
          <a:p>
            <a:r>
              <a:rPr lang="en-US" altLang="en-US"/>
              <a:t>Important concerns include comfort level and quality of any pain sensation</a:t>
            </a:r>
          </a:p>
          <a:p>
            <a:r>
              <a:rPr lang="en-US" altLang="en-US"/>
              <a:t>Feedback helps the therapist adjust application of the massage and develop professionally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B1D9BACA-86CA-4A63-AF1C-AEFEB325FB78}"/>
              </a:ext>
            </a:extLst>
          </p:cNvPr>
          <p:cNvSpPr>
            <a:spLocks noGrp="1" noChangeArrowheads="1"/>
          </p:cNvSpPr>
          <p:nvPr>
            <p:ph type="title"/>
          </p:nvPr>
        </p:nvSpPr>
        <p:spPr/>
        <p:txBody>
          <a:bodyPr/>
          <a:lstStyle/>
          <a:p>
            <a:r>
              <a:rPr lang="en-US" altLang="en-US" dirty="0"/>
              <a:t>Client Feedback</a:t>
            </a:r>
            <a:br>
              <a:rPr lang="en-US" altLang="en-US" dirty="0"/>
            </a:br>
            <a:r>
              <a:rPr lang="en-US" altLang="en-US" dirty="0"/>
              <a:t>(Slide 2 of 3) </a:t>
            </a:r>
          </a:p>
        </p:txBody>
      </p:sp>
      <p:sp>
        <p:nvSpPr>
          <p:cNvPr id="80899" name="Content Placeholder 2">
            <a:extLst>
              <a:ext uri="{FF2B5EF4-FFF2-40B4-BE49-F238E27FC236}">
                <a16:creationId xmlns:a16="http://schemas.microsoft.com/office/drawing/2014/main" id="{98B9BBE0-9771-4CD6-B2C0-0A87097F666B}"/>
              </a:ext>
            </a:extLst>
          </p:cNvPr>
          <p:cNvSpPr>
            <a:spLocks noGrp="1" noChangeArrowheads="1"/>
          </p:cNvSpPr>
          <p:nvPr>
            <p:ph idx="1"/>
          </p:nvPr>
        </p:nvSpPr>
        <p:spPr/>
        <p:txBody>
          <a:bodyPr/>
          <a:lstStyle/>
          <a:p>
            <a:r>
              <a:rPr lang="en-US" altLang="en-US" dirty="0"/>
              <a:t>Feedback difficulties</a:t>
            </a:r>
          </a:p>
          <a:p>
            <a:pPr lvl="1"/>
            <a:r>
              <a:rPr lang="en-US" altLang="en-US" dirty="0"/>
              <a:t>Client may not have enough body awareness </a:t>
            </a:r>
          </a:p>
          <a:p>
            <a:pPr lvl="1"/>
            <a:r>
              <a:rPr lang="en-US" altLang="en-US" dirty="0"/>
              <a:t>Hard to say </a:t>
            </a:r>
            <a:r>
              <a:rPr lang="ja-JP" altLang="en-US" dirty="0"/>
              <a:t>“</a:t>
            </a:r>
            <a:r>
              <a:rPr lang="en-US" altLang="ja-JP" dirty="0"/>
              <a:t>negative</a:t>
            </a:r>
            <a:r>
              <a:rPr lang="ja-JP" altLang="en-US" dirty="0"/>
              <a:t>”</a:t>
            </a:r>
            <a:r>
              <a:rPr lang="en-US" altLang="ja-JP" dirty="0"/>
              <a:t> things</a:t>
            </a:r>
          </a:p>
          <a:p>
            <a:pPr lvl="1"/>
            <a:r>
              <a:rPr lang="en-US" altLang="en-US" dirty="0"/>
              <a:t>Therapist’</a:t>
            </a:r>
            <a:r>
              <a:rPr lang="en-US" altLang="ja-JP" dirty="0"/>
              <a:t>s responsibility to develop professional trust</a:t>
            </a:r>
            <a:endParaRPr lang="en-US"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5B60B60A-2E49-4D91-85C3-7298C4440B96}"/>
              </a:ext>
            </a:extLst>
          </p:cNvPr>
          <p:cNvSpPr>
            <a:spLocks noGrp="1" noChangeArrowheads="1"/>
          </p:cNvSpPr>
          <p:nvPr>
            <p:ph type="title"/>
          </p:nvPr>
        </p:nvSpPr>
        <p:spPr/>
        <p:txBody>
          <a:bodyPr/>
          <a:lstStyle/>
          <a:p>
            <a:r>
              <a:rPr lang="en-US" altLang="en-US" dirty="0"/>
              <a:t>Client Feedback</a:t>
            </a:r>
            <a:br>
              <a:rPr lang="en-US" altLang="en-US" dirty="0"/>
            </a:br>
            <a:r>
              <a:rPr lang="en-US" altLang="en-US" dirty="0"/>
              <a:t>(Slide 3 of 3) </a:t>
            </a:r>
          </a:p>
        </p:txBody>
      </p:sp>
      <p:sp>
        <p:nvSpPr>
          <p:cNvPr id="82947" name="Content Placeholder 2">
            <a:extLst>
              <a:ext uri="{FF2B5EF4-FFF2-40B4-BE49-F238E27FC236}">
                <a16:creationId xmlns:a16="http://schemas.microsoft.com/office/drawing/2014/main" id="{6E1AA741-92AF-49D1-AE0A-0E54DCA5B12C}"/>
              </a:ext>
            </a:extLst>
          </p:cNvPr>
          <p:cNvSpPr>
            <a:spLocks noGrp="1" noChangeArrowheads="1"/>
          </p:cNvSpPr>
          <p:nvPr>
            <p:ph idx="1"/>
          </p:nvPr>
        </p:nvSpPr>
        <p:spPr/>
        <p:txBody>
          <a:bodyPr/>
          <a:lstStyle/>
          <a:p>
            <a:r>
              <a:rPr lang="en-US" altLang="en-US"/>
              <a:t>Discuss the importance of client feedback before the session begins</a:t>
            </a:r>
          </a:p>
          <a:p>
            <a:r>
              <a:rPr lang="en-US" altLang="en-US"/>
              <a:t>Use a constructive (enhances service) client-as-teacher approach</a:t>
            </a:r>
          </a:p>
          <a:p>
            <a:r>
              <a:rPr lang="en-US" altLang="en-US"/>
              <a:t>Ease client concerns about giving </a:t>
            </a:r>
            <a:r>
              <a:rPr lang="ja-JP" altLang="en-US"/>
              <a:t>“</a:t>
            </a:r>
            <a:r>
              <a:rPr lang="en-US" altLang="ja-JP"/>
              <a:t>negative</a:t>
            </a:r>
            <a:r>
              <a:rPr lang="ja-JP" altLang="en-US"/>
              <a:t>”</a:t>
            </a:r>
            <a:r>
              <a:rPr lang="en-US" altLang="ja-JP"/>
              <a:t> feedback</a:t>
            </a:r>
          </a:p>
          <a:p>
            <a:r>
              <a:rPr lang="en-US" altLang="en-US"/>
              <a:t>Questions and reminder statements should be gentle and open-ended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5862DBC5-EF4F-4B27-93BF-CBA0153D2A81}"/>
              </a:ext>
            </a:extLst>
          </p:cNvPr>
          <p:cNvSpPr>
            <a:spLocks noGrp="1" noChangeArrowheads="1"/>
          </p:cNvSpPr>
          <p:nvPr>
            <p:ph type="title"/>
          </p:nvPr>
        </p:nvSpPr>
        <p:spPr/>
        <p:txBody>
          <a:bodyPr/>
          <a:lstStyle/>
          <a:p>
            <a:r>
              <a:rPr lang="en-US" altLang="en-US" dirty="0"/>
              <a:t>Therapist Feedback</a:t>
            </a:r>
            <a:br>
              <a:rPr lang="en-US" altLang="en-US" dirty="0"/>
            </a:br>
            <a:r>
              <a:rPr lang="en-US" altLang="en-US" dirty="0"/>
              <a:t>(Slide 1 of 3)</a:t>
            </a:r>
          </a:p>
        </p:txBody>
      </p:sp>
      <p:sp>
        <p:nvSpPr>
          <p:cNvPr id="84995" name="Content Placeholder 2">
            <a:extLst>
              <a:ext uri="{FF2B5EF4-FFF2-40B4-BE49-F238E27FC236}">
                <a16:creationId xmlns:a16="http://schemas.microsoft.com/office/drawing/2014/main" id="{54704B05-75C3-4AE7-BD72-F9C33A44A3E2}"/>
              </a:ext>
            </a:extLst>
          </p:cNvPr>
          <p:cNvSpPr>
            <a:spLocks noGrp="1" noChangeArrowheads="1"/>
          </p:cNvSpPr>
          <p:nvPr>
            <p:ph idx="1"/>
          </p:nvPr>
        </p:nvSpPr>
        <p:spPr/>
        <p:txBody>
          <a:bodyPr/>
          <a:lstStyle/>
          <a:p>
            <a:r>
              <a:rPr lang="en-US" altLang="en-US"/>
              <a:t>Develop communication skills for therapist feedback</a:t>
            </a:r>
          </a:p>
          <a:p>
            <a:pPr lvl="1"/>
            <a:r>
              <a:rPr lang="en-US" altLang="en-US"/>
              <a:t>Ensure feedback is not personalized</a:t>
            </a:r>
          </a:p>
          <a:p>
            <a:pPr lvl="1"/>
            <a:r>
              <a:rPr lang="en-US" altLang="en-US"/>
              <a:t>Ensure client accepts feedback as valuable information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6F5DED5B-E34F-4D05-9AEC-F157482FA5EE}"/>
              </a:ext>
            </a:extLst>
          </p:cNvPr>
          <p:cNvSpPr>
            <a:spLocks noGrp="1" noChangeArrowheads="1"/>
          </p:cNvSpPr>
          <p:nvPr>
            <p:ph type="title"/>
          </p:nvPr>
        </p:nvSpPr>
        <p:spPr/>
        <p:txBody>
          <a:bodyPr/>
          <a:lstStyle/>
          <a:p>
            <a:r>
              <a:rPr lang="en-US" altLang="en-US" dirty="0"/>
              <a:t>Therapist Feedback</a:t>
            </a:r>
            <a:br>
              <a:rPr lang="en-US" altLang="en-US" dirty="0"/>
            </a:br>
            <a:r>
              <a:rPr lang="en-US" altLang="en-US" dirty="0"/>
              <a:t>(Slide 2 of 3)</a:t>
            </a:r>
          </a:p>
        </p:txBody>
      </p:sp>
      <p:sp>
        <p:nvSpPr>
          <p:cNvPr id="87043" name="Content Placeholder 2">
            <a:extLst>
              <a:ext uri="{FF2B5EF4-FFF2-40B4-BE49-F238E27FC236}">
                <a16:creationId xmlns:a16="http://schemas.microsoft.com/office/drawing/2014/main" id="{9073A416-5BED-47BE-8F22-228412454509}"/>
              </a:ext>
            </a:extLst>
          </p:cNvPr>
          <p:cNvSpPr>
            <a:spLocks noGrp="1" noChangeArrowheads="1"/>
          </p:cNvSpPr>
          <p:nvPr>
            <p:ph idx="1"/>
          </p:nvPr>
        </p:nvSpPr>
        <p:spPr>
          <a:xfrm>
            <a:off x="838200" y="2030021"/>
            <a:ext cx="10515600" cy="4351338"/>
          </a:xfrm>
        </p:spPr>
        <p:txBody>
          <a:bodyPr/>
          <a:lstStyle/>
          <a:p>
            <a:r>
              <a:rPr lang="en-US" altLang="en-US"/>
              <a:t>Examples of feedback</a:t>
            </a:r>
          </a:p>
          <a:p>
            <a:pPr lvl="1"/>
            <a:r>
              <a:rPr lang="en-US" altLang="en-US"/>
              <a:t>Do you notice that your breathing is beginning to slow a bit as you relax?</a:t>
            </a:r>
          </a:p>
          <a:p>
            <a:pPr lvl="1"/>
            <a:r>
              <a:rPr lang="en-US" altLang="en-US"/>
              <a:t>Are you aware that you have a bruise on the back of your calf?</a:t>
            </a:r>
          </a:p>
          <a:p>
            <a:pPr lvl="1"/>
            <a:r>
              <a:rPr lang="en-US" altLang="en-US"/>
              <a:t>The muscle tension in your shoulder appears greater than before. Can you think of a logical reason?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9E1D28A3-B547-4502-8493-06339473C0D7}"/>
              </a:ext>
            </a:extLst>
          </p:cNvPr>
          <p:cNvSpPr>
            <a:spLocks noGrp="1" noChangeArrowheads="1"/>
          </p:cNvSpPr>
          <p:nvPr>
            <p:ph type="title"/>
          </p:nvPr>
        </p:nvSpPr>
        <p:spPr/>
        <p:txBody>
          <a:bodyPr/>
          <a:lstStyle/>
          <a:p>
            <a:r>
              <a:rPr lang="en-US" altLang="en-US" dirty="0"/>
              <a:t>Therapist Feedback</a:t>
            </a:r>
            <a:br>
              <a:rPr lang="en-US" altLang="en-US" dirty="0"/>
            </a:br>
            <a:r>
              <a:rPr lang="en-US" altLang="en-US" dirty="0"/>
              <a:t>(Slide 3 of 3)</a:t>
            </a:r>
          </a:p>
        </p:txBody>
      </p:sp>
      <p:sp>
        <p:nvSpPr>
          <p:cNvPr id="89091" name="Content Placeholder 2">
            <a:extLst>
              <a:ext uri="{FF2B5EF4-FFF2-40B4-BE49-F238E27FC236}">
                <a16:creationId xmlns:a16="http://schemas.microsoft.com/office/drawing/2014/main" id="{9DB3B13B-A588-4008-AA9E-EFDF37C635AD}"/>
              </a:ext>
            </a:extLst>
          </p:cNvPr>
          <p:cNvSpPr>
            <a:spLocks noGrp="1" noChangeArrowheads="1"/>
          </p:cNvSpPr>
          <p:nvPr>
            <p:ph idx="1"/>
          </p:nvPr>
        </p:nvSpPr>
        <p:spPr/>
        <p:txBody>
          <a:bodyPr/>
          <a:lstStyle/>
          <a:p>
            <a:r>
              <a:rPr lang="en-US" altLang="en-US" dirty="0"/>
              <a:t>Examples of feedback</a:t>
            </a:r>
          </a:p>
          <a:p>
            <a:pPr lvl="1"/>
            <a:r>
              <a:rPr lang="en-US" altLang="en-US" dirty="0"/>
              <a:t>You seem to tense up when I apply pressure to this area.</a:t>
            </a:r>
          </a:p>
          <a:p>
            <a:pPr lvl="1"/>
            <a:r>
              <a:rPr lang="en-US" altLang="en-US" dirty="0"/>
              <a:t>I noticed that your skin color improved after the massage.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363EF2B2-BCA2-43EC-802D-2FB005D13E82}"/>
              </a:ext>
            </a:extLst>
          </p:cNvPr>
          <p:cNvSpPr>
            <a:spLocks noGrp="1" noChangeArrowheads="1"/>
          </p:cNvSpPr>
          <p:nvPr>
            <p:ph type="title"/>
          </p:nvPr>
        </p:nvSpPr>
        <p:spPr/>
        <p:txBody>
          <a:bodyPr/>
          <a:lstStyle/>
          <a:p>
            <a:r>
              <a:rPr lang="en-US" altLang="en-US"/>
              <a:t>Client Conversation </a:t>
            </a:r>
          </a:p>
        </p:txBody>
      </p:sp>
      <p:sp>
        <p:nvSpPr>
          <p:cNvPr id="91139" name="Content Placeholder 2">
            <a:extLst>
              <a:ext uri="{FF2B5EF4-FFF2-40B4-BE49-F238E27FC236}">
                <a16:creationId xmlns:a16="http://schemas.microsoft.com/office/drawing/2014/main" id="{9FCAA532-B22B-4CC3-BBDF-E65E23CA0270}"/>
              </a:ext>
            </a:extLst>
          </p:cNvPr>
          <p:cNvSpPr>
            <a:spLocks noGrp="1" noChangeArrowheads="1"/>
          </p:cNvSpPr>
          <p:nvPr>
            <p:ph idx="1"/>
          </p:nvPr>
        </p:nvSpPr>
        <p:spPr/>
        <p:txBody>
          <a:bodyPr/>
          <a:lstStyle/>
          <a:p>
            <a:r>
              <a:rPr lang="en-US" altLang="en-US" dirty="0"/>
              <a:t>Sometimes clients talk quite a bit</a:t>
            </a:r>
          </a:p>
          <a:p>
            <a:pPr lvl="1"/>
            <a:r>
              <a:rPr lang="en-US" altLang="en-US" dirty="0"/>
              <a:t>New clients</a:t>
            </a:r>
          </a:p>
          <a:p>
            <a:pPr lvl="1"/>
            <a:r>
              <a:rPr lang="en-US" altLang="en-US" dirty="0"/>
              <a:t>Early in the session to acclimate and relax</a:t>
            </a:r>
          </a:p>
          <a:p>
            <a:pPr lvl="1"/>
            <a:r>
              <a:rPr lang="en-US" altLang="en-US" dirty="0"/>
              <a:t>Social interaction</a:t>
            </a:r>
          </a:p>
          <a:p>
            <a:r>
              <a:rPr lang="en-US" altLang="en-US" dirty="0"/>
              <a:t>Professional response</a:t>
            </a:r>
          </a:p>
          <a:p>
            <a:pPr lvl="1"/>
            <a:r>
              <a:rPr lang="en-US" altLang="en-US" dirty="0"/>
              <a:t>Listen respectfully</a:t>
            </a:r>
          </a:p>
          <a:p>
            <a:pPr lvl="1"/>
            <a:r>
              <a:rPr lang="en-US" altLang="en-US" dirty="0"/>
              <a:t>Limit conversation to appropriate verbal indications of understanding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id="{FAD894D7-1A78-4861-8FA7-C769D3668500}"/>
              </a:ext>
            </a:extLst>
          </p:cNvPr>
          <p:cNvSpPr>
            <a:spLocks noGrp="1" noChangeArrowheads="1"/>
          </p:cNvSpPr>
          <p:nvPr>
            <p:ph type="title"/>
          </p:nvPr>
        </p:nvSpPr>
        <p:spPr/>
        <p:txBody>
          <a:bodyPr/>
          <a:lstStyle/>
          <a:p>
            <a:r>
              <a:rPr lang="en-US" altLang="en-US" dirty="0" err="1"/>
              <a:t>Premassage</a:t>
            </a:r>
            <a:r>
              <a:rPr lang="en-US" altLang="en-US" dirty="0"/>
              <a:t> Procedures</a:t>
            </a:r>
            <a:br>
              <a:rPr lang="en-US" altLang="en-US" dirty="0"/>
            </a:br>
            <a:r>
              <a:rPr lang="en-US" altLang="en-US" dirty="0"/>
              <a:t>(Slide 1 of 3) </a:t>
            </a:r>
          </a:p>
        </p:txBody>
      </p:sp>
      <p:sp>
        <p:nvSpPr>
          <p:cNvPr id="93187" name="Content Placeholder 2">
            <a:extLst>
              <a:ext uri="{FF2B5EF4-FFF2-40B4-BE49-F238E27FC236}">
                <a16:creationId xmlns:a16="http://schemas.microsoft.com/office/drawing/2014/main" id="{0F3DC2D0-313E-4A60-95A9-991D5A7A37F5}"/>
              </a:ext>
            </a:extLst>
          </p:cNvPr>
          <p:cNvSpPr>
            <a:spLocks noGrp="1" noChangeArrowheads="1"/>
          </p:cNvSpPr>
          <p:nvPr>
            <p:ph idx="1"/>
          </p:nvPr>
        </p:nvSpPr>
        <p:spPr/>
        <p:txBody>
          <a:bodyPr/>
          <a:lstStyle/>
          <a:p>
            <a:r>
              <a:rPr lang="en-US" altLang="en-US" dirty="0"/>
              <a:t>Orientation process</a:t>
            </a:r>
          </a:p>
          <a:p>
            <a:pPr lvl="1"/>
            <a:r>
              <a:rPr lang="en-US" altLang="en-US" dirty="0"/>
              <a:t>Take the client to the massage area</a:t>
            </a:r>
          </a:p>
          <a:p>
            <a:pPr lvl="1"/>
            <a:r>
              <a:rPr lang="en-US" altLang="en-US" dirty="0"/>
              <a:t>Explain disrobing and where to place clothes</a:t>
            </a:r>
          </a:p>
          <a:p>
            <a:pPr lvl="1"/>
            <a:r>
              <a:rPr lang="en-US" altLang="en-US" dirty="0"/>
              <a:t>Demonstrate the massage table, draping, and starting position on the table</a:t>
            </a:r>
          </a:p>
          <a:p>
            <a:pPr lvl="1"/>
            <a:r>
              <a:rPr lang="en-US" altLang="en-US" dirty="0"/>
              <a:t>If using chair or mat, explain proper positioning</a:t>
            </a:r>
          </a:p>
          <a:p>
            <a:pPr lvl="1"/>
            <a:r>
              <a:rPr lang="en-US" altLang="en-US" dirty="0"/>
              <a:t>Offer music selection</a:t>
            </a:r>
          </a:p>
          <a:p>
            <a:pPr lvl="1"/>
            <a:r>
              <a:rPr lang="en-US" altLang="en-US" dirty="0"/>
              <a:t>Show client the restroom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56542DA4-F62A-40C5-BB41-CD5BEB24D6C2}"/>
              </a:ext>
            </a:extLst>
          </p:cNvPr>
          <p:cNvSpPr>
            <a:spLocks noGrp="1" noChangeArrowheads="1"/>
          </p:cNvSpPr>
          <p:nvPr>
            <p:ph type="title"/>
          </p:nvPr>
        </p:nvSpPr>
        <p:spPr/>
        <p:txBody>
          <a:bodyPr/>
          <a:lstStyle/>
          <a:p>
            <a:r>
              <a:rPr lang="en-US" altLang="en-US" dirty="0" err="1"/>
              <a:t>Premassage</a:t>
            </a:r>
            <a:r>
              <a:rPr lang="en-US" altLang="en-US" dirty="0"/>
              <a:t> Procedures</a:t>
            </a:r>
            <a:br>
              <a:rPr lang="en-US" altLang="en-US" dirty="0"/>
            </a:br>
            <a:r>
              <a:rPr lang="en-US" altLang="en-US" dirty="0"/>
              <a:t>(Slide 2 of 3) </a:t>
            </a:r>
          </a:p>
        </p:txBody>
      </p:sp>
      <p:sp>
        <p:nvSpPr>
          <p:cNvPr id="109570" name="Content Placeholder 2">
            <a:extLst>
              <a:ext uri="{FF2B5EF4-FFF2-40B4-BE49-F238E27FC236}">
                <a16:creationId xmlns:a16="http://schemas.microsoft.com/office/drawing/2014/main" id="{E876B958-21B9-4049-B5BB-EF92FD5A5764}"/>
              </a:ext>
            </a:extLst>
          </p:cNvPr>
          <p:cNvSpPr>
            <a:spLocks noGrp="1"/>
          </p:cNvSpPr>
          <p:nvPr>
            <p:ph idx="1"/>
          </p:nvPr>
        </p:nvSpPr>
        <p:spPr/>
        <p:txBody>
          <a:bodyPr/>
          <a:lstStyle/>
          <a:p>
            <a:r>
              <a:rPr lang="en-US" altLang="en-US" dirty="0"/>
              <a:t>Orientation process</a:t>
            </a:r>
          </a:p>
          <a:p>
            <a:pPr lvl="1"/>
            <a:r>
              <a:rPr lang="en-US" altLang="en-US" dirty="0"/>
              <a:t>Explain any charts</a:t>
            </a:r>
          </a:p>
          <a:p>
            <a:pPr lvl="1"/>
            <a:r>
              <a:rPr lang="en-US" altLang="en-US" dirty="0"/>
              <a:t>Explain and offer lubricant choices</a:t>
            </a:r>
          </a:p>
          <a:p>
            <a:pPr lvl="1"/>
            <a:r>
              <a:rPr lang="en-US" altLang="en-US" dirty="0"/>
              <a:t>Explain privacy procedures for disrobing</a:t>
            </a:r>
          </a:p>
          <a:p>
            <a:pPr lvl="1"/>
            <a:r>
              <a:rPr lang="en-US" altLang="en-US" dirty="0"/>
              <a:t>Explain sanitary precautions</a:t>
            </a:r>
          </a:p>
          <a:p>
            <a:pPr lvl="1"/>
            <a:r>
              <a:rPr lang="en-US" altLang="en-US" dirty="0"/>
              <a:t>Show </a:t>
            </a:r>
            <a:r>
              <a:rPr lang="ja-JP" altLang="en-US" dirty="0"/>
              <a:t>“</a:t>
            </a:r>
            <a:r>
              <a:rPr lang="en-US" altLang="ja-JP" dirty="0"/>
              <a:t>massage in session</a:t>
            </a:r>
            <a:r>
              <a:rPr lang="ja-JP" altLang="en-US" dirty="0"/>
              <a:t>”</a:t>
            </a:r>
            <a:r>
              <a:rPr lang="en-US" altLang="ja-JP" dirty="0"/>
              <a:t> sign and explain why door is not locked</a:t>
            </a:r>
          </a:p>
          <a:p>
            <a:pPr lvl="1"/>
            <a:r>
              <a:rPr lang="en-US" altLang="en-US" dirty="0"/>
              <a:t>Give a general idea of the massage flow</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a:extLst>
              <a:ext uri="{FF2B5EF4-FFF2-40B4-BE49-F238E27FC236}">
                <a16:creationId xmlns:a16="http://schemas.microsoft.com/office/drawing/2014/main" id="{726C95EC-FF4B-4814-9ACF-BB29A9FF095F}"/>
              </a:ext>
            </a:extLst>
          </p:cNvPr>
          <p:cNvSpPr>
            <a:spLocks noGrp="1" noChangeArrowheads="1"/>
          </p:cNvSpPr>
          <p:nvPr>
            <p:ph type="title"/>
          </p:nvPr>
        </p:nvSpPr>
        <p:spPr/>
        <p:txBody>
          <a:bodyPr/>
          <a:lstStyle/>
          <a:p>
            <a:r>
              <a:rPr lang="en-US" altLang="en-US" dirty="0" err="1"/>
              <a:t>Premassage</a:t>
            </a:r>
            <a:r>
              <a:rPr lang="en-US" altLang="en-US" dirty="0"/>
              <a:t> Procedures</a:t>
            </a:r>
            <a:br>
              <a:rPr lang="en-US" altLang="en-US" dirty="0"/>
            </a:br>
            <a:r>
              <a:rPr lang="en-US" altLang="en-US" dirty="0"/>
              <a:t>(Slide 3 of 3) </a:t>
            </a:r>
          </a:p>
        </p:txBody>
      </p:sp>
      <p:sp>
        <p:nvSpPr>
          <p:cNvPr id="97283" name="Content Placeholder 2">
            <a:extLst>
              <a:ext uri="{FF2B5EF4-FFF2-40B4-BE49-F238E27FC236}">
                <a16:creationId xmlns:a16="http://schemas.microsoft.com/office/drawing/2014/main" id="{9B57F6A8-052B-4E6A-A1EA-437CB031E3C9}"/>
              </a:ext>
            </a:extLst>
          </p:cNvPr>
          <p:cNvSpPr>
            <a:spLocks noGrp="1" noChangeArrowheads="1"/>
          </p:cNvSpPr>
          <p:nvPr>
            <p:ph idx="1"/>
          </p:nvPr>
        </p:nvSpPr>
        <p:spPr/>
        <p:txBody>
          <a:bodyPr/>
          <a:lstStyle/>
          <a:p>
            <a:r>
              <a:rPr lang="en-US" altLang="en-US" dirty="0"/>
              <a:t>Orientation process </a:t>
            </a:r>
          </a:p>
          <a:p>
            <a:pPr lvl="1"/>
            <a:r>
              <a:rPr lang="en-US" altLang="en-US" dirty="0"/>
              <a:t>Explain how to properly get on and off the table</a:t>
            </a:r>
          </a:p>
          <a:p>
            <a:pPr lvl="1"/>
            <a:r>
              <a:rPr lang="en-US" altLang="en-US" dirty="0"/>
              <a:t>Ask the client if she has any questions</a:t>
            </a:r>
          </a:p>
          <a:p>
            <a:pPr lvl="1"/>
            <a:r>
              <a:rPr lang="en-US" altLang="en-US" dirty="0"/>
              <a:t>Explain that you will be washing your hands and forearms and preparing for the massage 	 while the client gets ready</a:t>
            </a:r>
          </a:p>
          <a:p>
            <a:pPr lvl="1"/>
            <a:r>
              <a:rPr lang="en-US" altLang="en-US" dirty="0"/>
              <a:t>Tell the client how long you will be gone and that you will knock and announce yourself before entering the room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a:extLst>
              <a:ext uri="{FF2B5EF4-FFF2-40B4-BE49-F238E27FC236}">
                <a16:creationId xmlns:a16="http://schemas.microsoft.com/office/drawing/2014/main" id="{CF8AE476-0287-48BD-A376-8CB16A3F421B}"/>
              </a:ext>
            </a:extLst>
          </p:cNvPr>
          <p:cNvSpPr>
            <a:spLocks noGrp="1" noChangeArrowheads="1"/>
          </p:cNvSpPr>
          <p:nvPr>
            <p:ph type="title"/>
          </p:nvPr>
        </p:nvSpPr>
        <p:spPr/>
        <p:txBody>
          <a:bodyPr/>
          <a:lstStyle/>
          <a:p>
            <a:r>
              <a:rPr lang="en-US" altLang="en-US"/>
              <a:t>Focusing on the Client</a:t>
            </a:r>
          </a:p>
        </p:txBody>
      </p:sp>
      <p:sp>
        <p:nvSpPr>
          <p:cNvPr id="99331" name="Content Placeholder 2">
            <a:extLst>
              <a:ext uri="{FF2B5EF4-FFF2-40B4-BE49-F238E27FC236}">
                <a16:creationId xmlns:a16="http://schemas.microsoft.com/office/drawing/2014/main" id="{B784E4CE-D8B2-42C1-A4E6-93D7DD22596C}"/>
              </a:ext>
            </a:extLst>
          </p:cNvPr>
          <p:cNvSpPr>
            <a:spLocks noGrp="1" noChangeArrowheads="1"/>
          </p:cNvSpPr>
          <p:nvPr>
            <p:ph idx="1"/>
          </p:nvPr>
        </p:nvSpPr>
        <p:spPr/>
        <p:txBody>
          <a:bodyPr/>
          <a:lstStyle/>
          <a:p>
            <a:r>
              <a:rPr lang="en-US" altLang="en-US"/>
              <a:t>The therapist’</a:t>
            </a:r>
            <a:r>
              <a:rPr lang="en-US" altLang="ja-JP"/>
              <a:t>s preparation for massage can be done in many ways</a:t>
            </a:r>
          </a:p>
          <a:p>
            <a:pPr lvl="1"/>
            <a:r>
              <a:rPr lang="en-US" altLang="en-US"/>
              <a:t>Deep breathing and stretches slow the mind and focus the attention into the body</a:t>
            </a:r>
          </a:p>
          <a:p>
            <a:pPr lvl="1"/>
            <a:r>
              <a:rPr lang="en-US" altLang="en-US"/>
              <a:t>Look at art or nature; listen to music</a:t>
            </a:r>
          </a:p>
          <a:p>
            <a:pPr lvl="1"/>
            <a:r>
              <a:rPr lang="en-US" altLang="en-US"/>
              <a:t>Visualize washing your concerns away when washing your hands</a:t>
            </a:r>
          </a:p>
          <a:p>
            <a:r>
              <a:rPr lang="en-US" altLang="en-US"/>
              <a:t>Focus on the client and not on lists of things that need to be done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a:extLst>
              <a:ext uri="{FF2B5EF4-FFF2-40B4-BE49-F238E27FC236}">
                <a16:creationId xmlns:a16="http://schemas.microsoft.com/office/drawing/2014/main" id="{A4FA5974-5804-4DD1-B656-22404AE3E8EE}"/>
              </a:ext>
            </a:extLst>
          </p:cNvPr>
          <p:cNvSpPr>
            <a:spLocks noGrp="1" noChangeArrowheads="1"/>
          </p:cNvSpPr>
          <p:nvPr>
            <p:ph type="title"/>
          </p:nvPr>
        </p:nvSpPr>
        <p:spPr/>
        <p:txBody>
          <a:bodyPr/>
          <a:lstStyle/>
          <a:p>
            <a:r>
              <a:rPr lang="en-US" altLang="en-US" dirty="0"/>
              <a:t>Post-Massage Procedures </a:t>
            </a:r>
            <a:br>
              <a:rPr lang="en-US" altLang="en-US" dirty="0"/>
            </a:br>
            <a:r>
              <a:rPr lang="en-US" altLang="en-US" dirty="0"/>
              <a:t>(Slide 1 of 3)</a:t>
            </a:r>
          </a:p>
        </p:txBody>
      </p:sp>
      <p:sp>
        <p:nvSpPr>
          <p:cNvPr id="101379" name="Content Placeholder 2">
            <a:extLst>
              <a:ext uri="{FF2B5EF4-FFF2-40B4-BE49-F238E27FC236}">
                <a16:creationId xmlns:a16="http://schemas.microsoft.com/office/drawing/2014/main" id="{32EB0BE1-2DA9-44DA-905B-67B27E9BE2E8}"/>
              </a:ext>
            </a:extLst>
          </p:cNvPr>
          <p:cNvSpPr>
            <a:spLocks noGrp="1" noChangeArrowheads="1"/>
          </p:cNvSpPr>
          <p:nvPr>
            <p:ph idx="1"/>
          </p:nvPr>
        </p:nvSpPr>
        <p:spPr/>
        <p:txBody>
          <a:bodyPr/>
          <a:lstStyle/>
          <a:p>
            <a:r>
              <a:rPr lang="en-US" altLang="en-US" dirty="0"/>
              <a:t>Helping the client off the massage table</a:t>
            </a:r>
          </a:p>
          <a:p>
            <a:pPr lvl="1"/>
            <a:r>
              <a:rPr lang="en-US" altLang="en-US" dirty="0"/>
              <a:t>Reach under the client’</a:t>
            </a:r>
            <a:r>
              <a:rPr lang="en-US" altLang="ja-JP" dirty="0"/>
              <a:t>s shoulders and knees</a:t>
            </a:r>
          </a:p>
          <a:p>
            <a:pPr lvl="1"/>
            <a:r>
              <a:rPr lang="en-US" altLang="en-US" dirty="0"/>
              <a:t>Support the sheet loosely around the client’</a:t>
            </a:r>
            <a:r>
              <a:rPr lang="en-US" altLang="ja-JP" dirty="0"/>
              <a:t>s shoulders and hold it so that it does not slip when the client is lifted</a:t>
            </a:r>
          </a:p>
          <a:p>
            <a:pPr lvl="1"/>
            <a:r>
              <a:rPr lang="en-US" altLang="en-US" dirty="0"/>
              <a:t>Lift the client’</a:t>
            </a:r>
            <a:r>
              <a:rPr lang="en-US" altLang="ja-JP" dirty="0"/>
              <a:t>s torso off the table while swinging the knees around to the edge of the table. Make sure the client’s arm is over your shoulder and not around your neck</a:t>
            </a:r>
            <a:endParaRPr lang="en-US"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8D2E0023-74AE-49FD-A518-169977B8E8ED}"/>
              </a:ext>
            </a:extLst>
          </p:cNvPr>
          <p:cNvSpPr>
            <a:spLocks noGrp="1" noChangeArrowheads="1"/>
          </p:cNvSpPr>
          <p:nvPr>
            <p:ph type="title"/>
          </p:nvPr>
        </p:nvSpPr>
        <p:spPr/>
        <p:txBody>
          <a:bodyPr/>
          <a:lstStyle/>
          <a:p>
            <a:r>
              <a:rPr lang="en-US" altLang="en-US" dirty="0"/>
              <a:t>Post-Massage Procedures </a:t>
            </a:r>
            <a:br>
              <a:rPr lang="en-US" altLang="en-US" dirty="0"/>
            </a:br>
            <a:r>
              <a:rPr lang="en-US" altLang="en-US" dirty="0"/>
              <a:t>(Slide 2 of 3)</a:t>
            </a:r>
          </a:p>
        </p:txBody>
      </p:sp>
      <p:sp>
        <p:nvSpPr>
          <p:cNvPr id="103427" name="Content Placeholder 2">
            <a:extLst>
              <a:ext uri="{FF2B5EF4-FFF2-40B4-BE49-F238E27FC236}">
                <a16:creationId xmlns:a16="http://schemas.microsoft.com/office/drawing/2014/main" id="{F82E703D-0A08-495C-991D-6C71D99AFFDC}"/>
              </a:ext>
            </a:extLst>
          </p:cNvPr>
          <p:cNvSpPr>
            <a:spLocks noGrp="1" noChangeArrowheads="1"/>
          </p:cNvSpPr>
          <p:nvPr>
            <p:ph idx="1"/>
          </p:nvPr>
        </p:nvSpPr>
        <p:spPr/>
        <p:txBody>
          <a:bodyPr/>
          <a:lstStyle/>
          <a:p>
            <a:r>
              <a:rPr lang="en-US" altLang="en-US" dirty="0"/>
              <a:t>Helping the client off the massage table</a:t>
            </a:r>
            <a:endParaRPr lang="en-US" altLang="ja-JP" dirty="0"/>
          </a:p>
          <a:p>
            <a:pPr lvl="1"/>
            <a:r>
              <a:rPr lang="en-US" altLang="en-US" dirty="0"/>
              <a:t>In case of dizziness, stabilize the client for a moment after he is in the seated position</a:t>
            </a:r>
          </a:p>
          <a:p>
            <a:pPr lvl="1"/>
            <a:r>
              <a:rPr lang="en-US" altLang="en-US" dirty="0"/>
              <a:t>Still holding the sheet, help the client to a standing position</a:t>
            </a:r>
          </a:p>
          <a:p>
            <a:pPr lvl="1"/>
            <a:r>
              <a:rPr lang="en-US" altLang="en-US" dirty="0"/>
              <a:t>Shift the position of the sheet so that the client can hold it securely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id="{42F16CF0-5917-4CA7-B4BF-ADAA47AECEA5}"/>
              </a:ext>
            </a:extLst>
          </p:cNvPr>
          <p:cNvSpPr>
            <a:spLocks noGrp="1" noChangeArrowheads="1"/>
          </p:cNvSpPr>
          <p:nvPr>
            <p:ph type="title"/>
          </p:nvPr>
        </p:nvSpPr>
        <p:spPr/>
        <p:txBody>
          <a:bodyPr/>
          <a:lstStyle/>
          <a:p>
            <a:r>
              <a:rPr lang="en-US" altLang="en-US" dirty="0"/>
              <a:t>Post-Massage Procedures </a:t>
            </a:r>
            <a:br>
              <a:rPr lang="en-US" altLang="en-US" dirty="0"/>
            </a:br>
            <a:r>
              <a:rPr lang="en-US" altLang="en-US" dirty="0"/>
              <a:t>(Slide 3 of 3)</a:t>
            </a:r>
          </a:p>
        </p:txBody>
      </p:sp>
      <p:sp>
        <p:nvSpPr>
          <p:cNvPr id="105475" name="Content Placeholder 2">
            <a:extLst>
              <a:ext uri="{FF2B5EF4-FFF2-40B4-BE49-F238E27FC236}">
                <a16:creationId xmlns:a16="http://schemas.microsoft.com/office/drawing/2014/main" id="{1472C338-D389-4D59-A313-6B7F146DEC63}"/>
              </a:ext>
            </a:extLst>
          </p:cNvPr>
          <p:cNvSpPr>
            <a:spLocks noGrp="1" noChangeArrowheads="1"/>
          </p:cNvSpPr>
          <p:nvPr>
            <p:ph idx="1"/>
          </p:nvPr>
        </p:nvSpPr>
        <p:spPr/>
        <p:txBody>
          <a:bodyPr/>
          <a:lstStyle/>
          <a:p>
            <a:r>
              <a:rPr lang="en-US" altLang="en-US"/>
              <a:t>If a client will be left to get off the table alone, remind the client of the following:</a:t>
            </a:r>
          </a:p>
          <a:p>
            <a:pPr lvl="1"/>
            <a:r>
              <a:rPr lang="en-US" altLang="en-US"/>
              <a:t>Roll to one side</a:t>
            </a:r>
          </a:p>
          <a:p>
            <a:pPr lvl="1"/>
            <a:r>
              <a:rPr lang="en-US" altLang="en-US"/>
              <a:t>Use the arms to push up to a seated position</a:t>
            </a:r>
          </a:p>
          <a:p>
            <a:pPr lvl="1"/>
            <a:r>
              <a:rPr lang="en-US" altLang="en-US"/>
              <a:t>Sit for a minute before getting up</a:t>
            </a:r>
          </a:p>
          <a:p>
            <a:pPr lvl="1"/>
            <a:r>
              <a:rPr lang="en-US" altLang="en-US"/>
              <a:t>Leave the sheets on the table</a:t>
            </a:r>
          </a:p>
          <a:p>
            <a:pPr lvl="1"/>
            <a:r>
              <a:rPr lang="en-US" altLang="en-US"/>
              <a:t>Get dressed and return to the business area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CB36D136-4ED0-4D82-9CF3-3102E8753482}"/>
              </a:ext>
            </a:extLst>
          </p:cNvPr>
          <p:cNvSpPr>
            <a:spLocks noGrp="1" noChangeArrowheads="1"/>
          </p:cNvSpPr>
          <p:nvPr>
            <p:ph type="title"/>
          </p:nvPr>
        </p:nvSpPr>
        <p:spPr/>
        <p:txBody>
          <a:bodyPr/>
          <a:lstStyle/>
          <a:p>
            <a:r>
              <a:rPr lang="en-US" altLang="en-US"/>
              <a:t>Closing the Session </a:t>
            </a:r>
          </a:p>
        </p:txBody>
      </p:sp>
      <p:sp>
        <p:nvSpPr>
          <p:cNvPr id="107523" name="Content Placeholder 2">
            <a:extLst>
              <a:ext uri="{FF2B5EF4-FFF2-40B4-BE49-F238E27FC236}">
                <a16:creationId xmlns:a16="http://schemas.microsoft.com/office/drawing/2014/main" id="{6C776608-88C2-42FE-87D6-CDD5B6A7C602}"/>
              </a:ext>
            </a:extLst>
          </p:cNvPr>
          <p:cNvSpPr>
            <a:spLocks noGrp="1" noChangeArrowheads="1"/>
          </p:cNvSpPr>
          <p:nvPr>
            <p:ph idx="1"/>
          </p:nvPr>
        </p:nvSpPr>
        <p:spPr/>
        <p:txBody>
          <a:bodyPr/>
          <a:lstStyle/>
          <a:p>
            <a:r>
              <a:rPr lang="en-US" altLang="en-US" dirty="0"/>
              <a:t>Make the next appointment and collect the fee</a:t>
            </a:r>
          </a:p>
          <a:p>
            <a:r>
              <a:rPr lang="en-US" altLang="en-US" dirty="0"/>
              <a:t>Say good-bye</a:t>
            </a:r>
          </a:p>
          <a:p>
            <a:pPr lvl="1"/>
            <a:r>
              <a:rPr lang="en-US" altLang="en-US" dirty="0"/>
              <a:t>Have a courteous completion; don’</a:t>
            </a:r>
            <a:r>
              <a:rPr lang="en-US" altLang="ja-JP" dirty="0"/>
              <a:t>t linger</a:t>
            </a:r>
          </a:p>
          <a:p>
            <a:pPr lvl="1"/>
            <a:r>
              <a:rPr lang="en-US" altLang="en-US" dirty="0"/>
              <a:t>Develop a short, consistent departure routine</a:t>
            </a:r>
          </a:p>
          <a:p>
            <a:r>
              <a:rPr lang="en-US" altLang="en-US" dirty="0"/>
              <a:t>After the client has left:</a:t>
            </a:r>
          </a:p>
          <a:p>
            <a:pPr lvl="1"/>
            <a:r>
              <a:rPr lang="en-US" altLang="en-US" dirty="0"/>
              <a:t>Update records</a:t>
            </a:r>
          </a:p>
          <a:p>
            <a:pPr lvl="1"/>
            <a:r>
              <a:rPr lang="en-US" altLang="en-US" dirty="0"/>
              <a:t>Prepare for the next client</a:t>
            </a:r>
          </a:p>
          <a:p>
            <a:pPr lvl="1"/>
            <a:r>
              <a:rPr lang="en-US" altLang="en-US" dirty="0"/>
              <a:t>Attend to personal hygiene and self-care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60F6F435-27A9-4345-8C2E-62850AC2D203}"/>
              </a:ext>
            </a:extLst>
          </p:cNvPr>
          <p:cNvSpPr>
            <a:spLocks noGrp="1" noChangeArrowheads="1"/>
          </p:cNvSpPr>
          <p:nvPr>
            <p:ph type="title"/>
          </p:nvPr>
        </p:nvSpPr>
        <p:spPr/>
        <p:txBody>
          <a:bodyPr/>
          <a:lstStyle/>
          <a:p>
            <a:r>
              <a:rPr lang="en-US" altLang="en-US"/>
              <a:t>Positioning</a:t>
            </a:r>
          </a:p>
        </p:txBody>
      </p:sp>
      <p:sp>
        <p:nvSpPr>
          <p:cNvPr id="109571" name="Content Placeholder 2">
            <a:extLst>
              <a:ext uri="{FF2B5EF4-FFF2-40B4-BE49-F238E27FC236}">
                <a16:creationId xmlns:a16="http://schemas.microsoft.com/office/drawing/2014/main" id="{DDC588B3-79C3-4464-8AFD-EEBBDFE0D927}"/>
              </a:ext>
            </a:extLst>
          </p:cNvPr>
          <p:cNvSpPr>
            <a:spLocks noGrp="1" noChangeArrowheads="1"/>
          </p:cNvSpPr>
          <p:nvPr>
            <p:ph idx="1"/>
          </p:nvPr>
        </p:nvSpPr>
        <p:spPr/>
        <p:txBody>
          <a:bodyPr/>
          <a:lstStyle/>
          <a:p>
            <a:r>
              <a:rPr lang="en-US" altLang="en-US" dirty="0"/>
              <a:t>Placing the client into position that best enhances benefits of massage</a:t>
            </a:r>
          </a:p>
          <a:p>
            <a:r>
              <a:rPr lang="en-US" altLang="en-US" dirty="0"/>
              <a:t>Four basic massage positions</a:t>
            </a:r>
          </a:p>
          <a:p>
            <a:pPr lvl="1"/>
            <a:r>
              <a:rPr lang="en-US" altLang="en-US" dirty="0"/>
              <a:t>Supine (face up)</a:t>
            </a:r>
          </a:p>
          <a:p>
            <a:pPr lvl="1"/>
            <a:r>
              <a:rPr lang="en-US" altLang="en-US" dirty="0"/>
              <a:t>Prone (face down)</a:t>
            </a:r>
          </a:p>
          <a:p>
            <a:pPr lvl="1"/>
            <a:r>
              <a:rPr lang="en-US" altLang="en-US" dirty="0"/>
              <a:t>Side-lying</a:t>
            </a:r>
          </a:p>
          <a:p>
            <a:pPr lvl="1"/>
            <a:r>
              <a:rPr lang="en-US" altLang="en-US" dirty="0"/>
              <a:t>Seated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a:extLst>
              <a:ext uri="{FF2B5EF4-FFF2-40B4-BE49-F238E27FC236}">
                <a16:creationId xmlns:a16="http://schemas.microsoft.com/office/drawing/2014/main" id="{A6959016-AAB6-4283-A142-0CCAB2E9B491}"/>
              </a:ext>
            </a:extLst>
          </p:cNvPr>
          <p:cNvSpPr>
            <a:spLocks noGrp="1" noChangeArrowheads="1"/>
          </p:cNvSpPr>
          <p:nvPr>
            <p:ph type="title"/>
          </p:nvPr>
        </p:nvSpPr>
        <p:spPr/>
        <p:txBody>
          <a:bodyPr/>
          <a:lstStyle/>
          <a:p>
            <a:r>
              <a:rPr lang="en-US" altLang="en-US"/>
              <a:t>Draping</a:t>
            </a:r>
          </a:p>
        </p:txBody>
      </p:sp>
      <p:sp>
        <p:nvSpPr>
          <p:cNvPr id="111619" name="Content Placeholder 2">
            <a:extLst>
              <a:ext uri="{FF2B5EF4-FFF2-40B4-BE49-F238E27FC236}">
                <a16:creationId xmlns:a16="http://schemas.microsoft.com/office/drawing/2014/main" id="{A081999D-7E56-46D4-B182-47CC57535033}"/>
              </a:ext>
            </a:extLst>
          </p:cNvPr>
          <p:cNvSpPr>
            <a:spLocks noGrp="1" noChangeArrowheads="1"/>
          </p:cNvSpPr>
          <p:nvPr>
            <p:ph idx="1"/>
          </p:nvPr>
        </p:nvSpPr>
        <p:spPr/>
        <p:txBody>
          <a:bodyPr/>
          <a:lstStyle/>
          <a:p>
            <a:r>
              <a:rPr lang="en-US" altLang="en-US"/>
              <a:t>Two purposes</a:t>
            </a:r>
          </a:p>
          <a:p>
            <a:pPr lvl="1"/>
            <a:r>
              <a:rPr lang="en-US" altLang="en-US"/>
              <a:t>To maintain the client’</a:t>
            </a:r>
            <a:r>
              <a:rPr lang="en-US" altLang="ja-JP"/>
              <a:t>s privacy and sense of security</a:t>
            </a:r>
          </a:p>
          <a:p>
            <a:pPr lvl="1"/>
            <a:r>
              <a:rPr lang="en-US" altLang="en-US"/>
              <a:t>To provide warmth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a:extLst>
              <a:ext uri="{FF2B5EF4-FFF2-40B4-BE49-F238E27FC236}">
                <a16:creationId xmlns:a16="http://schemas.microsoft.com/office/drawing/2014/main" id="{7065FE87-1582-4763-B19E-FF130A2EDE27}"/>
              </a:ext>
            </a:extLst>
          </p:cNvPr>
          <p:cNvSpPr>
            <a:spLocks noGrp="1" noChangeArrowheads="1"/>
          </p:cNvSpPr>
          <p:nvPr>
            <p:ph type="title"/>
          </p:nvPr>
        </p:nvSpPr>
        <p:spPr/>
        <p:txBody>
          <a:bodyPr/>
          <a:lstStyle/>
          <a:p>
            <a:r>
              <a:rPr lang="en-US" altLang="en-US" dirty="0"/>
              <a:t>Principles of Draping</a:t>
            </a:r>
            <a:br>
              <a:rPr lang="en-US" altLang="en-US" dirty="0"/>
            </a:br>
            <a:r>
              <a:rPr lang="en-US" altLang="en-US" dirty="0"/>
              <a:t>(Slide 1 of 2) </a:t>
            </a:r>
          </a:p>
        </p:txBody>
      </p:sp>
      <p:sp>
        <p:nvSpPr>
          <p:cNvPr id="113667" name="Content Placeholder 2">
            <a:extLst>
              <a:ext uri="{FF2B5EF4-FFF2-40B4-BE49-F238E27FC236}">
                <a16:creationId xmlns:a16="http://schemas.microsoft.com/office/drawing/2014/main" id="{1502C6BE-1F55-4B40-AF71-0FC898FF5397}"/>
              </a:ext>
            </a:extLst>
          </p:cNvPr>
          <p:cNvSpPr>
            <a:spLocks noGrp="1" noChangeArrowheads="1"/>
          </p:cNvSpPr>
          <p:nvPr>
            <p:ph idx="1"/>
          </p:nvPr>
        </p:nvSpPr>
        <p:spPr/>
        <p:txBody>
          <a:bodyPr/>
          <a:lstStyle/>
          <a:p>
            <a:r>
              <a:rPr lang="en-US" altLang="en-US" dirty="0"/>
              <a:t>All reusable draping material must have been freshly laundered with bleach</a:t>
            </a:r>
          </a:p>
          <a:p>
            <a:r>
              <a:rPr lang="en-US" altLang="en-US" dirty="0"/>
              <a:t>Disposable (single-use) linens must be fresh for each client and then disposed of properly</a:t>
            </a:r>
          </a:p>
          <a:p>
            <a:r>
              <a:rPr lang="en-US" altLang="en-US" dirty="0"/>
              <a:t>The genital area is never undraped</a:t>
            </a:r>
          </a:p>
          <a:p>
            <a:r>
              <a:rPr lang="en-US" altLang="en-US" dirty="0"/>
              <a:t>The breast area of women is not undraped during routine wellness massage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a:extLst>
              <a:ext uri="{FF2B5EF4-FFF2-40B4-BE49-F238E27FC236}">
                <a16:creationId xmlns:a16="http://schemas.microsoft.com/office/drawing/2014/main" id="{7C510528-B17F-48D9-9C5A-7E0F8A867EBD}"/>
              </a:ext>
            </a:extLst>
          </p:cNvPr>
          <p:cNvSpPr>
            <a:spLocks noGrp="1" noChangeArrowheads="1"/>
          </p:cNvSpPr>
          <p:nvPr>
            <p:ph type="title"/>
          </p:nvPr>
        </p:nvSpPr>
        <p:spPr/>
        <p:txBody>
          <a:bodyPr/>
          <a:lstStyle/>
          <a:p>
            <a:r>
              <a:rPr lang="en-US" altLang="en-US" dirty="0"/>
              <a:t>Principles of Draping</a:t>
            </a:r>
            <a:br>
              <a:rPr lang="en-US" altLang="en-US" dirty="0"/>
            </a:br>
            <a:r>
              <a:rPr lang="en-US" altLang="en-US" dirty="0"/>
              <a:t>(Slide 2 of 2)</a:t>
            </a:r>
          </a:p>
        </p:txBody>
      </p:sp>
      <p:sp>
        <p:nvSpPr>
          <p:cNvPr id="115715" name="Content Placeholder 2">
            <a:extLst>
              <a:ext uri="{FF2B5EF4-FFF2-40B4-BE49-F238E27FC236}">
                <a16:creationId xmlns:a16="http://schemas.microsoft.com/office/drawing/2014/main" id="{0A62A009-85BD-4404-9EAA-F91AD73AD19F}"/>
              </a:ext>
            </a:extLst>
          </p:cNvPr>
          <p:cNvSpPr>
            <a:spLocks noGrp="1" noChangeArrowheads="1"/>
          </p:cNvSpPr>
          <p:nvPr>
            <p:ph idx="1"/>
          </p:nvPr>
        </p:nvSpPr>
        <p:spPr/>
        <p:txBody>
          <a:bodyPr/>
          <a:lstStyle/>
          <a:p>
            <a:r>
              <a:rPr lang="en-US" altLang="en-US" dirty="0"/>
              <a:t>Draping methods should keep the client covered in all positions, including the seated position</a:t>
            </a:r>
          </a:p>
          <a:p>
            <a:r>
              <a:rPr lang="en-US" altLang="en-US" dirty="0"/>
              <a:t>Draping materials can be a bit clumsy to use at first</a:t>
            </a:r>
          </a:p>
          <a:p>
            <a:r>
              <a:rPr lang="en-US" altLang="en-US" dirty="0"/>
              <a:t>To ensure the modesty of the first few practice clients, have them leave their clothing on</a:t>
            </a:r>
          </a:p>
          <a:p>
            <a:endParaRPr lang="en-US"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a:extLst>
              <a:ext uri="{FF2B5EF4-FFF2-40B4-BE49-F238E27FC236}">
                <a16:creationId xmlns:a16="http://schemas.microsoft.com/office/drawing/2014/main" id="{F5B93156-DF61-4640-846C-0C5DF56B5C00}"/>
              </a:ext>
            </a:extLst>
          </p:cNvPr>
          <p:cNvSpPr>
            <a:spLocks noGrp="1" noChangeArrowheads="1"/>
          </p:cNvSpPr>
          <p:nvPr>
            <p:ph type="title"/>
          </p:nvPr>
        </p:nvSpPr>
        <p:spPr/>
        <p:txBody>
          <a:bodyPr/>
          <a:lstStyle/>
          <a:p>
            <a:r>
              <a:rPr lang="en-US" altLang="en-US"/>
              <a:t>Flat Draping Methods </a:t>
            </a:r>
          </a:p>
        </p:txBody>
      </p:sp>
      <p:sp>
        <p:nvSpPr>
          <p:cNvPr id="117763" name="Content Placeholder 2">
            <a:extLst>
              <a:ext uri="{FF2B5EF4-FFF2-40B4-BE49-F238E27FC236}">
                <a16:creationId xmlns:a16="http://schemas.microsoft.com/office/drawing/2014/main" id="{FF0317DF-65CF-42E5-A66A-D3F09D613CDA}"/>
              </a:ext>
            </a:extLst>
          </p:cNvPr>
          <p:cNvSpPr>
            <a:spLocks noGrp="1" noChangeArrowheads="1"/>
          </p:cNvSpPr>
          <p:nvPr>
            <p:ph idx="1"/>
          </p:nvPr>
        </p:nvSpPr>
        <p:spPr/>
        <p:txBody>
          <a:bodyPr/>
          <a:lstStyle/>
          <a:p>
            <a:r>
              <a:rPr lang="en-US" altLang="en-US"/>
              <a:t>Instruct the client to lie supine, prone, or side-lying between the drapes on the massage table </a:t>
            </a:r>
          </a:p>
          <a:p>
            <a:r>
              <a:rPr lang="en-US" altLang="en-US"/>
              <a:t>The entire body is then covered </a:t>
            </a:r>
          </a:p>
          <a:p>
            <a:r>
              <a:rPr lang="en-US" altLang="en-US"/>
              <a:t>The top drape (and sometimes the bottom drape) is moved in various ways to cover and uncover the area to be massaged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a:extLst>
              <a:ext uri="{FF2B5EF4-FFF2-40B4-BE49-F238E27FC236}">
                <a16:creationId xmlns:a16="http://schemas.microsoft.com/office/drawing/2014/main" id="{7757BF1E-7A18-4823-B0BC-399A95413E26}"/>
              </a:ext>
            </a:extLst>
          </p:cNvPr>
          <p:cNvSpPr>
            <a:spLocks noGrp="1" noChangeArrowheads="1"/>
          </p:cNvSpPr>
          <p:nvPr>
            <p:ph type="title"/>
          </p:nvPr>
        </p:nvSpPr>
        <p:spPr/>
        <p:txBody>
          <a:bodyPr/>
          <a:lstStyle/>
          <a:p>
            <a:r>
              <a:rPr lang="en-US" altLang="en-US"/>
              <a:t>Contoured Draping </a:t>
            </a:r>
          </a:p>
        </p:txBody>
      </p:sp>
      <p:sp>
        <p:nvSpPr>
          <p:cNvPr id="119811" name="Content Placeholder 2">
            <a:extLst>
              <a:ext uri="{FF2B5EF4-FFF2-40B4-BE49-F238E27FC236}">
                <a16:creationId xmlns:a16="http://schemas.microsoft.com/office/drawing/2014/main" id="{D790B2B3-122C-4443-8227-5659E9023AB9}"/>
              </a:ext>
            </a:extLst>
          </p:cNvPr>
          <p:cNvSpPr>
            <a:spLocks noGrp="1" noChangeArrowheads="1"/>
          </p:cNvSpPr>
          <p:nvPr>
            <p:ph idx="1"/>
          </p:nvPr>
        </p:nvSpPr>
        <p:spPr/>
        <p:txBody>
          <a:bodyPr/>
          <a:lstStyle/>
          <a:p>
            <a:r>
              <a:rPr lang="en-US" altLang="en-US"/>
              <a:t>Contoured draping can be done with two towels or with a sheet and a towel</a:t>
            </a:r>
          </a:p>
          <a:p>
            <a:r>
              <a:rPr lang="en-US" altLang="en-US"/>
              <a:t>The drapes are wrapped and shaped around the client</a:t>
            </a:r>
          </a:p>
          <a:p>
            <a:r>
              <a:rPr lang="en-US" altLang="en-US"/>
              <a:t>For women, a separate chest towel can be used to drape the breast area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a:extLst>
              <a:ext uri="{FF2B5EF4-FFF2-40B4-BE49-F238E27FC236}">
                <a16:creationId xmlns:a16="http://schemas.microsoft.com/office/drawing/2014/main" id="{17847E5F-C460-41CE-9F55-E3BBE2847FA9}"/>
              </a:ext>
            </a:extLst>
          </p:cNvPr>
          <p:cNvSpPr>
            <a:spLocks noGrp="1" noChangeArrowheads="1"/>
          </p:cNvSpPr>
          <p:nvPr>
            <p:ph type="title"/>
          </p:nvPr>
        </p:nvSpPr>
        <p:spPr/>
        <p:txBody>
          <a:bodyPr/>
          <a:lstStyle/>
          <a:p>
            <a:r>
              <a:rPr lang="en-US" altLang="en-US"/>
              <a:t>Alternative to Draping </a:t>
            </a:r>
          </a:p>
        </p:txBody>
      </p:sp>
      <p:sp>
        <p:nvSpPr>
          <p:cNvPr id="121859" name="Content Placeholder 2">
            <a:extLst>
              <a:ext uri="{FF2B5EF4-FFF2-40B4-BE49-F238E27FC236}">
                <a16:creationId xmlns:a16="http://schemas.microsoft.com/office/drawing/2014/main" id="{C50FE049-0E5F-4BF8-AED4-15C8DB586135}"/>
              </a:ext>
            </a:extLst>
          </p:cNvPr>
          <p:cNvSpPr>
            <a:spLocks noGrp="1" noChangeArrowheads="1"/>
          </p:cNvSpPr>
          <p:nvPr>
            <p:ph idx="1"/>
          </p:nvPr>
        </p:nvSpPr>
        <p:spPr/>
        <p:txBody>
          <a:bodyPr/>
          <a:lstStyle/>
          <a:p>
            <a:r>
              <a:rPr lang="en-US" altLang="en-US"/>
              <a:t>Swimsuit or shorts and loose shirt</a:t>
            </a:r>
          </a:p>
          <a:p>
            <a:pPr lvl="1"/>
            <a:r>
              <a:rPr lang="en-US" altLang="en-US"/>
              <a:t>Table or mat must be covered; top drape must be available</a:t>
            </a:r>
          </a:p>
          <a:p>
            <a:r>
              <a:rPr lang="en-US" altLang="en-US"/>
              <a:t>Observe all precautions for sanitation, privacy, and respect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a:extLst>
              <a:ext uri="{FF2B5EF4-FFF2-40B4-BE49-F238E27FC236}">
                <a16:creationId xmlns:a16="http://schemas.microsoft.com/office/drawing/2014/main" id="{CC3F2BF9-7361-4655-907C-4A81E58972E1}"/>
              </a:ext>
            </a:extLst>
          </p:cNvPr>
          <p:cNvSpPr>
            <a:spLocks noGrp="1" noChangeArrowheads="1"/>
          </p:cNvSpPr>
          <p:nvPr>
            <p:ph type="title"/>
          </p:nvPr>
        </p:nvSpPr>
        <p:spPr/>
        <p:txBody>
          <a:bodyPr/>
          <a:lstStyle/>
          <a:p>
            <a:r>
              <a:rPr lang="en-US" altLang="en-US"/>
              <a:t>Suggested Draping Procedures</a:t>
            </a:r>
          </a:p>
        </p:txBody>
      </p:sp>
      <p:sp>
        <p:nvSpPr>
          <p:cNvPr id="123907" name="Content Placeholder 2">
            <a:extLst>
              <a:ext uri="{FF2B5EF4-FFF2-40B4-BE49-F238E27FC236}">
                <a16:creationId xmlns:a16="http://schemas.microsoft.com/office/drawing/2014/main" id="{2955918E-E724-4C2A-950F-BEF8E0E21A7E}"/>
              </a:ext>
            </a:extLst>
          </p:cNvPr>
          <p:cNvSpPr>
            <a:spLocks noGrp="1" noChangeArrowheads="1"/>
          </p:cNvSpPr>
          <p:nvPr>
            <p:ph idx="1"/>
          </p:nvPr>
        </p:nvSpPr>
        <p:spPr/>
        <p:txBody>
          <a:bodyPr/>
          <a:lstStyle/>
          <a:p>
            <a:r>
              <a:rPr lang="en-US" altLang="en-US"/>
              <a:t>Practice procedures presented in the text</a:t>
            </a:r>
          </a:p>
          <a:p>
            <a:r>
              <a:rPr lang="en-US" altLang="en-US"/>
              <a:t>Combine methods to fit client’s particular needs</a:t>
            </a:r>
          </a:p>
          <a:p>
            <a:r>
              <a:rPr lang="en-US" altLang="en-US"/>
              <a:t>Draping material is placed so that the therapist’s clothing does not come in contact with the client</a:t>
            </a:r>
          </a:p>
          <a:p>
            <a:r>
              <a:rPr lang="en-US" altLang="en-US"/>
              <a:t>Modification is encouraged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EMS Templateppt</Template>
  <TotalTime>5913</TotalTime>
  <Words>2421</Words>
  <Application>Microsoft Office PowerPoint</Application>
  <PresentationFormat>Widescreen</PresentationFormat>
  <Paragraphs>227</Paragraphs>
  <Slides>31</Slides>
  <Notes>29</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31</vt:i4>
      </vt:variant>
    </vt:vector>
  </HeadingPairs>
  <TitlesOfParts>
    <vt:vector size="39" baseType="lpstr">
      <vt:lpstr>Arial</vt:lpstr>
      <vt:lpstr>Calibri</vt:lpstr>
      <vt:lpstr>Calibri Light</vt:lpstr>
      <vt:lpstr>Futura PT Book</vt:lpstr>
      <vt:lpstr>Futura PT Demi</vt:lpstr>
      <vt:lpstr>1_Office Theme</vt:lpstr>
      <vt:lpstr>Custom Design</vt:lpstr>
      <vt:lpstr>Office Theme</vt:lpstr>
      <vt:lpstr>PowerPoint Presentation</vt:lpstr>
      <vt:lpstr>Learning Objectives Lesson 9.2: Client Expectations and Pre-massage and Post-Massage Procedures  (Slide 1 of 2)</vt:lpstr>
      <vt:lpstr>Learning Objectives Lesson 9.2: Client Expectations and Premassage and Post-Massage Procedures  (Slide 2 of 2)</vt:lpstr>
      <vt:lpstr>Determining a New  Client’s Expectations  (Slide 1 of 2) </vt:lpstr>
      <vt:lpstr>Determining a New  Client’s Expectations  (Slide 2 of 2)</vt:lpstr>
      <vt:lpstr>Gender and Age Concerns (Slide 1 of 2)</vt:lpstr>
      <vt:lpstr>Gender and Age Concerns (Slide 2 of 2)</vt:lpstr>
      <vt:lpstr>Client Feedback (Slide 1 of 3) </vt:lpstr>
      <vt:lpstr>Client Feedback (Slide 2 of 3) </vt:lpstr>
      <vt:lpstr>Client Feedback (Slide 3 of 3) </vt:lpstr>
      <vt:lpstr>Therapist Feedback (Slide 1 of 3)</vt:lpstr>
      <vt:lpstr>Therapist Feedback (Slide 2 of 3)</vt:lpstr>
      <vt:lpstr>Therapist Feedback (Slide 3 of 3)</vt:lpstr>
      <vt:lpstr>Client Conversation </vt:lpstr>
      <vt:lpstr>Premassage Procedures (Slide 1 of 3) </vt:lpstr>
      <vt:lpstr>Premassage Procedures (Slide 2 of 3) </vt:lpstr>
      <vt:lpstr>Premassage Procedures (Slide 3 of 3) </vt:lpstr>
      <vt:lpstr>Focusing on the Client</vt:lpstr>
      <vt:lpstr>Post-Massage Procedures  (Slide 1 of 3)</vt:lpstr>
      <vt:lpstr>Post-Massage Procedures  (Slide 2 of 3)</vt:lpstr>
      <vt:lpstr>Post-Massage Procedures  (Slide 3 of 3)</vt:lpstr>
      <vt:lpstr>Closing the Session </vt:lpstr>
      <vt:lpstr>Positioning</vt:lpstr>
      <vt:lpstr>Draping</vt:lpstr>
      <vt:lpstr>Principles of Draping (Slide 1 of 2) </vt:lpstr>
      <vt:lpstr>Principles of Draping (Slide 2 of 2)</vt:lpstr>
      <vt:lpstr>Flat Draping Methods </vt:lpstr>
      <vt:lpstr>Contoured Draping </vt:lpstr>
      <vt:lpstr>Alternative to Draping </vt:lpstr>
      <vt:lpstr>Suggested Draping Procedures</vt:lpstr>
      <vt:lpstr>QUESTIONS?</vt:lpstr>
    </vt:vector>
  </TitlesOfParts>
  <Company>REED Elsevier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Body Systems</dc:title>
  <dc:creator>Linda Honeycutt</dc:creator>
  <cp:lastModifiedBy>Gabrielle Heard | Anderson College | Head Office</cp:lastModifiedBy>
  <cp:revision>551</cp:revision>
  <dcterms:created xsi:type="dcterms:W3CDTF">2005-01-16T17:28:53Z</dcterms:created>
  <dcterms:modified xsi:type="dcterms:W3CDTF">2023-04-11T16:58:24Z</dcterms:modified>
</cp:coreProperties>
</file>