
<file path=[Content_Types].xml><?xml version="1.0" encoding="utf-8"?>
<Types xmlns="http://schemas.openxmlformats.org/package/2006/content-types">
  <Default Extension="wmf" ContentType="image/x-wmf"/>
  <Default Extension="png" ContentType="image/png"/>
  <Default Extension="jpg" ContentType="image/jpeg"/>
  <Default Extension="jpeg" ContentType="image/jpeg"/>
  <Default Extension="xml" ContentType="application/xml"/>
  <Default Extension="rels" ContentType="application/vnd.openxmlformats-package.relationships+xml"/>
  <Default Extension="bin" ContentType="application/vnd.openxmlformats-officedocument.oleObject"/>
  <Override PartName="/ppt/notesSlides/notesSlide2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14.xml" ContentType="application/vnd.openxmlformats-officedocument.presentationml.notesSlide+xml"/>
  <Override PartName="/ppt/slides/slide26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17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1.xml" ContentType="application/vnd.openxmlformats-officedocument.presentationml.slide+xml"/>
  <Override PartName="/ppt/slides/slide8.xml" ContentType="application/vnd.openxmlformats-officedocument.presentationml.slide+xml"/>
  <Override PartName="/ppt/slides/slide15.xml" ContentType="application/vnd.openxmlformats-officedocument.presentationml.slide+xml"/>
  <Override PartName="/ppt/slides/slide3.xml" ContentType="application/vnd.openxmlformats-officedocument.presentationml.slide+xml"/>
  <Override PartName="/ppt/slides/slide12.xml" ContentType="application/vnd.openxmlformats-officedocument.presentationml.slide+xml"/>
  <Override PartName="/ppt/slideLayouts/slideLayout3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s/slide9.xml" ContentType="application/vnd.openxmlformats-officedocument.presentationml.slide+xml"/>
  <Override PartName="/ppt/slideLayouts/slideLayout36.xml" ContentType="application/vnd.openxmlformats-officedocument.presentationml.slideLayout+xml"/>
  <Override PartName="/ppt/slides/slide10.xml" ContentType="application/vnd.openxmlformats-officedocument.presentationml.slide+xml"/>
  <Override PartName="/ppt/notesSlides/notesSlide11.xml" ContentType="application/vnd.openxmlformats-officedocument.presentationml.notesSlide+xml"/>
  <Override PartName="/ppt/slideLayouts/slideLayout2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4.xml" ContentType="application/vnd.openxmlformats-officedocument.presentationml.notesSlide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s/slide25.xml" ContentType="application/vnd.openxmlformats-officedocument.presentationml.slide+xml"/>
  <Override PartName="/ppt/slideLayouts/slideLayout1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14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22.xml" ContentType="application/vnd.openxmlformats-officedocument.presentationml.notesSlide+xml"/>
  <Override PartName="/ppt/slideLayouts/slideLayout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s/slide5.xml" ContentType="application/vnd.openxmlformats-officedocument.presentationml.slide+xml"/>
  <Override PartName="/ppt/slideLayouts/slideLayout2.xml" ContentType="application/vnd.openxmlformats-officedocument.presentationml.slideLayout+xml"/>
  <Override PartName="/ppt/theme/theme3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Slides/notesSlide23.xml" ContentType="application/vnd.openxmlformats-officedocument.presentationml.notesSlide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notesMasters/notesMaster1.xml" ContentType="application/vnd.openxmlformats-officedocument.presentationml.notesMaster+xml"/>
  <Override PartName="/docProps/custom.xml" ContentType="application/vnd.openxmlformats-officedocument.custom-properties+xml"/>
  <Override PartName="/ppt/slides/slide6.xml" ContentType="application/vnd.openxmlformats-officedocument.presentationml.slide+xml"/>
  <Override PartName="/ppt/notesSlides/notesSlide17.xml" ContentType="application/vnd.openxmlformats-officedocument.presentationml.notesSlide+xml"/>
  <Override PartName="/ppt/slideLayouts/slideLayout11.xml" ContentType="application/vnd.openxmlformats-officedocument.presentationml.slideLayout+xml"/>
  <Override PartName="/ppt/tableStyles.xml" ContentType="application/vnd.openxmlformats-officedocument.presentationml.tableStyles+xml"/>
  <Override PartName="/ppt/presentation.xml" ContentType="application/vnd.openxmlformats-officedocument.presentationml.presentation.main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Layouts/slideLayout18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12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24.xml" ContentType="application/vnd.openxmlformats-officedocument.presentationml.slideLayout+xml"/>
  <Override PartName="/customXml/itemProps3.xml" ContentType="application/vnd.openxmlformats-officedocument.customXmlProperties+xml"/>
  <Override PartName="/ppt/slides/slide16.xml" ContentType="application/vnd.openxmlformats-officedocument.presentationml.slide+xml"/>
  <Override PartName="/ppt/slideLayouts/slideLayout3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customXml/itemProps2.xml" ContentType="application/vnd.openxmlformats-officedocument.customXmlProperties+xml"/>
  <Override PartName="/ppt/theme/theme1.xml" ContentType="application/vnd.openxmlformats-officedocument.theme+xml"/>
  <Override PartName="/ppt/slideLayouts/slideLayout16.xml" ContentType="application/vnd.openxmlformats-officedocument.presentationml.slideLayout+xml"/>
  <Override PartName="/ppt/slides/slide2.xml" ContentType="application/vnd.openxmlformats-officedocument.presentationml.slide+xml"/>
  <Override PartName="/ppt/slideLayouts/slideLayout35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6.xml" ContentType="application/vnd.openxmlformats-officedocument.presentationml.slideLayout+xml"/>
  <Override PartName="/ppt/presProps.xml" ContentType="application/vnd.openxmlformats-officedocument.presentationml.presProps+xml"/>
  <Override PartName="/ppt/slides/slide21.xml" ContentType="application/vnd.openxmlformats-officedocument.presentationml.slide+xml"/>
  <Override PartName="/ppt/slides/slide7.xml" ContentType="application/vnd.openxmlformats-officedocument.presentationml.slide+xml"/>
  <Override PartName="/ppt/slideLayouts/slideLayout13.xml" ContentType="application/vnd.openxmlformats-officedocument.presentationml.slideLayout+xml"/>
  <Override PartName="/customXml/itemProps1.xml" ContentType="application/vnd.openxmlformats-officedocument.customXmlProperties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aveSubsetFonts="1">
  <p:sldMasterIdLst>
    <p:sldMasterId id="2147483648" r:id="rId1"/>
    <p:sldMasterId id="2147483674" r:id="rId2"/>
  </p:sldMasterIdLst>
  <p:notesMasterIdLst>
    <p:notesMasterId r:id="rId32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</p:sldIdLst>
  <p:sldSz cx="12192000" cy="6858000"/>
  <p:notesSz cx="6858000" cy="9144000"/>
  <p:defaultTextStyle>
    <a:defPPr>
      <a:defRPr lang="en-US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 varScale="1">
        <p:scale>
          <a:sx n="83" d="100"/>
          <a:sy n="83" d="100"/>
        </p:scale>
        <p:origin x="552" y="77"/>
      </p:cViewPr>
      <p:guideLst>
        <p:guide pos="3840"/>
        <p:guide pos="2160" orient="horz"/>
      </p:guideLst>
    </p:cSldViewPr>
  </p:slideViewPr>
  <p:gridSpacing cx="76200" cy="76200"/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theme" Target="theme/theme1.xml"/><Relationship Id="rId4" Type="http://schemas.openxmlformats.org/officeDocument/2006/relationships/theme" Target="theme/theme2.xml"/><Relationship Id="rId5" Type="http://schemas.openxmlformats.org/officeDocument/2006/relationships/theme" Target="theme/theme3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notesMaster" Target="notesMasters/notesMaster1.xml"/><Relationship Id="rId33" Type="http://schemas.openxmlformats.org/officeDocument/2006/relationships/presProps" Target="presProps.xml" /><Relationship Id="rId34" Type="http://schemas.openxmlformats.org/officeDocument/2006/relationships/tableStyles" Target="tableStyles.xml" /><Relationship Id="rId35" Type="http://schemas.openxmlformats.org/officeDocument/2006/relationships/viewProps" Target="viewProps.xml" /></Relationships>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D05BE382-559C-493B-A4F2-C3467BD12DF1}" type="datetimeFigureOut">
              <a:rPr lang="en-US"/>
              <a:t>2/4/2025</a:t>
            </a:fld>
            <a:endParaRPr lang="en-US"/>
          </a:p>
        </p:txBody>
      </p:sp>
      <p:sp>
        <p:nvSpPr>
          <p:cNvPr id="4" name="Slide Image Placeholder 3"/>
          <p:cNvSpPr>
            <a:spLocks noChangeAspect="1" noGrp="1" noRot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>
              <a:defRPr/>
            </a:pPr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DF5C8D84-4BAE-411F-8F6E-43AA4F838E74}" type="slidenum">
              <a:rPr lang="en-US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>
      <a:defRPr sz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 ?>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 ?>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 ?>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 ?>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 ?>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 ?>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 ?>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 ?>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 ?>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 ?>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 ?>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 ?>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 ?>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 ?>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 ?>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 ?>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 ?>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 ?>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 ?>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 ?>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 ?>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 ?>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 ?>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 ?>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 ?>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>
                <a:solidFill>
                  <a:prstClr val="black"/>
                </a:solidFill>
              </a:rPr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</p:cSld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4BDF3699-2733-FAA2-B799-E2971293A8FD}" type="slidenum">
              <a:rPr/>
              <a:t/>
            </a:fld>
            <a:endParaRPr/>
          </a:p>
        </p:txBody>
      </p:sp>
    </p:spTree>
  </p:cSld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B80F32E6-074B-9B25-C3D0-312400C45E47}" type="slidenum">
              <a:rPr/>
              <a:t/>
            </a:fld>
            <a:endParaRPr/>
          </a:p>
        </p:txBody>
      </p:sp>
    </p:spTree>
  </p:cSld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ChangeArrowheads="1" noChangeAspect="1" noGrp="1" noRo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ln/>
        </p:spPr>
      </p:sp>
      <p:sp>
        <p:nvSpPr>
          <p:cNvPr id="111619" name="Rectangle 3"/>
          <p:cNvSpPr>
            <a:spLocks noChangeArrowheads="1" noGrp="1"/>
          </p:cNvSpPr>
          <p:nvPr>
            <p:ph type="body" idx="1"/>
          </p:nvPr>
        </p:nvSpPr>
        <p:spPr bwMode="auto">
          <a:prstGeom prst="rect">
            <a:avLst/>
          </a:prstGeom>
          <a:noFill/>
          <a:ln/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80B7FDFE-D23F-2BB4-8399-2DFF71015357}" type="slidenum">
              <a:rPr/>
              <a:t/>
            </a:fld>
            <a:endParaRPr/>
          </a:p>
        </p:txBody>
      </p:sp>
    </p:spTree>
  </p:cSld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D17AA780-F9B2-66D5-7249-C51AE06D7DA3}" type="slidenum">
              <a:rPr/>
              <a:t/>
            </a:fld>
            <a:endParaRPr/>
          </a:p>
        </p:txBody>
      </p:sp>
    </p:spTree>
  </p:cSld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83E1CB0A-8DF5-0EFA-1AF2-E41EBD9319D5}" type="slidenum">
              <a:rPr/>
              <a:t/>
            </a:fld>
            <a:endParaRPr/>
          </a:p>
        </p:txBody>
      </p:sp>
    </p:spTree>
  </p:cSld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ChangeArrowheads="1" noChangeAspect="1" noGrp="1" noRo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ln/>
        </p:spPr>
      </p:sp>
      <p:sp>
        <p:nvSpPr>
          <p:cNvPr id="112643" name="Rectangle 3"/>
          <p:cNvSpPr>
            <a:spLocks noChangeArrowheads="1" noGrp="1"/>
          </p:cNvSpPr>
          <p:nvPr>
            <p:ph type="body" idx="1"/>
          </p:nvPr>
        </p:nvSpPr>
        <p:spPr bwMode="auto">
          <a:prstGeom prst="rect">
            <a:avLst/>
          </a:prstGeom>
          <a:noFill/>
          <a:ln/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ChangeArrowheads="1" noChangeAspect="1" noGrp="1" noRo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ln/>
        </p:spPr>
      </p:sp>
      <p:sp>
        <p:nvSpPr>
          <p:cNvPr id="113667" name="Rectangle 3"/>
          <p:cNvSpPr>
            <a:spLocks noChangeArrowheads="1" noGrp="1"/>
          </p:cNvSpPr>
          <p:nvPr>
            <p:ph type="body" idx="1"/>
          </p:nvPr>
        </p:nvSpPr>
        <p:spPr bwMode="auto">
          <a:prstGeom prst="rect">
            <a:avLst/>
          </a:prstGeom>
          <a:noFill/>
          <a:ln/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1AADF50B-496C-7D8D-4892-133D27814E76}" type="slidenum">
              <a:rPr/>
              <a:t/>
            </a:fld>
            <a:endParaRPr/>
          </a:p>
        </p:txBody>
      </p:sp>
    </p:spTree>
  </p:cSld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ChangeArrowheads="1" noChangeAspect="1" noGrp="1" noRo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ln/>
        </p:spPr>
      </p:sp>
      <p:sp>
        <p:nvSpPr>
          <p:cNvPr id="114691" name="Rectangle 3"/>
          <p:cNvSpPr>
            <a:spLocks noChangeArrowheads="1" noGrp="1"/>
          </p:cNvSpPr>
          <p:nvPr>
            <p:ph type="body" idx="1"/>
          </p:nvPr>
        </p:nvSpPr>
        <p:spPr bwMode="auto">
          <a:prstGeom prst="rect">
            <a:avLst/>
          </a:prstGeom>
          <a:noFill/>
          <a:ln/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ChangeArrowheads="1" noChangeAspect="1" noGrp="1" noRo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ln/>
        </p:spPr>
      </p:sp>
      <p:sp>
        <p:nvSpPr>
          <p:cNvPr id="118787" name="Rectangle 3"/>
          <p:cNvSpPr>
            <a:spLocks noChangeArrowheads="1" noGrp="1"/>
          </p:cNvSpPr>
          <p:nvPr>
            <p:ph type="body" idx="1"/>
          </p:nvPr>
        </p:nvSpPr>
        <p:spPr bwMode="auto">
          <a:prstGeom prst="rect">
            <a:avLst/>
          </a:prstGeom>
          <a:noFill/>
          <a:ln/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D5B51D17-20D5-B05A-EBFE-DC1F597D648B}" type="slidenum">
              <a:rPr/>
              <a:t/>
            </a:fld>
            <a:endParaRPr/>
          </a:p>
        </p:txBody>
      </p:sp>
    </p:spTree>
  </p:cSld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634725AD-5941-E922-DFFB-1365CAB201A1}" type="slidenum">
              <a:rPr/>
              <a:t/>
            </a:fld>
            <a:endParaRPr/>
          </a:p>
        </p:txBody>
      </p:sp>
    </p:spTree>
  </p:cSld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43A4B560-7200-5E56-6BA4-F7C5763D402C}" type="slidenum">
              <a:rPr/>
              <a:t/>
            </a:fld>
            <a:endParaRPr/>
          </a:p>
        </p:txBody>
      </p:sp>
    </p:spTree>
  </p:cSld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98DC2820-6004-7903-A9E6-E147BA1C7430}" type="slidenum">
              <a:rPr/>
              <a:t/>
            </a:fld>
            <a:endParaRPr/>
          </a:p>
        </p:txBody>
      </p:sp>
    </p:spTree>
  </p:cSld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ChangeArrowheads="1" noChangeAspect="1" noGrp="1" noRo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ln/>
        </p:spPr>
      </p:sp>
      <p:sp>
        <p:nvSpPr>
          <p:cNvPr id="115715" name="Rectangle 3"/>
          <p:cNvSpPr>
            <a:spLocks noChangeArrowheads="1" noGrp="1"/>
          </p:cNvSpPr>
          <p:nvPr>
            <p:ph type="body" idx="1"/>
          </p:nvPr>
        </p:nvSpPr>
        <p:spPr bwMode="auto">
          <a:prstGeom prst="rect">
            <a:avLst/>
          </a:prstGeom>
          <a:noFill/>
          <a:ln/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ChangeArrowheads="1" noChangeAspect="1" noGrp="1" noRo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ln/>
        </p:spPr>
      </p:sp>
      <p:sp>
        <p:nvSpPr>
          <p:cNvPr id="116739" name="Rectangle 3"/>
          <p:cNvSpPr>
            <a:spLocks noChangeArrowheads="1" noGrp="1"/>
          </p:cNvSpPr>
          <p:nvPr>
            <p:ph type="body" idx="1"/>
          </p:nvPr>
        </p:nvSpPr>
        <p:spPr bwMode="auto">
          <a:prstGeom prst="rect">
            <a:avLst/>
          </a:prstGeom>
          <a:noFill/>
          <a:ln/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C7D9324B-3215-9970-87D7-C75116E3EC10}" type="slidenum">
              <a:rPr/>
              <a:t/>
            </a:fld>
            <a:endParaRPr/>
          </a:p>
        </p:txBody>
      </p:sp>
    </p:spTree>
  </p:cSld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2DBB8CF1-50F1-6586-D72C-33DBFCDB3A9B}" type="slidenum">
              <a:rPr/>
              <a:t/>
            </a:fld>
            <a:endParaRPr/>
          </a:p>
        </p:txBody>
      </p:sp>
    </p:spTree>
  </p:cSld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DE6BD48E-BA7C-C487-1907-D6C89F058815}" type="slidenum">
              <a:rPr/>
              <a:t/>
            </a:fld>
            <a:endParaRPr/>
          </a:p>
        </p:txBody>
      </p:sp>
    </p:spTree>
  </p:cSld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61203FC9-5CCE-488E-BA69-A4B159D6109B}" type="slidenum">
              <a:rPr/>
              <a:t/>
            </a:fld>
            <a:endParaRPr/>
          </a:p>
        </p:txBody>
      </p:sp>
    </p:spTree>
  </p:cSld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ChangeArrowheads="1" noChangeAspect="1" noGrp="1" noRo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ln/>
        </p:spPr>
      </p:sp>
      <p:sp>
        <p:nvSpPr>
          <p:cNvPr id="134147" name="Rectangle 3"/>
          <p:cNvSpPr>
            <a:spLocks noChangeArrowheads="1" noGrp="1"/>
          </p:cNvSpPr>
          <p:nvPr>
            <p:ph type="body" idx="1"/>
          </p:nvPr>
        </p:nvSpPr>
        <p:spPr bwMode="auto">
          <a:prstGeom prst="rect">
            <a:avLst/>
          </a:prstGeom>
          <a:noFill/>
          <a:ln/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4E48F148-3CD0-F4B0-BAC6-3F1371E450F1}" type="slidenum">
              <a:rPr/>
              <a:t/>
            </a:fld>
            <a:endParaRPr/>
          </a:p>
        </p:txBody>
      </p:sp>
    </p:spTree>
  </p:cSld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EB0A4EB6-429E-9BA8-6683-97BB721AD4EB}" type="slidenum">
              <a:rPr/>
              <a:t/>
            </a:fld>
            <a:endParaRPr/>
          </a:p>
        </p:txBody>
      </p:sp>
    </p:spTree>
  </p:cSld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ChangeArrowheads="1" noChangeAspect="1" noGrp="1" noRo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ln/>
        </p:spPr>
      </p:sp>
      <p:sp>
        <p:nvSpPr>
          <p:cNvPr id="119811" name="Rectangle 3"/>
          <p:cNvSpPr>
            <a:spLocks noChangeArrowheads="1" noGrp="1"/>
          </p:cNvSpPr>
          <p:nvPr>
            <p:ph type="body" idx="1"/>
          </p:nvPr>
        </p:nvSpPr>
        <p:spPr bwMode="auto">
          <a:prstGeom prst="rect">
            <a:avLst/>
          </a:prstGeom>
          <a:noFill/>
          <a:ln/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</p:note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1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2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sp>
        <p:nvSpPr>
          <p:cNvPr id="9" name="TextBox 8"/>
          <p:cNvSpPr txBox="1"/>
          <p:nvPr/>
        </p:nvSpPr>
        <p:spPr bwMode="auto">
          <a:xfrm>
            <a:off x="4631239" y="4915592"/>
            <a:ext cx="724494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/>
              </a:defRPr>
            </a:lvl1pPr>
          </a:lstStyle>
          <a:p>
            <a:pPr>
              <a:defRPr/>
            </a:pPr>
            <a:r>
              <a:rPr lang="en-CA" sz="3200">
                <a:solidFill>
                  <a:schemeClr val="bg1"/>
                </a:solidFill>
                <a:latin typeface="+mn-lt"/>
              </a:rPr>
              <a:t>MRT Program</a:t>
            </a:r>
            <a:endParaRPr/>
          </a:p>
          <a:p>
            <a:pPr>
              <a:defRPr/>
            </a:pPr>
            <a:r>
              <a:rPr lang="en-CA" sz="3200">
                <a:solidFill>
                  <a:schemeClr val="bg1"/>
                </a:solidFill>
                <a:latin typeface="+mn-lt"/>
              </a:rPr>
              <a:t> College</a:t>
            </a: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obj" userDrawn="1">
  <p:cSld name="Title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auto"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8E5BA96-FB66-4823-9A91-9F77B31FEAC7}" type="slidenum">
              <a:rPr lang="en-US">
                <a:solidFill>
                  <a:prstClr val="black"/>
                </a:solidFill>
              </a:rPr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 bwMode="auto">
          <a:xfrm>
            <a:off x="8142489" y="6534834"/>
            <a:ext cx="23358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sz="1400" b="1"/>
              <a:t>© MRT Program,  College</a:t>
            </a:r>
            <a:r>
              <a:rPr lang="en-US" sz="1800" b="1"/>
              <a:t>​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secHead" userDrawn="1">
  <p:cSld name="Section Head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twoObj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auto"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838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172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endParaRPr lang="en-CA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9F226B0E-A34B-4CE8-A551-7379A82AAAC2}" type="slidenum">
              <a:rPr lang="en-CA">
                <a:solidFill>
                  <a:prstClr val="black"/>
                </a:solidFill>
              </a:rPr>
              <a:t>‹#›</a:t>
            </a:fld>
            <a:endParaRPr lang="en-CA">
              <a:solidFill>
                <a:prstClr val="black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 bwMode="auto">
          <a:xfrm>
            <a:off x="8251863" y="6550362"/>
            <a:ext cx="23358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sz="1400" b="1"/>
              <a:t>© MRT Program,  College</a:t>
            </a:r>
            <a:r>
              <a:rPr lang="en-US" sz="1800" b="1"/>
              <a:t>​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woTxTwoObj" userDrawn="1">
  <p:cSld name="Comparis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365125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839788" y="2505074"/>
            <a:ext cx="5157787" cy="368458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8" cy="368458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Only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235D744-12C2-419C-AE26-ABB9246D88EC}" type="slidenum">
              <a:rPr lang="en-US">
                <a:solidFill>
                  <a:prstClr val="black"/>
                </a:solidFill>
              </a:r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blank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endParaRPr lang="en-CA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318CA32E-D081-4426-99EC-3799205B16DC}" type="slidenum">
              <a:rPr lang="en-CA">
                <a:solidFill>
                  <a:prstClr val="black"/>
                </a:solidFill>
              </a:rPr>
              <a:t>‹#›</a:t>
            </a:fld>
            <a:endParaRPr lang="en-CA">
              <a:solidFill>
                <a:prstClr val="black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4253" y="510363"/>
            <a:ext cx="495477" cy="77617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Tx" userDrawn="1">
  <p:cSld name="Content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picTx" userDrawn="1">
  <p:cSld name="Picture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x" userDrawn="1">
  <p:cSld name="Title and Vertical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itleAndTx" userDrawn="1">
  <p:cSld name="Vertical Title an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8724900" y="365125"/>
            <a:ext cx="2628900" cy="5811838"/>
          </a:xfrm>
        </p:spPr>
        <p:txBody>
          <a:bodyPr vert="eaVert"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838200" y="365125"/>
            <a:ext cx="7734300" cy="5811838"/>
          </a:xfrm>
        </p:spPr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0" userDrawn="1">
  <p:cSld name="1_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>
                <a:solidFill>
                  <a:schemeClr val="tx1"/>
                </a:solidFill>
                <a:latin typeface="Impact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 bwMode="auto"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>
              <a:spcBef>
                <a:spcPts val="0"/>
              </a:spcBef>
              <a:defRPr lang="en-US" sz="1400" b="1">
                <a:solidFill>
                  <a:srgbClr val="005EB8"/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Presentation Subtitle</a:t>
            </a:r>
            <a:endParaRPr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570520" y="1160952"/>
            <a:ext cx="4840281" cy="374904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0" userDrawn="1">
  <p:cSld name="Large text /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6" name="TextBox 5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rgbClr val="4D4D4D">
                    <a:lumMod val="60000"/>
                    <a:lumOff val="40000"/>
                  </a:srgbClr>
                </a:solidFill>
                <a:cs typeface="Arial"/>
              </a:rPr>
              <a:t>© 2016, Southern Alberta Institute of Technology</a:t>
            </a: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0" userDrawn="1">
  <p:cSld name="Large text / content - numbered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6" name="TextBox 5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rgbClr val="4D4D4D">
                    <a:lumMod val="60000"/>
                    <a:lumOff val="40000"/>
                  </a:srgbClr>
                </a:solidFill>
                <a:cs typeface="Arial"/>
              </a:rPr>
              <a:t>© 2016, Southern Alberta Institute of Technology</a:t>
            </a:r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Large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0" name="TextBox 9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rgbClr val="4D4D4D">
                    <a:lumMod val="60000"/>
                    <a:lumOff val="40000"/>
                  </a:srgbClr>
                </a:solidFill>
                <a:cs typeface="Arial"/>
              </a:rPr>
              <a:t>© 2016, Southern Alberta Institute of Technology</a:t>
            </a:r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Large text / content /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 bwMode="auto"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 bwMode="auto"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0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1" name="TextBox 10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rgbClr val="4D4D4D">
                    <a:lumMod val="60000"/>
                    <a:lumOff val="40000"/>
                  </a:srgbClr>
                </a:solidFill>
                <a:cs typeface="Arial"/>
              </a:rPr>
              <a:t>© 2016, Southern Alberta Institute of Technology</a:t>
            </a:r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Image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/>
              <a:buNone/>
              <a:defRPr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6806493" y="5938221"/>
            <a:ext cx="4653986" cy="384318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0" name="TextBox 9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 Technology</a:t>
            </a:r>
            <a:endParaRPr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1" name="TextBox 10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rgbClr val="4D4D4D">
                    <a:lumMod val="60000"/>
                    <a:lumOff val="40000"/>
                  </a:srgbClr>
                </a:solidFill>
                <a:cs typeface="Arial"/>
              </a:rPr>
              <a:t>© 2016, Southern Alberta Institute of Technology</a:t>
            </a:r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Text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 b="0"/>
            </a:lvl2pPr>
            <a:lvl3pPr marL="914400" indent="-228600">
              <a:buFont typeface="Wingdings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7" name="TextBox 6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rgbClr val="4D4D4D">
                    <a:lumMod val="60000"/>
                    <a:lumOff val="40000"/>
                  </a:srgbClr>
                </a:solidFill>
                <a:cs typeface="Arial"/>
              </a:rPr>
              <a:t>© 2016, Southern Alberta Institute of Technology</a:t>
            </a:r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2_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>
                <a:solidFill>
                  <a:schemeClr val="tx1"/>
                </a:solidFill>
                <a:latin typeface="Impact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 bwMode="auto"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>
              <a:spcBef>
                <a:spcPts val="0"/>
              </a:spcBef>
              <a:defRPr lang="en-US" sz="1400" b="1">
                <a:solidFill>
                  <a:srgbClr val="005EB8"/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Presentation Subtitle</a:t>
            </a:r>
            <a:endParaRPr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570520" y="1160952"/>
            <a:ext cx="4840281" cy="374904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text /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2">
              <a:defRPr/>
            </a:pPr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rgbClr val="4D4D4D">
                    <a:lumMod val="60000"/>
                    <a:lumOff val="40000"/>
                  </a:srgbClr>
                </a:solidFill>
                <a:cs typeface="Arial"/>
              </a:rPr>
              <a:t>© 2016, Southern Alberta Institute of Technology</a:t>
            </a:r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text / content - numbered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2">
              <a:defRPr/>
            </a:pP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TextBox 5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rgbClr val="4D4D4D">
                    <a:lumMod val="60000"/>
                    <a:lumOff val="40000"/>
                  </a:srgbClr>
                </a:solidFill>
                <a:cs typeface="Arial"/>
              </a:rPr>
              <a:t>© 2016, Southern Alberta Institute of Technology</a:t>
            </a:r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rgbClr val="4D4D4D">
                    <a:lumMod val="60000"/>
                    <a:lumOff val="40000"/>
                  </a:srgbClr>
                </a:solidFill>
                <a:cs typeface="Arial"/>
              </a:rPr>
              <a:t>© 2016, Southern Alberta Institute of Technology</a:t>
            </a:r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text / content /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2">
              <a:defRPr/>
            </a:pPr>
            <a:endParaRPr lang="en-US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 bwMode="auto"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 bwMode="auto"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rgbClr val="4D4D4D">
                    <a:lumMod val="60000"/>
                    <a:lumOff val="40000"/>
                  </a:srgbClr>
                </a:solidFill>
                <a:cs typeface="Arial"/>
              </a:rPr>
              <a:t>© 2016, Southern Alberta Institute of Technology</a:t>
            </a:r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Image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/>
              <a:buNone/>
              <a:defRPr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 sz="2400"/>
              <a:t>Second level</a:t>
            </a:r>
            <a:endParaRPr/>
          </a:p>
          <a:p>
            <a:pPr lvl="2">
              <a:defRPr/>
            </a:pPr>
            <a:r>
              <a:rPr lang="en-US" sz="2000"/>
              <a:t>Third level</a:t>
            </a:r>
            <a:endParaRPr lang="en-US"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0">
              <a:defRPr/>
            </a:pPr>
            <a:endParaRPr lang="en-CA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6806493" y="5938221"/>
            <a:ext cx="4653986" cy="384318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0" name="TextBox 9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rgbClr val="4D4D4D">
                    <a:lumMod val="60000"/>
                    <a:lumOff val="40000"/>
                  </a:srgbClr>
                </a:solidFill>
                <a:cs typeface="Arial"/>
              </a:rPr>
              <a:t>© 2016, Southern Alberta Institute of Technology</a:t>
            </a:r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Text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 b="0"/>
            </a:lvl2pPr>
            <a:lvl3pPr marL="914400" indent="-228600">
              <a:buFont typeface="Wingdings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 sz="2400"/>
              <a:t>Second level</a:t>
            </a:r>
            <a:endParaRPr/>
          </a:p>
          <a:p>
            <a:pPr lvl="2">
              <a:defRPr/>
            </a:pPr>
            <a:r>
              <a:rPr lang="en-US" sz="2000"/>
              <a:t>Third level</a:t>
            </a:r>
            <a:endParaRPr lang="en-US"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0">
              <a:defRPr/>
            </a:pPr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7" name="TextBox 6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rgbClr val="4D4D4D">
                    <a:lumMod val="60000"/>
                    <a:lumOff val="40000"/>
                  </a:srgbClr>
                </a:solidFill>
                <a:cs typeface="Arial"/>
              </a:rPr>
              <a:t>© 2016, Southern Alberta Institute of Technology</a:t>
            </a:r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1523999" y="1122363"/>
            <a:ext cx="9144000" cy="2387599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1523999" y="3602037"/>
            <a:ext cx="9144000" cy="1655761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" userDrawn="1">
  <p:cSld name="Title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secHead" userDrawn="1">
  <p:cSld name="Section Head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1849" y="1709737"/>
            <a:ext cx="10515600" cy="2852736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1849" y="4589462"/>
            <a:ext cx="10515600" cy="1500186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woObj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838199" y="1825624"/>
            <a:ext cx="5181599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172200" y="1825624"/>
            <a:ext cx="5181599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woTxTwoObj" userDrawn="1">
  <p:cSld name="Comparis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7" y="365124"/>
            <a:ext cx="10515600" cy="1325562"/>
          </a:xfrm>
        </p:spPr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9787" y="1681162"/>
            <a:ext cx="5157786" cy="82391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839787" y="2505074"/>
            <a:ext cx="5157786" cy="3684587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2"/>
            <a:ext cx="5183187" cy="82391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7" cy="3684587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Only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blank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Tx" userDrawn="1">
  <p:cSld name="Content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7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5183187" y="987424"/>
            <a:ext cx="6172200" cy="48736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7" y="2057400"/>
            <a:ext cx="3932236" cy="381158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picTx" userDrawn="1">
  <p:cSld name="Picture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7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auto">
          <a:xfrm>
            <a:off x="5183187" y="987424"/>
            <a:ext cx="6172200" cy="487362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7" y="2057400"/>
            <a:ext cx="3932236" cy="381158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x" userDrawn="1">
  <p:cSld name="Title and Vertical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itleAndTx" userDrawn="1">
  <p:cSld name="Vertical Title an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8724899" y="365124"/>
            <a:ext cx="2628900" cy="5811837"/>
          </a:xfrm>
        </p:spPr>
        <p:txBody>
          <a:bodyPr vert="eaVert"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838199" y="365124"/>
            <a:ext cx="7734299" cy="5811837"/>
          </a:xfrm>
        </p:spPr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20" Type="http://schemas.openxmlformats.org/officeDocument/2006/relationships/slideLayout" Target="../slideLayouts/slideLayout20.xml"/><Relationship Id="rId21" Type="http://schemas.openxmlformats.org/officeDocument/2006/relationships/slideLayout" Target="../slideLayouts/slideLayout21.xml"/><Relationship Id="rId22" Type="http://schemas.openxmlformats.org/officeDocument/2006/relationships/slideLayout" Target="../slideLayouts/slideLayout22.xml"/><Relationship Id="rId23" Type="http://schemas.openxmlformats.org/officeDocument/2006/relationships/slideLayout" Target="../slideLayouts/slideLayout23.xml"/><Relationship Id="rId24" Type="http://schemas.openxmlformats.org/officeDocument/2006/relationships/slideLayout" Target="../slideLayouts/slideLayout24.xml"/><Relationship Id="rId25" Type="http://schemas.openxmlformats.org/officeDocument/2006/relationships/slideLayout" Target="../slideLayouts/slideLayout25.xml"/><Relationship Id="rId26" Type="http://schemas.openxmlformats.org/officeDocument/2006/relationships/theme" Target="../theme/theme1.xml"/><Relationship Id="rId27" Type="http://schemas.openxmlformats.org/officeDocument/2006/relationships/image" Target="../media/image1.jpg"/></Relationships>
</file>

<file path=ppt/slideMasters/_rels/slideMaster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9.xml"/><Relationship Id="rId5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2.xml"/><Relationship Id="rId8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36.xml"/><Relationship Id="rId12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1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>
            <a:lvl1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1pPr>
            <a:lvl2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2pPr>
            <a:lvl3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3pPr>
            <a:lvl4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4pPr>
            <a:lvl5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5pPr>
            <a:lvl6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6pPr>
            <a:lvl7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7pPr>
            <a:lvl8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8pPr>
            <a:lvl9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9pPr>
          </a:lstStyle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  <a:defRPr/>
            </a:pPr>
            <a:r>
              <a:rPr lang="en-US" sz="1200" b="0" i="0" u="none" strike="noStrike" cap="none">
                <a:ln>
                  <a:noFill/>
                </a:ln>
                <a:solidFill>
                  <a:schemeClr val="tx1"/>
                </a:solidFill>
                <a:latin typeface="Arial"/>
                <a:ea typeface="Times New Roman"/>
                <a:cs typeface="Arial"/>
              </a:rPr>
              <a:t> </a:t>
            </a:r>
            <a:endParaRPr lang="en-US" sz="1800" b="0" i="0" u="none" strike="noStrike" cap="none">
              <a:ln>
                <a:noFill/>
              </a:ln>
              <a:solidFill>
                <a:schemeClr val="tx1"/>
              </a:solidFill>
              <a:latin typeface="Arial"/>
            </a:endParaRPr>
          </a:p>
        </p:txBody>
      </p:sp>
      <p:sp>
        <p:nvSpPr>
          <p:cNvPr id="9" name="TextBox 8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SAIT Polytechnic</a:t>
            </a:r>
            <a:endParaRPr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7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2" name="Rectangle 4"/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/>
          <a:p>
            <a:pPr>
              <a:defRPr/>
            </a:pPr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3" name="Rectangle 5"/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>
            <a:lvl1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1pPr>
            <a:lvl2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2pPr>
            <a:lvl3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3pPr>
            <a:lvl4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4pPr>
            <a:lvl5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5pPr>
            <a:lvl6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6pPr>
            <a:lvl7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7pPr>
            <a:lvl8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8pPr>
            <a:lvl9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9pPr>
          </a:lstStyle>
          <a:p>
            <a:pPr>
              <a:defRPr/>
            </a:pPr>
            <a:r>
              <a:rPr lang="en-US" sz="1200">
                <a:solidFill>
                  <a:prstClr val="black"/>
                </a:solidFill>
                <a:ea typeface="Times New Roman"/>
                <a:cs typeface="Arial"/>
              </a:rPr>
              <a:t> </a:t>
            </a:r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4" name="TextBox 13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rgbClr val="4D4D4D">
                    <a:lumMod val="60000"/>
                    <a:lumOff val="40000"/>
                  </a:srgbClr>
                </a:solidFill>
                <a:cs typeface="Arial"/>
              </a:rPr>
              <a:t>© 2016, SAIT Polytechnic</a:t>
            </a:r>
            <a:endParaRPr/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7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>
              <a:solidFill>
                <a:prstClr val="black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</p:sldLayoutIdLst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1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838199" y="365124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199" y="182562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838199" y="6356349"/>
            <a:ext cx="27432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4038599" y="6356349"/>
            <a:ext cx="41148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8610599" y="6356349"/>
            <a:ext cx="27432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jpg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jpg"/><Relationship Id="rId4" Type="http://schemas.openxmlformats.org/officeDocument/2006/relationships/image" Target="../media/image7.jpg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8.jpg"/><Relationship Id="rId4" Type="http://schemas.openxmlformats.org/officeDocument/2006/relationships/image" Target="../media/image9.jpg"/></Relationships>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0.jpg"/></Relationships>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1.jpg"/></Relationships>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3.png"/><Relationship Id="rId4" Type="http://schemas.openxmlformats.org/officeDocument/2006/relationships/image" Target="../media/image14.png"/></Relationships>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5.png"/></Relationships>
</file>

<file path=ppt/slides/_rels/slide1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6.jpg"/></Relationships>
</file>

<file path=ppt/slides/_rels/slide1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7.jpg"/><Relationship Id="rId4" Type="http://schemas.openxmlformats.org/officeDocument/2006/relationships/image" Target="../media/image18.jpg"/></Relationships>
</file>

<file path=ppt/slides/_rels/slide1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9.jpg"/></Relationships>
</file>

<file path=ppt/slides/_rels/slide2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2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bg>
      <p:bgPr shadeToTitle="0">
        <a:solidFill>
          <a:schemeClr val="bg1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 bwMode="auto">
          <a:xfrm>
            <a:off x="4600136" y="2130459"/>
            <a:ext cx="7216726" cy="1470148"/>
          </a:xfrm>
        </p:spPr>
        <p:txBody>
          <a:bodyPr>
            <a:normAutofit/>
          </a:bodyPr>
          <a:lstStyle/>
          <a:p>
            <a:pPr algn="l">
              <a:defRPr/>
            </a:pPr>
            <a:r>
              <a:rPr lang="en-US" sz="4000"/>
              <a:t>MRAD 256</a:t>
            </a:r>
            <a:br>
              <a:rPr lang="en-US" sz="4000"/>
            </a:br>
            <a:r>
              <a:rPr lang="en-US" sz="4000"/>
              <a:t>Radiographic Technique 2</a:t>
            </a:r>
            <a:endParaRPr/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 bwMode="auto">
          <a:xfrm>
            <a:off x="4602393" y="3770319"/>
            <a:ext cx="5814646" cy="547931"/>
          </a:xfrm>
        </p:spPr>
        <p:txBody>
          <a:bodyPr>
            <a:normAutofit/>
          </a:bodyPr>
          <a:lstStyle/>
          <a:p>
            <a:pPr algn="l">
              <a:defRPr/>
            </a:pPr>
            <a:r>
              <a:rPr lang="en-US" sz="2800"/>
              <a:t>Facial Bones Anatomy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Facial Bones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 lnSpcReduction="10000"/>
          </a:bodyPr>
          <a:lstStyle/>
          <a:p>
            <a:pPr>
              <a:defRPr/>
            </a:pPr>
            <a:r>
              <a:rPr lang="en-US">
                <a:solidFill>
                  <a:schemeClr val="tx1"/>
                </a:solidFill>
              </a:rPr>
              <a:t>Contribute to the shape and form of the face</a:t>
            </a:r>
            <a:endParaRPr/>
          </a:p>
          <a:p>
            <a:pPr>
              <a:defRPr/>
            </a:pPr>
            <a:endParaRPr lang="en-US">
              <a:solidFill>
                <a:schemeClr val="tx1"/>
              </a:solidFill>
            </a:endParaRPr>
          </a:p>
          <a:p>
            <a:pPr>
              <a:defRPr/>
            </a:pPr>
            <a:r>
              <a:rPr lang="en-US">
                <a:solidFill>
                  <a:schemeClr val="tx1"/>
                </a:solidFill>
              </a:rPr>
              <a:t>14 Facial Bones</a:t>
            </a:r>
            <a:endParaRPr/>
          </a:p>
          <a:p>
            <a:pPr lvl="3">
              <a:buFont typeface="Wingdings"/>
              <a:buChar char="Ø"/>
              <a:defRPr/>
            </a:pPr>
            <a:r>
              <a:rPr lang="en-US" sz="2400"/>
              <a:t>2 Maxillae</a:t>
            </a:r>
            <a:endParaRPr/>
          </a:p>
          <a:p>
            <a:pPr lvl="3">
              <a:buFont typeface="Wingdings"/>
              <a:buChar char="Ø"/>
              <a:defRPr/>
            </a:pPr>
            <a:r>
              <a:rPr lang="en-US" sz="2400"/>
              <a:t>2 </a:t>
            </a:r>
            <a:r>
              <a:rPr lang="en-US" sz="2400"/>
              <a:t>zygomas</a:t>
            </a:r>
            <a:endParaRPr lang="en-US" sz="2400"/>
          </a:p>
          <a:p>
            <a:pPr lvl="3">
              <a:buFont typeface="Wingdings"/>
              <a:buChar char="Ø"/>
              <a:defRPr/>
            </a:pPr>
            <a:r>
              <a:rPr lang="en-US" sz="2400"/>
              <a:t>2 lacrimal bones</a:t>
            </a:r>
            <a:endParaRPr/>
          </a:p>
          <a:p>
            <a:pPr lvl="3">
              <a:buFont typeface="Wingdings"/>
              <a:buChar char="Ø"/>
              <a:defRPr/>
            </a:pPr>
            <a:r>
              <a:rPr lang="en-US" sz="2400"/>
              <a:t>2 nasal bones</a:t>
            </a:r>
            <a:endParaRPr/>
          </a:p>
          <a:p>
            <a:pPr lvl="3">
              <a:buFont typeface="Wingdings"/>
              <a:buChar char="Ø"/>
              <a:defRPr/>
            </a:pPr>
            <a:r>
              <a:rPr lang="en-US" sz="2400"/>
              <a:t>2 inferior nasal conchae</a:t>
            </a:r>
            <a:endParaRPr/>
          </a:p>
          <a:p>
            <a:pPr lvl="3">
              <a:buFont typeface="Wingdings"/>
              <a:buChar char="Ø"/>
              <a:defRPr/>
            </a:pPr>
            <a:r>
              <a:rPr lang="en-US" sz="2400"/>
              <a:t>2 palatine bones</a:t>
            </a:r>
            <a:endParaRPr/>
          </a:p>
          <a:p>
            <a:pPr lvl="3">
              <a:buFont typeface="Wingdings"/>
              <a:buChar char="Ø"/>
              <a:defRPr/>
            </a:pPr>
            <a:r>
              <a:rPr lang="en-US" sz="2400"/>
              <a:t>1 </a:t>
            </a:r>
            <a:r>
              <a:rPr lang="en-US" sz="2400"/>
              <a:t>vomer</a:t>
            </a:r>
            <a:endParaRPr lang="en-US" sz="2400"/>
          </a:p>
          <a:p>
            <a:pPr lvl="3">
              <a:buFont typeface="Wingdings"/>
              <a:buChar char="Ø"/>
              <a:defRPr/>
            </a:pPr>
            <a:r>
              <a:rPr lang="en-US" sz="2400"/>
              <a:t>1 mandible</a:t>
            </a:r>
            <a:endParaRPr/>
          </a:p>
          <a:p>
            <a:pPr lvl="3"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026" name="Picture 2" descr="facial skeleton | Superficial facial bones"/>
          <p:cNvPicPr>
            <a:picLocks noChangeAspect="1" noChangeArrowheads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2410772" y="607804"/>
            <a:ext cx="7370455" cy="5642391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ChangeArrowheads="1"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Facial Bones</a:t>
            </a:r>
            <a:endParaRPr/>
          </a:p>
        </p:txBody>
      </p:sp>
      <p:pic>
        <p:nvPicPr>
          <p:cNvPr id="46083" name="Content Placeholder 10" descr="f13-002-A05410"/>
          <p:cNvPicPr>
            <a:picLocks noChangeAspect="1" noChangeArrowheads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524915" y="1690688"/>
            <a:ext cx="5430687" cy="4351338"/>
          </a:xfrm>
        </p:spPr>
      </p:pic>
      <p:pic>
        <p:nvPicPr>
          <p:cNvPr id="46084" name="Content Placeholder 11" descr="f13-001-A05410"/>
          <p:cNvPicPr>
            <a:picLocks noChangeAspect="1" noChangeArrowheads="1" noGrp="1"/>
          </p:cNvPicPr>
          <p:nvPr>
            <p:ph sz="half" idx="4294967295"/>
          </p:nvPr>
        </p:nvPicPr>
        <p:blipFill>
          <a:blip r:embed="rId4"/>
          <a:stretch/>
        </p:blipFill>
        <p:spPr bwMode="auto">
          <a:xfrm>
            <a:off x="7559675" y="1690688"/>
            <a:ext cx="4632325" cy="4567237"/>
          </a:xfr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4000"/>
              <a:t>Maxillary Bones</a:t>
            </a:r>
            <a:br>
              <a:rPr lang="en-US" b="1"/>
            </a:br>
            <a:endParaRPr lang="en-US" b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marL="457200" indent="-457200">
              <a:buFont typeface="Wingdings"/>
              <a:buChar char="Ø"/>
              <a:defRPr/>
            </a:pPr>
            <a:r>
              <a:rPr lang="en-US">
                <a:solidFill>
                  <a:schemeClr val="tx1"/>
                </a:solidFill>
              </a:rPr>
              <a:t>Largest immoveable bones of the face</a:t>
            </a:r>
            <a:endParaRPr/>
          </a:p>
          <a:p>
            <a:pPr marL="457200" indent="-457200">
              <a:buFont typeface="Wingdings"/>
              <a:buChar char="Ø"/>
              <a:defRPr/>
            </a:pPr>
            <a:r>
              <a:rPr lang="en-US">
                <a:solidFill>
                  <a:schemeClr val="tx1"/>
                </a:solidFill>
              </a:rPr>
              <a:t>All other bones are closely associated with the 2 maxillae</a:t>
            </a:r>
            <a:endParaRPr/>
          </a:p>
          <a:p>
            <a:pPr marL="457200" indent="-457200">
              <a:buFont typeface="Wingdings"/>
              <a:buChar char="Ø"/>
              <a:defRPr/>
            </a:pPr>
            <a:r>
              <a:rPr lang="en-US">
                <a:solidFill>
                  <a:schemeClr val="tx1"/>
                </a:solidFill>
              </a:rPr>
              <a:t>Structurally the most important bones of the upper face</a:t>
            </a:r>
            <a:endParaRPr/>
          </a:p>
          <a:p>
            <a:pPr marL="457200" indent="-457200">
              <a:buFont typeface="Wingdings"/>
              <a:buChar char="Ø"/>
              <a:defRPr/>
            </a:pPr>
            <a:r>
              <a:rPr lang="en-US">
                <a:solidFill>
                  <a:schemeClr val="tx1"/>
                </a:solidFill>
              </a:rPr>
              <a:t>Solidly united at the midline below the nasal septum, the upper part of this union is the anterior nasal spine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4294967295"/>
          </p:nvPr>
        </p:nvSpPr>
        <p:spPr bwMode="auto">
          <a:xfrm flipH="1">
            <a:off x="11787188" y="1770063"/>
            <a:ext cx="404812" cy="3825875"/>
          </a:xfrm>
        </p:spPr>
        <p:txBody>
          <a:bodyPr/>
          <a:lstStyle/>
          <a:p>
            <a:pPr>
              <a:defRPr/>
            </a:pPr>
            <a:endParaRPr lang="en-US" sz="1800"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4000"/>
              <a:t>Maxillary Bones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marL="342900" indent="-342900">
              <a:spcBef>
                <a:spcPts val="0"/>
              </a:spcBef>
              <a:spcAft>
                <a:spcPts val="0"/>
              </a:spcAft>
              <a:buSzPct val="60000"/>
              <a:buFont typeface="Wingdings"/>
              <a:buChar char="Ø"/>
              <a:defRPr/>
            </a:pPr>
            <a:r>
              <a:rPr lang="en-US" sz="2800">
                <a:solidFill>
                  <a:srgbClr val="000000"/>
                </a:solidFill>
                <a:latin typeface="Arial"/>
                <a:cs typeface="Arial"/>
              </a:rPr>
              <a:t>Consists of a centrally located body and 4 processes</a:t>
            </a:r>
            <a:endParaRPr/>
          </a:p>
          <a:p>
            <a:pPr marL="342900" indent="-342900">
              <a:spcBef>
                <a:spcPts val="0"/>
              </a:spcBef>
              <a:spcAft>
                <a:spcPts val="0"/>
              </a:spcAft>
              <a:buSzPct val="60000"/>
              <a:buFont typeface="Wingdings"/>
              <a:buChar char="Ø"/>
              <a:defRPr/>
            </a:pPr>
            <a:r>
              <a:rPr lang="en-US" sz="2800">
                <a:solidFill>
                  <a:srgbClr val="000000"/>
                </a:solidFill>
                <a:latin typeface="Arial"/>
                <a:cs typeface="Arial"/>
              </a:rPr>
              <a:t>Body is centrally located and lies lateral to the nose</a:t>
            </a:r>
            <a:endParaRPr/>
          </a:p>
          <a:p>
            <a:pPr marL="342900" indent="-342900">
              <a:spcBef>
                <a:spcPts val="0"/>
              </a:spcBef>
              <a:spcAft>
                <a:spcPts val="0"/>
              </a:spcAft>
              <a:buSzPct val="60000"/>
              <a:buFont typeface="Wingdings"/>
              <a:buChar char="Ø"/>
              <a:defRPr/>
            </a:pPr>
            <a:r>
              <a:rPr lang="en-US" sz="2800">
                <a:solidFill>
                  <a:srgbClr val="000000"/>
                </a:solidFill>
                <a:latin typeface="Arial"/>
                <a:cs typeface="Arial"/>
              </a:rPr>
              <a:t>The </a:t>
            </a:r>
            <a:r>
              <a:rPr lang="en-US" sz="2800" b="1">
                <a:solidFill>
                  <a:srgbClr val="7030A0"/>
                </a:solidFill>
                <a:latin typeface="Arial"/>
                <a:cs typeface="Arial"/>
              </a:rPr>
              <a:t>frontal process </a:t>
            </a:r>
            <a:r>
              <a:rPr lang="en-US" sz="2800">
                <a:solidFill>
                  <a:srgbClr val="000000"/>
                </a:solidFill>
                <a:latin typeface="Arial"/>
                <a:cs typeface="Arial"/>
              </a:rPr>
              <a:t>projects up along the nose</a:t>
            </a:r>
            <a:endParaRPr/>
          </a:p>
          <a:p>
            <a:pPr marL="342900" indent="-342900">
              <a:spcBef>
                <a:spcPts val="0"/>
              </a:spcBef>
              <a:spcAft>
                <a:spcPts val="0"/>
              </a:spcAft>
              <a:buSzPct val="60000"/>
              <a:buFont typeface="Wingdings"/>
              <a:buChar char="Ø"/>
              <a:defRPr/>
            </a:pPr>
            <a:r>
              <a:rPr lang="en-US" sz="2800">
                <a:solidFill>
                  <a:srgbClr val="000000"/>
                </a:solidFill>
                <a:latin typeface="Arial"/>
                <a:cs typeface="Arial"/>
              </a:rPr>
              <a:t>The </a:t>
            </a:r>
            <a:r>
              <a:rPr lang="en-US" sz="2800" b="1">
                <a:solidFill>
                  <a:srgbClr val="FF0000"/>
                </a:solidFill>
                <a:latin typeface="Arial"/>
                <a:cs typeface="Arial"/>
              </a:rPr>
              <a:t>zygomatic process </a:t>
            </a:r>
            <a:r>
              <a:rPr lang="en-US" sz="2800">
                <a:solidFill>
                  <a:srgbClr val="000000"/>
                </a:solidFill>
                <a:latin typeface="Arial"/>
                <a:cs typeface="Arial"/>
              </a:rPr>
              <a:t>projects laterally to unite with the zygoma</a:t>
            </a:r>
            <a:endParaRPr/>
          </a:p>
          <a:p>
            <a:pPr marL="342900" indent="-342900">
              <a:spcBef>
                <a:spcPts val="0"/>
              </a:spcBef>
              <a:spcAft>
                <a:spcPts val="0"/>
              </a:spcAft>
              <a:buSzPct val="60000"/>
              <a:buFont typeface="Wingdings"/>
              <a:buChar char="Ø"/>
              <a:defRPr/>
            </a:pPr>
            <a:r>
              <a:rPr lang="en-US" sz="2800">
                <a:solidFill>
                  <a:srgbClr val="000000"/>
                </a:solidFill>
                <a:latin typeface="Arial"/>
                <a:cs typeface="Arial"/>
              </a:rPr>
              <a:t>The </a:t>
            </a:r>
            <a:r>
              <a:rPr lang="en-US" sz="2800" b="1">
                <a:solidFill>
                  <a:srgbClr val="0070C0"/>
                </a:solidFill>
                <a:latin typeface="Arial"/>
                <a:cs typeface="Arial"/>
              </a:rPr>
              <a:t>alveolar process </a:t>
            </a:r>
            <a:r>
              <a:rPr lang="en-US" sz="2800">
                <a:solidFill>
                  <a:srgbClr val="000000"/>
                </a:solidFill>
                <a:latin typeface="Arial"/>
                <a:cs typeface="Arial"/>
              </a:rPr>
              <a:t>is the inferior aspect of the body, where 8 upper teeth occur along the inferior edge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4000"/>
              <a:t>Articulations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 sz="3200" b="1">
                <a:solidFill>
                  <a:schemeClr val="tx1"/>
                </a:solidFill>
              </a:rPr>
              <a:t>Each maxilla articulates with:</a:t>
            </a:r>
            <a:endParaRPr lang="en-US" sz="3200">
              <a:solidFill>
                <a:schemeClr val="tx1"/>
              </a:solidFill>
            </a:endParaRPr>
          </a:p>
          <a:p>
            <a:pPr lvl="1">
              <a:buFont typeface="Wingdings"/>
              <a:buChar char="Ø"/>
              <a:defRPr/>
            </a:pPr>
            <a:r>
              <a:rPr lang="en-US" sz="2800"/>
              <a:t>Frontal and ethmoid bones</a:t>
            </a:r>
            <a:endParaRPr/>
          </a:p>
          <a:p>
            <a:pPr lvl="1">
              <a:buFont typeface="Wingdings"/>
              <a:buChar char="Ø"/>
              <a:defRPr/>
            </a:pPr>
            <a:r>
              <a:rPr lang="en-US" sz="2800"/>
              <a:t>Zygoma</a:t>
            </a:r>
            <a:endParaRPr lang="en-US" sz="2800"/>
          </a:p>
          <a:p>
            <a:pPr lvl="1">
              <a:buFont typeface="Wingdings"/>
              <a:buChar char="Ø"/>
              <a:defRPr/>
            </a:pPr>
            <a:r>
              <a:rPr lang="en-US" sz="2800"/>
              <a:t>Lacrimal</a:t>
            </a:r>
            <a:endParaRPr/>
          </a:p>
          <a:p>
            <a:pPr lvl="1">
              <a:buFont typeface="Wingdings"/>
              <a:buChar char="Ø"/>
              <a:defRPr/>
            </a:pPr>
            <a:r>
              <a:rPr lang="en-US" sz="2800"/>
              <a:t>Nasal</a:t>
            </a:r>
            <a:endParaRPr/>
          </a:p>
          <a:p>
            <a:pPr lvl="1">
              <a:buFont typeface="Wingdings"/>
              <a:buChar char="Ø"/>
              <a:defRPr/>
            </a:pPr>
            <a:r>
              <a:rPr lang="en-US" sz="2800"/>
              <a:t>Palatine</a:t>
            </a:r>
            <a:endParaRPr/>
          </a:p>
          <a:p>
            <a:pPr lvl="1">
              <a:buFont typeface="Wingdings"/>
              <a:buChar char="Ø"/>
              <a:defRPr/>
            </a:pPr>
            <a:r>
              <a:rPr lang="en-US" sz="2800"/>
              <a:t>Inferior nasal concha</a:t>
            </a:r>
            <a:endParaRPr/>
          </a:p>
          <a:p>
            <a:pPr lvl="1">
              <a:buFont typeface="Wingdings"/>
              <a:buChar char="Ø"/>
              <a:defRPr/>
            </a:pPr>
            <a:r>
              <a:rPr lang="en-US" sz="2800"/>
              <a:t>Vomer</a:t>
            </a:r>
            <a:endParaRPr lang="en-US" sz="2800"/>
          </a:p>
          <a:p>
            <a:pPr lvl="1">
              <a:buFont typeface="Wingdings"/>
              <a:buChar char="Ø"/>
              <a:defRPr/>
            </a:pPr>
            <a:r>
              <a:rPr lang="en-US" sz="2800"/>
              <a:t>Adjacent maxilla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.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ChangeArrowheads="1" noGrp="1"/>
          </p:cNvSpPr>
          <p:nvPr>
            <p:ph type="title"/>
          </p:nvPr>
        </p:nvSpPr>
        <p:spPr bwMode="auto">
          <a:xfrm>
            <a:off x="838200" y="266885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en-US" sz="4000"/>
              <a:t>Maxilla</a:t>
            </a:r>
            <a:endParaRPr/>
          </a:p>
        </p:txBody>
      </p:sp>
      <p:sp>
        <p:nvSpPr>
          <p:cNvPr id="47107" name="Content Placeholder 9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2400">
                <a:solidFill>
                  <a:schemeClr val="tx1"/>
                </a:solidFill>
              </a:rPr>
              <a:t>Articulates with 2 cranial bones and 7 facial bones</a:t>
            </a:r>
            <a:endParaRPr/>
          </a:p>
        </p:txBody>
      </p:sp>
      <p:pic>
        <p:nvPicPr>
          <p:cNvPr id="47110" name="Picture 11" descr="f13-004-A05410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1021080" y="2662586"/>
            <a:ext cx="4552202" cy="3338953"/>
          </a:xfrm>
          <a:prstGeom prst="rect">
            <a:avLst/>
          </a:prstGeom>
          <a:noFill/>
          <a:ln>
            <a:noFill/>
          </a:ln>
        </p:spPr>
      </p:pic>
      <p:pic>
        <p:nvPicPr>
          <p:cNvPr id="47111" name="Picture 12" descr="f13-003-A05410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>
            <a:off x="6106552" y="2115980"/>
            <a:ext cx="4473143" cy="392589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 bwMode="auto">
          <a:xfrm>
            <a:off x="838199" y="1337022"/>
            <a:ext cx="5709670" cy="4575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/>
              <a:t> </a:t>
            </a:r>
            <a:r>
              <a:rPr lang="en-US" sz="2400"/>
              <a:t>Right and Left Maxillary Bones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ChangeArrowheads="1"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4000"/>
              <a:t>Maxillae Frontal View</a:t>
            </a:r>
            <a:endParaRPr/>
          </a:p>
        </p:txBody>
      </p:sp>
      <p:pic>
        <p:nvPicPr>
          <p:cNvPr id="48131" name="Content Placeholder 7" descr="f13-005-A05410"/>
          <p:cNvPicPr>
            <a:picLocks noChangeAspect="1" noChangeArrowheads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3188294" y="1533378"/>
            <a:ext cx="5471086" cy="4643585"/>
          </a:xfr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4000"/>
              <a:t>Maxilla, Palatine Bones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marL="457200" indent="-457200">
              <a:buFont typeface="Wingdings"/>
              <a:buChar char="Ø"/>
              <a:defRPr/>
            </a:pPr>
            <a:r>
              <a:rPr lang="en-US">
                <a:solidFill>
                  <a:schemeClr val="tx1"/>
                </a:solidFill>
              </a:rPr>
              <a:t>The fourth process of each maxillary bone is the </a:t>
            </a:r>
            <a:r>
              <a:rPr lang="en-US" b="1">
                <a:solidFill>
                  <a:srgbClr val="00B050"/>
                </a:solidFill>
              </a:rPr>
              <a:t>palatine process</a:t>
            </a:r>
            <a:endParaRPr/>
          </a:p>
          <a:p>
            <a:pPr marL="457200" indent="-457200">
              <a:buFont typeface="Wingdings"/>
              <a:buChar char="Ø"/>
              <a:defRPr/>
            </a:pPr>
            <a:r>
              <a:rPr lang="en-US">
                <a:solidFill>
                  <a:schemeClr val="tx1"/>
                </a:solidFill>
              </a:rPr>
              <a:t>The 2 palatine processes form the anterior portion of the roof of the mouth, called the hard palate </a:t>
            </a:r>
            <a:endParaRPr/>
          </a:p>
          <a:p>
            <a:pPr marL="457200" indent="-457200">
              <a:buFont typeface="Wingdings"/>
              <a:buChar char="Ø"/>
              <a:defRPr/>
            </a:pPr>
            <a:r>
              <a:rPr lang="en-US">
                <a:solidFill>
                  <a:schemeClr val="tx1"/>
                </a:solidFill>
              </a:rPr>
              <a:t>The horizontal portion of the 2 palatine bones form the posterior portion of the hard palate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ChangeArrowheads="1"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4000"/>
              <a:t>Hard Palate: Inferior Surface</a:t>
            </a:r>
            <a:endParaRPr/>
          </a:p>
        </p:txBody>
      </p:sp>
      <p:pic>
        <p:nvPicPr>
          <p:cNvPr id="49155" name="Content Placeholder 7" descr="f13-006-A05410"/>
          <p:cNvPicPr>
            <a:picLocks noChangeAspect="1" noChangeArrowheads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2954240" y="1825625"/>
            <a:ext cx="6283520" cy="4351338"/>
          </a:xfr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ChangeArrowheads="1"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4000"/>
              <a:t>Right and Left Palatine Bones</a:t>
            </a:r>
            <a:endParaRPr/>
          </a:p>
        </p:txBody>
      </p:sp>
      <p:pic>
        <p:nvPicPr>
          <p:cNvPr id="53251" name="Content Placeholder 10" descr="f13-011-A05410"/>
          <p:cNvPicPr>
            <a:picLocks noChangeAspect="1" noChangeArrowheads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299831" y="1700212"/>
            <a:ext cx="5430687" cy="4351338"/>
          </a:xfrm>
        </p:spPr>
      </p:pic>
      <p:sp>
        <p:nvSpPr>
          <p:cNvPr id="53253" name="Footer Placeholder 1"/>
          <p:cNvSpPr>
            <a:spLocks noGrp="1"/>
          </p:cNvSpPr>
          <p:nvPr>
            <p:ph type="ftr" sz="quarter" idx="11"/>
          </p:nvPr>
        </p:nvSpPr>
        <p:spPr bwMode="auto">
          <a:prstGeom prst="rect">
            <a:avLst/>
          </a:prstGeom>
          <a:noFill/>
        </p:spPr>
        <p:txBody>
          <a:bodyPr/>
          <a:lstStyle>
            <a:lvl1pPr>
              <a:defRPr sz="1800">
                <a:solidFill>
                  <a:schemeClr val="tx1"/>
                </a:solidFill>
                <a:latin typeface="Times New Roman"/>
              </a:defRPr>
            </a:lvl1pPr>
            <a:lvl2pPr marL="557213" indent="-214313">
              <a:defRPr sz="1800">
                <a:solidFill>
                  <a:schemeClr val="tx1"/>
                </a:solidFill>
                <a:latin typeface="Times New Roman"/>
              </a:defRPr>
            </a:lvl2pPr>
            <a:lvl3pPr marL="857250" indent="-171450">
              <a:defRPr sz="1800">
                <a:solidFill>
                  <a:schemeClr val="tx1"/>
                </a:solidFill>
                <a:latin typeface="Times New Roman"/>
              </a:defRPr>
            </a:lvl3pPr>
            <a:lvl4pPr marL="1200150" indent="-171450">
              <a:defRPr sz="1800">
                <a:solidFill>
                  <a:schemeClr val="tx1"/>
                </a:solidFill>
                <a:latin typeface="Times New Roman"/>
              </a:defRPr>
            </a:lvl4pPr>
            <a:lvl5pPr marL="1543050" indent="-171450">
              <a:defRPr sz="1800">
                <a:solidFill>
                  <a:schemeClr val="tx1"/>
                </a:solidFill>
                <a:latin typeface="Times New Roman"/>
              </a:defRPr>
            </a:lvl5pPr>
            <a:lvl6pPr marL="1885950" indent="-171450">
              <a:spcBef>
                <a:spcPts val="0"/>
              </a:spcBef>
              <a:spcAft>
                <a:spcPts val="0"/>
              </a:spcAft>
              <a:defRPr sz="1800">
                <a:solidFill>
                  <a:schemeClr val="tx1"/>
                </a:solidFill>
                <a:latin typeface="Times New Roman"/>
              </a:defRPr>
            </a:lvl6pPr>
            <a:lvl7pPr marL="2228850" indent="-171450">
              <a:spcBef>
                <a:spcPts val="0"/>
              </a:spcBef>
              <a:spcAft>
                <a:spcPts val="0"/>
              </a:spcAft>
              <a:defRPr sz="1800">
                <a:solidFill>
                  <a:schemeClr val="tx1"/>
                </a:solidFill>
                <a:latin typeface="Times New Roman"/>
              </a:defRPr>
            </a:lvl7pPr>
            <a:lvl8pPr marL="2571750" indent="-171450">
              <a:spcBef>
                <a:spcPts val="0"/>
              </a:spcBef>
              <a:spcAft>
                <a:spcPts val="0"/>
              </a:spcAft>
              <a:defRPr sz="1800">
                <a:solidFill>
                  <a:schemeClr val="tx1"/>
                </a:solidFill>
                <a:latin typeface="Times New Roman"/>
              </a:defRPr>
            </a:lvl8pPr>
            <a:lvl9pPr marL="2914650" indent="-171450">
              <a:spcBef>
                <a:spcPts val="0"/>
              </a:spcBef>
              <a:spcAft>
                <a:spcPts val="0"/>
              </a:spcAft>
              <a:defRPr sz="1800">
                <a:solidFill>
                  <a:schemeClr val="tx1"/>
                </a:solidFill>
                <a:latin typeface="Times New Roman"/>
              </a:defRPr>
            </a:lvl9pPr>
          </a:lstStyle>
          <a:p>
            <a:pPr>
              <a:defRPr/>
            </a:pPr>
            <a:r>
              <a:rPr sz="750">
                <a:solidFill>
                  <a:srgbClr val="000000"/>
                </a:solidFill>
                <a:latin typeface="Arial"/>
              </a:rPr>
              <a:t>Copyright © 2014 by Mosby, an imprint of Elsevier Inc.</a:t>
            </a:r>
            <a:endParaRPr/>
          </a:p>
        </p:txBody>
      </p:sp>
      <p:sp>
        <p:nvSpPr>
          <p:cNvPr id="53254" name="Slide Number Placeholder 2"/>
          <p:cNvSpPr>
            <a:spLocks noGrp="1"/>
          </p:cNvSpPr>
          <p:nvPr>
            <p:ph type="sldNum" sz="quarter" idx="12"/>
          </p:nvPr>
        </p:nvSpPr>
        <p:spPr bwMode="auto">
          <a:prstGeom prst="rect">
            <a:avLst/>
          </a:prstGeom>
          <a:noFill/>
        </p:spPr>
        <p:txBody>
          <a:bodyPr/>
          <a:lstStyle>
            <a:lvl1pPr>
              <a:defRPr sz="1800">
                <a:solidFill>
                  <a:schemeClr val="tx1"/>
                </a:solidFill>
                <a:latin typeface="Times New Roman"/>
              </a:defRPr>
            </a:lvl1pPr>
            <a:lvl2pPr marL="557213" indent="-214313">
              <a:defRPr sz="1800">
                <a:solidFill>
                  <a:schemeClr val="tx1"/>
                </a:solidFill>
                <a:latin typeface="Times New Roman"/>
              </a:defRPr>
            </a:lvl2pPr>
            <a:lvl3pPr marL="857250" indent="-171450">
              <a:defRPr sz="1800">
                <a:solidFill>
                  <a:schemeClr val="tx1"/>
                </a:solidFill>
                <a:latin typeface="Times New Roman"/>
              </a:defRPr>
            </a:lvl3pPr>
            <a:lvl4pPr marL="1200150" indent="-171450">
              <a:defRPr sz="1800">
                <a:solidFill>
                  <a:schemeClr val="tx1"/>
                </a:solidFill>
                <a:latin typeface="Times New Roman"/>
              </a:defRPr>
            </a:lvl4pPr>
            <a:lvl5pPr marL="1543050" indent="-171450">
              <a:defRPr sz="1800">
                <a:solidFill>
                  <a:schemeClr val="tx1"/>
                </a:solidFill>
                <a:latin typeface="Times New Roman"/>
              </a:defRPr>
            </a:lvl5pPr>
            <a:lvl6pPr marL="1885950" indent="-171450">
              <a:spcBef>
                <a:spcPts val="0"/>
              </a:spcBef>
              <a:spcAft>
                <a:spcPts val="0"/>
              </a:spcAft>
              <a:defRPr sz="1800">
                <a:solidFill>
                  <a:schemeClr val="tx1"/>
                </a:solidFill>
                <a:latin typeface="Times New Roman"/>
              </a:defRPr>
            </a:lvl6pPr>
            <a:lvl7pPr marL="2228850" indent="-171450">
              <a:spcBef>
                <a:spcPts val="0"/>
              </a:spcBef>
              <a:spcAft>
                <a:spcPts val="0"/>
              </a:spcAft>
              <a:defRPr sz="1800">
                <a:solidFill>
                  <a:schemeClr val="tx1"/>
                </a:solidFill>
                <a:latin typeface="Times New Roman"/>
              </a:defRPr>
            </a:lvl7pPr>
            <a:lvl8pPr marL="2571750" indent="-171450">
              <a:spcBef>
                <a:spcPts val="0"/>
              </a:spcBef>
              <a:spcAft>
                <a:spcPts val="0"/>
              </a:spcAft>
              <a:defRPr sz="1800">
                <a:solidFill>
                  <a:schemeClr val="tx1"/>
                </a:solidFill>
                <a:latin typeface="Times New Roman"/>
              </a:defRPr>
            </a:lvl8pPr>
            <a:lvl9pPr marL="2914650" indent="-171450">
              <a:spcBef>
                <a:spcPts val="0"/>
              </a:spcBef>
              <a:spcAft>
                <a:spcPts val="0"/>
              </a:spcAft>
              <a:defRPr sz="1800">
                <a:solidFill>
                  <a:schemeClr val="tx1"/>
                </a:solidFill>
                <a:latin typeface="Times New Roman"/>
              </a:defRPr>
            </a:lvl9pPr>
          </a:lstStyle>
          <a:p>
            <a:pPr>
              <a:defRPr/>
            </a:pPr>
            <a:fld id="{C379380E-7A9A-4322-A5A7-DD115F93BC42}" type="slidenum">
              <a:rPr lang="en-GB" sz="750">
                <a:solidFill>
                  <a:srgbClr val="000000"/>
                </a:solidFill>
                <a:latin typeface="Arial"/>
              </a:rPr>
              <a:t>12</a:t>
            </a:fld>
            <a:endParaRPr lang="en-GB" sz="75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53252" name="Content Placeholder 11" descr="f13-006-A05410"/>
          <p:cNvPicPr>
            <a:picLocks noChangeAspect="1" noChangeArrowheads="1" noGrp="1"/>
          </p:cNvPicPr>
          <p:nvPr>
            <p:ph sz="half" idx="4294967295"/>
          </p:nvPr>
        </p:nvPicPr>
        <p:blipFill>
          <a:blip r:embed="rId4"/>
          <a:stretch/>
        </p:blipFill>
        <p:spPr bwMode="auto">
          <a:xfrm>
            <a:off x="7008812" y="1995488"/>
            <a:ext cx="5183187" cy="3589337"/>
          </a:xfr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Palatine Bones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marL="457200" indent="-457200">
              <a:buFont typeface="Wingdings"/>
              <a:buChar char="Ø"/>
              <a:defRPr/>
            </a:pPr>
            <a:r>
              <a:rPr lang="en-US" sz="2400">
                <a:solidFill>
                  <a:schemeClr val="tx1"/>
                </a:solidFill>
              </a:rPr>
              <a:t>2 bones, right and left</a:t>
            </a:r>
            <a:endParaRPr/>
          </a:p>
          <a:p>
            <a:pPr marL="457200" indent="-457200">
              <a:buFont typeface="Wingdings"/>
              <a:buChar char="Ø"/>
              <a:defRPr/>
            </a:pPr>
            <a:r>
              <a:rPr lang="en-US" sz="2400">
                <a:solidFill>
                  <a:schemeClr val="tx1"/>
                </a:solidFill>
              </a:rPr>
              <a:t>Contribute to the walls of three cavities:</a:t>
            </a:r>
            <a:endParaRPr/>
          </a:p>
          <a:p>
            <a:pPr marL="2057400" lvl="3" indent="-457200">
              <a:buFont typeface="Wingdings"/>
              <a:buChar char="Ø"/>
              <a:defRPr/>
            </a:pPr>
            <a:r>
              <a:rPr lang="en-US"/>
              <a:t>Floor and lateral walls of nasal cavity</a:t>
            </a:r>
            <a:endParaRPr/>
          </a:p>
          <a:p>
            <a:pPr marL="2057400" lvl="3" indent="-457200">
              <a:buFont typeface="Wingdings"/>
              <a:buChar char="Ø"/>
              <a:defRPr/>
            </a:pPr>
            <a:r>
              <a:rPr lang="en-US"/>
              <a:t>Roof of the mouth</a:t>
            </a:r>
            <a:endParaRPr/>
          </a:p>
          <a:p>
            <a:pPr marL="2057400" lvl="3" indent="-457200">
              <a:buFont typeface="Wingdings"/>
              <a:buChar char="Ø"/>
              <a:defRPr/>
            </a:pPr>
            <a:r>
              <a:rPr lang="en-US"/>
              <a:t>Floor of the orbits</a:t>
            </a:r>
            <a:endParaRPr/>
          </a:p>
          <a:p>
            <a:pPr>
              <a:defRPr/>
            </a:pPr>
            <a:endParaRPr lang="en-US">
              <a:solidFill>
                <a:schemeClr val="tx1"/>
              </a:solidFill>
            </a:endParaRPr>
          </a:p>
          <a:p>
            <a:pPr marL="457200" indent="-457200">
              <a:buFont typeface="Wingdings"/>
              <a:buChar char="Ø"/>
              <a:defRPr/>
            </a:pPr>
            <a:r>
              <a:rPr lang="en-US" sz="2400">
                <a:solidFill>
                  <a:schemeClr val="tx1"/>
                </a:solidFill>
              </a:rPr>
              <a:t>Somewhat “L” shaped, with a horizontal plate, perpendicular plate and 3 projecting processes: pyramidal, sphenoidal and orbital </a:t>
            </a:r>
            <a:endParaRPr/>
          </a:p>
          <a:p>
            <a:pPr marL="457200" indent="-457200">
              <a:buFont typeface="Wingdings"/>
              <a:buChar char="Ø"/>
              <a:defRPr/>
            </a:pPr>
            <a:r>
              <a:rPr lang="en-US" sz="2400">
                <a:solidFill>
                  <a:schemeClr val="tx1"/>
                </a:solidFill>
              </a:rPr>
              <a:t>Articulates with 6 bones:</a:t>
            </a:r>
            <a:endParaRPr/>
          </a:p>
          <a:p>
            <a:pPr marL="2057400" lvl="3" indent="-457200">
              <a:buFont typeface="Wingdings"/>
              <a:buChar char="Ø"/>
              <a:defRPr/>
            </a:pPr>
            <a:r>
              <a:rPr lang="en-US"/>
              <a:t>Cranial: sphenoid, ethmoid</a:t>
            </a:r>
            <a:endParaRPr/>
          </a:p>
          <a:p>
            <a:pPr marL="2057400" lvl="3" indent="-457200">
              <a:buFont typeface="Wingdings"/>
              <a:buChar char="Ø"/>
              <a:defRPr/>
            </a:pPr>
            <a:r>
              <a:rPr lang="en-US"/>
              <a:t>Facial: maxilla, inferior nasal concha, vomer and opposite palatine</a:t>
            </a:r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" name="Content Placeholder 2"/>
          <p:cNvPicPr>
            <a:picLocks noChangeAspect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1336431" y="815922"/>
            <a:ext cx="3358081" cy="5226155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6134019" y="789752"/>
            <a:ext cx="3797772" cy="509230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pic>
        <p:nvPicPr>
          <p:cNvPr id="4" name="Picture 2" descr="https://upload.wikimedia.org/wikipedia/commons/8/8d/Orbital_bones.png"/>
          <p:cNvPicPr>
            <a:picLocks noChangeAspect="1" noChangeArrowheads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3829050" y="1908920"/>
            <a:ext cx="4371975" cy="437197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4000"/>
              <a:t>Zygomatic Bones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>
                <a:solidFill>
                  <a:schemeClr val="tx1"/>
                </a:solidFill>
              </a:rPr>
              <a:t>“Cheek bones”</a:t>
            </a:r>
            <a:endParaRPr/>
          </a:p>
          <a:p>
            <a:pPr>
              <a:defRPr/>
            </a:pPr>
            <a:endParaRPr lang="en-US">
              <a:solidFill>
                <a:schemeClr val="tx1"/>
              </a:solidFill>
            </a:endParaRPr>
          </a:p>
          <a:p>
            <a:pPr marL="457200" indent="-457200">
              <a:buFont typeface="Wingdings"/>
              <a:buChar char="Ø"/>
              <a:defRPr/>
            </a:pPr>
            <a:r>
              <a:rPr lang="en-US">
                <a:solidFill>
                  <a:schemeClr val="tx1"/>
                </a:solidFill>
              </a:rPr>
              <a:t>Form lower outer portion of orbits as well as prominence of cheeks</a:t>
            </a:r>
            <a:endParaRPr/>
          </a:p>
          <a:p>
            <a:pPr marL="457200" indent="-457200">
              <a:buFont typeface="Wingdings"/>
              <a:buChar char="Ø"/>
              <a:defRPr/>
            </a:pPr>
            <a:endParaRPr lang="en-US">
              <a:solidFill>
                <a:schemeClr val="tx1"/>
              </a:solidFill>
            </a:endParaRPr>
          </a:p>
          <a:p>
            <a:pPr marL="457200" indent="-457200">
              <a:buFont typeface="Wingdings"/>
              <a:buChar char="Ø"/>
              <a:defRPr/>
            </a:pPr>
            <a:r>
              <a:rPr lang="en-US">
                <a:solidFill>
                  <a:schemeClr val="tx1"/>
                </a:solidFill>
              </a:rPr>
              <a:t>Process projecting posteriorly connects with zygomatic process of the temporal bone forming the zygomatic arch</a:t>
            </a:r>
            <a:endParaRPr/>
          </a:p>
          <a:p>
            <a:pPr>
              <a:defRPr/>
            </a:pPr>
            <a:endParaRPr lang="en-US"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ChangeArrowheads="1"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4000"/>
              <a:t>Zygomatic Bones</a:t>
            </a:r>
            <a:endParaRPr/>
          </a:p>
        </p:txBody>
      </p:sp>
      <p:sp>
        <p:nvSpPr>
          <p:cNvPr id="50179" name="Content Placeholder 8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>
                <a:solidFill>
                  <a:schemeClr val="tx1"/>
                </a:solidFill>
              </a:rPr>
              <a:t>Articulates with:</a:t>
            </a:r>
            <a:endParaRPr/>
          </a:p>
          <a:p>
            <a:pPr marL="633413">
              <a:defRPr/>
            </a:pPr>
            <a:r>
              <a:rPr lang="en-US" sz="2400">
                <a:solidFill>
                  <a:schemeClr val="tx1"/>
                </a:solidFill>
              </a:rPr>
              <a:t>3 cranial bones : frontal, sphenoid and temporal bones </a:t>
            </a:r>
            <a:endParaRPr/>
          </a:p>
          <a:p>
            <a:pPr marL="633413">
              <a:defRPr/>
            </a:pPr>
            <a:r>
              <a:rPr lang="en-US" sz="2400">
                <a:solidFill>
                  <a:schemeClr val="tx1"/>
                </a:solidFill>
              </a:rPr>
              <a:t>1 facial bone (maxilla)</a:t>
            </a:r>
            <a:endParaRPr/>
          </a:p>
        </p:txBody>
      </p:sp>
      <p:sp>
        <p:nvSpPr>
          <p:cNvPr id="50182" name="TextBox 4"/>
          <p:cNvSpPr txBox="1">
            <a:spLocks noChangeArrowheads="1"/>
          </p:cNvSpPr>
          <p:nvPr/>
        </p:nvSpPr>
        <p:spPr bwMode="auto">
          <a:xfrm>
            <a:off x="6896101" y="1828800"/>
            <a:ext cx="183636" cy="297539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sz="2400">
                <a:solidFill>
                  <a:schemeClr val="tx1"/>
                </a:solidFill>
                <a:latin typeface="Times New Roman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sz="2400">
                <a:solidFill>
                  <a:schemeClr val="tx1"/>
                </a:solidFill>
                <a:latin typeface="Times New Roman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sz="2400">
                <a:solidFill>
                  <a:schemeClr val="tx1"/>
                </a:solidFill>
                <a:latin typeface="Times New Roman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sz="2400">
                <a:solidFill>
                  <a:schemeClr val="tx1"/>
                </a:solidFill>
                <a:latin typeface="Times New Roman"/>
              </a:defRPr>
            </a:lvl9pPr>
          </a:lstStyle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en-US" sz="135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50183" name="Picture 10" descr="f13-007-A05410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5029282" y="3209896"/>
            <a:ext cx="3733640" cy="30384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ChangeArrowheads="1"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Nasal and Lacrimal Bones</a:t>
            </a:r>
            <a:endParaRPr/>
          </a:p>
        </p:txBody>
      </p:sp>
      <p:sp>
        <p:nvSpPr>
          <p:cNvPr id="51203" name="Content Placeholder 9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>
                <a:solidFill>
                  <a:schemeClr val="tx1"/>
                </a:solidFill>
              </a:rPr>
              <a:t>Lacrimal and nasal bones articulate with 2 cranial bones and 2 facial bones</a:t>
            </a:r>
            <a:endParaRPr/>
          </a:p>
        </p:txBody>
      </p:sp>
      <p:pic>
        <p:nvPicPr>
          <p:cNvPr id="51206" name="Picture 11" descr="f13-009-A05410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6977013" y="2894233"/>
            <a:ext cx="3893198" cy="2717128"/>
          </a:xfrm>
          <a:prstGeom prst="rect">
            <a:avLst/>
          </a:prstGeom>
          <a:noFill/>
          <a:ln>
            <a:noFill/>
          </a:ln>
        </p:spPr>
      </p:pic>
      <p:pic>
        <p:nvPicPr>
          <p:cNvPr id="51207" name="Picture 12" descr="f13-008-A05410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>
            <a:off x="1533966" y="2982607"/>
            <a:ext cx="3681022" cy="25403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4000"/>
              <a:t>Nasal Bones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marL="342900" indent="-342900">
              <a:buFont typeface="Wingdings"/>
              <a:buChar char="Ø"/>
              <a:defRPr/>
            </a:pPr>
            <a:r>
              <a:rPr lang="en-US" sz="2400">
                <a:solidFill>
                  <a:schemeClr val="tx1"/>
                </a:solidFill>
              </a:rPr>
              <a:t>Form bridge of the nose</a:t>
            </a:r>
            <a:endParaRPr/>
          </a:p>
          <a:p>
            <a:pPr marL="342900" indent="-342900">
              <a:buFont typeface="Wingdings"/>
              <a:buChar char="Ø"/>
              <a:defRPr/>
            </a:pPr>
            <a:endParaRPr lang="en-US" sz="2400">
              <a:solidFill>
                <a:schemeClr val="tx1"/>
              </a:solidFill>
            </a:endParaRPr>
          </a:p>
          <a:p>
            <a:pPr marL="342900" indent="-342900">
              <a:buFont typeface="Wingdings"/>
              <a:buChar char="Ø"/>
              <a:defRPr/>
            </a:pPr>
            <a:r>
              <a:rPr lang="en-US" sz="2400">
                <a:solidFill>
                  <a:schemeClr val="tx1"/>
                </a:solidFill>
              </a:rPr>
              <a:t>Anterior and </a:t>
            </a:r>
            <a:r>
              <a:rPr lang="en-US" sz="2400">
                <a:solidFill>
                  <a:schemeClr val="tx1"/>
                </a:solidFill>
              </a:rPr>
              <a:t>superomedial</a:t>
            </a:r>
            <a:r>
              <a:rPr lang="en-US" sz="2400">
                <a:solidFill>
                  <a:schemeClr val="tx1"/>
                </a:solidFill>
              </a:rPr>
              <a:t> to the frontal process of the maxillae </a:t>
            </a:r>
            <a:endParaRPr/>
          </a:p>
          <a:p>
            <a:pPr marL="342900" indent="-342900">
              <a:buFont typeface="Wingdings"/>
              <a:buChar char="Ø"/>
              <a:defRPr/>
            </a:pPr>
            <a:endParaRPr lang="en-US" sz="2400">
              <a:solidFill>
                <a:schemeClr val="tx1"/>
              </a:solidFill>
            </a:endParaRPr>
          </a:p>
          <a:p>
            <a:pPr marL="342900" indent="-342900">
              <a:buFont typeface="Wingdings"/>
              <a:buChar char="Ø"/>
              <a:defRPr/>
            </a:pPr>
            <a:r>
              <a:rPr lang="en-US" sz="2400">
                <a:solidFill>
                  <a:schemeClr val="tx1"/>
                </a:solidFill>
              </a:rPr>
              <a:t>Inferior to the frontal bone</a:t>
            </a:r>
            <a:endParaRPr/>
          </a:p>
          <a:p>
            <a:pPr marL="342900" indent="-342900">
              <a:buFont typeface="Wingdings"/>
              <a:buChar char="Ø"/>
              <a:defRPr/>
            </a:pPr>
            <a:endParaRPr lang="en-US" sz="2400">
              <a:solidFill>
                <a:schemeClr val="tx1"/>
              </a:solidFill>
            </a:endParaRPr>
          </a:p>
          <a:p>
            <a:pPr marL="342900" indent="-342900">
              <a:buFont typeface="Wingdings"/>
              <a:buChar char="Ø"/>
              <a:defRPr/>
            </a:pPr>
            <a:r>
              <a:rPr lang="en-US" sz="2400">
                <a:solidFill>
                  <a:schemeClr val="tx1"/>
                </a:solidFill>
              </a:rPr>
              <a:t>Junction between two nasal bones and frontal bone is called the </a:t>
            </a:r>
            <a:r>
              <a:rPr lang="en-US" sz="2400" b="1">
                <a:solidFill>
                  <a:srgbClr val="00B050"/>
                </a:solidFill>
              </a:rPr>
              <a:t>nasion</a:t>
            </a:r>
            <a:endParaRPr lang="en-US" sz="2400" b="1">
              <a:solidFill>
                <a:srgbClr val="00B050"/>
              </a:solidFill>
            </a:endParaRPr>
          </a:p>
          <a:p>
            <a:pPr marL="342900" indent="-342900">
              <a:buFont typeface="Wingdings"/>
              <a:buChar char="Ø"/>
              <a:defRPr/>
            </a:pPr>
            <a:endParaRPr lang="en-US" sz="2400">
              <a:solidFill>
                <a:schemeClr val="tx1"/>
              </a:solidFill>
            </a:endParaRPr>
          </a:p>
          <a:p>
            <a:pPr marL="342900" indent="-342900">
              <a:buFont typeface="Wingdings"/>
              <a:buChar char="Ø"/>
              <a:defRPr/>
            </a:pPr>
            <a:r>
              <a:rPr lang="en-US" sz="2400">
                <a:solidFill>
                  <a:schemeClr val="tx1"/>
                </a:solidFill>
              </a:rPr>
              <a:t>Articulates with frontal, ethmoid, maxilla and adjacent nasal bone</a:t>
            </a:r>
            <a:endParaRPr/>
          </a:p>
          <a:p>
            <a:pPr>
              <a:defRPr/>
            </a:pPr>
            <a:endParaRPr lang="en-US" sz="2400">
              <a:solidFill>
                <a:schemeClr val="tx1"/>
              </a:solidFill>
            </a:endParaRPr>
          </a:p>
          <a:p>
            <a:pPr>
              <a:defRPr/>
            </a:pPr>
            <a:endParaRPr lang="en-US" sz="2400">
              <a:solidFill>
                <a:schemeClr val="tx1"/>
              </a:solidFill>
            </a:endParaRPr>
          </a:p>
          <a:p>
            <a:pPr>
              <a:defRPr/>
            </a:pPr>
            <a:endParaRPr lang="en-US" sz="240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4000"/>
              <a:t>Lacrimal Bones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 fontScale="92500"/>
          </a:bodyPr>
          <a:lstStyle/>
          <a:p>
            <a:pPr marL="457200" indent="-457200">
              <a:buFont typeface="Wingdings"/>
              <a:buChar char="Ø"/>
              <a:defRPr/>
            </a:pPr>
            <a:r>
              <a:rPr lang="en-US">
                <a:solidFill>
                  <a:schemeClr val="tx1"/>
                </a:solidFill>
              </a:rPr>
              <a:t>Small size</a:t>
            </a:r>
            <a:endParaRPr/>
          </a:p>
          <a:p>
            <a:pPr marL="457200" indent="-457200">
              <a:buFont typeface="Wingdings"/>
              <a:buChar char="Ø"/>
              <a:defRPr/>
            </a:pPr>
            <a:endParaRPr lang="en-US">
              <a:solidFill>
                <a:schemeClr val="tx1"/>
              </a:solidFill>
            </a:endParaRPr>
          </a:p>
          <a:p>
            <a:pPr marL="457200" indent="-457200">
              <a:buFont typeface="Wingdings"/>
              <a:buChar char="Ø"/>
              <a:defRPr/>
            </a:pPr>
            <a:r>
              <a:rPr lang="en-US">
                <a:solidFill>
                  <a:schemeClr val="tx1"/>
                </a:solidFill>
              </a:rPr>
              <a:t>Anterior and medial to each orbit</a:t>
            </a:r>
            <a:endParaRPr/>
          </a:p>
          <a:p>
            <a:pPr marL="457200" indent="-457200">
              <a:buFont typeface="Wingdings"/>
              <a:buChar char="Ø"/>
              <a:defRPr/>
            </a:pPr>
            <a:endParaRPr lang="en-US">
              <a:solidFill>
                <a:schemeClr val="tx1"/>
              </a:solidFill>
            </a:endParaRPr>
          </a:p>
          <a:p>
            <a:pPr marL="457200" indent="-457200">
              <a:buFont typeface="Wingdings"/>
              <a:buChar char="Ø"/>
              <a:defRPr/>
            </a:pPr>
            <a:r>
              <a:rPr lang="en-US">
                <a:solidFill>
                  <a:schemeClr val="tx1"/>
                </a:solidFill>
              </a:rPr>
              <a:t>Posterior to frontal process of maxilla</a:t>
            </a:r>
            <a:endParaRPr/>
          </a:p>
          <a:p>
            <a:pPr marL="457200" indent="-457200">
              <a:buFont typeface="Wingdings"/>
              <a:buChar char="Ø"/>
              <a:defRPr/>
            </a:pPr>
            <a:endParaRPr lang="en-US">
              <a:solidFill>
                <a:schemeClr val="tx1"/>
              </a:solidFill>
            </a:endParaRPr>
          </a:p>
          <a:p>
            <a:pPr marL="457200" indent="-457200">
              <a:buFont typeface="Wingdings"/>
              <a:buChar char="Ø"/>
              <a:defRPr/>
            </a:pPr>
            <a:r>
              <a:rPr lang="en-US">
                <a:solidFill>
                  <a:schemeClr val="tx1"/>
                </a:solidFill>
              </a:rPr>
              <a:t>Closely associated with tear ducts (“</a:t>
            </a:r>
            <a:r>
              <a:rPr lang="en-US" i="1">
                <a:solidFill>
                  <a:schemeClr val="tx1"/>
                </a:solidFill>
              </a:rPr>
              <a:t>lacrimal</a:t>
            </a:r>
            <a:r>
              <a:rPr lang="en-US">
                <a:solidFill>
                  <a:schemeClr val="tx1"/>
                </a:solidFill>
              </a:rPr>
              <a:t>” means “tear”)</a:t>
            </a:r>
            <a:endParaRPr/>
          </a:p>
          <a:p>
            <a:pPr marL="457200" indent="-457200">
              <a:buFont typeface="Wingdings"/>
              <a:buChar char="Ø"/>
              <a:defRPr/>
            </a:pPr>
            <a:endParaRPr lang="en-US">
              <a:solidFill>
                <a:schemeClr val="tx1"/>
              </a:solidFill>
            </a:endParaRPr>
          </a:p>
          <a:p>
            <a:pPr marL="457200" indent="-457200">
              <a:buFont typeface="Wingdings"/>
              <a:buChar char="Ø"/>
              <a:defRPr/>
            </a:pPr>
            <a:r>
              <a:rPr lang="en-US">
                <a:solidFill>
                  <a:schemeClr val="tx1"/>
                </a:solidFill>
              </a:rPr>
              <a:t>Articulates with frontal, ethmoid, maxilla and inferior nasal concha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4000"/>
              <a:t>Inferior Nasal Concha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marL="457200" indent="-457200">
              <a:buFont typeface="Wingdings"/>
              <a:buChar char="Ø"/>
              <a:defRPr/>
            </a:pPr>
            <a:r>
              <a:rPr lang="en-US">
                <a:solidFill>
                  <a:schemeClr val="tx1"/>
                </a:solidFill>
              </a:rPr>
              <a:t>Project medially from lateral walls of the nasal cavity</a:t>
            </a:r>
            <a:endParaRPr/>
          </a:p>
          <a:p>
            <a:pPr marL="457200" indent="-457200">
              <a:buFont typeface="Wingdings"/>
              <a:buChar char="Ø"/>
              <a:defRPr/>
            </a:pPr>
            <a:endParaRPr lang="en-US">
              <a:solidFill>
                <a:schemeClr val="tx1"/>
              </a:solidFill>
            </a:endParaRPr>
          </a:p>
          <a:p>
            <a:pPr marL="457200" indent="-457200">
              <a:buFont typeface="Wingdings"/>
              <a:buChar char="Ø"/>
              <a:defRPr/>
            </a:pPr>
            <a:r>
              <a:rPr lang="en-US">
                <a:solidFill>
                  <a:schemeClr val="tx1"/>
                </a:solidFill>
              </a:rPr>
              <a:t>Thin, plate-like, curved (scroll shaped)</a:t>
            </a:r>
            <a:endParaRPr/>
          </a:p>
          <a:p>
            <a:pPr marL="457200" indent="-457200">
              <a:buFont typeface="Wingdings"/>
              <a:buChar char="Ø"/>
              <a:defRPr/>
            </a:pPr>
            <a:endParaRPr lang="en-US">
              <a:solidFill>
                <a:schemeClr val="tx1"/>
              </a:solidFill>
            </a:endParaRPr>
          </a:p>
          <a:p>
            <a:pPr marL="457200" indent="-457200">
              <a:buFont typeface="Wingdings"/>
              <a:buChar char="Ø"/>
              <a:defRPr/>
            </a:pPr>
            <a:r>
              <a:rPr lang="en-US">
                <a:solidFill>
                  <a:schemeClr val="tx1"/>
                </a:solidFill>
              </a:rPr>
              <a:t>Purpose of conchae – swirls incoming air around in different compartments to warm and clean air before entering the lungs </a:t>
            </a:r>
            <a:endParaRPr/>
          </a:p>
          <a:p>
            <a:pPr>
              <a:defRPr/>
            </a:pPr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4000"/>
              <a:t>Inferior Nasal Concha 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marL="0" indent="0">
              <a:buNone/>
              <a:defRPr/>
            </a:pPr>
            <a:r>
              <a:rPr lang="en-US">
                <a:solidFill>
                  <a:schemeClr val="tx1"/>
                </a:solidFill>
              </a:rPr>
              <a:t>They are the largest of the three pairs of conchae</a:t>
            </a:r>
            <a:endParaRPr/>
          </a:p>
          <a:p>
            <a:pPr>
              <a:defRPr/>
            </a:pPr>
            <a:r>
              <a:rPr lang="en-US">
                <a:solidFill>
                  <a:schemeClr val="tx1"/>
                </a:solidFill>
              </a:rPr>
              <a:t>	Superior – part of </a:t>
            </a:r>
            <a:r>
              <a:rPr lang="en-US">
                <a:solidFill>
                  <a:schemeClr val="tx1"/>
                </a:solidFill>
              </a:rPr>
              <a:t>ethmoid</a:t>
            </a:r>
            <a:r>
              <a:rPr lang="en-US">
                <a:solidFill>
                  <a:schemeClr val="tx1"/>
                </a:solidFill>
              </a:rPr>
              <a:t> bone</a:t>
            </a:r>
            <a:endParaRPr/>
          </a:p>
          <a:p>
            <a:pPr>
              <a:defRPr/>
            </a:pPr>
            <a:r>
              <a:rPr lang="en-US">
                <a:solidFill>
                  <a:schemeClr val="tx1"/>
                </a:solidFill>
              </a:rPr>
              <a:t>	Middle – part of </a:t>
            </a:r>
            <a:r>
              <a:rPr lang="en-US">
                <a:solidFill>
                  <a:schemeClr val="tx1"/>
                </a:solidFill>
              </a:rPr>
              <a:t>ethmoid</a:t>
            </a:r>
            <a:r>
              <a:rPr lang="en-US">
                <a:solidFill>
                  <a:schemeClr val="tx1"/>
                </a:solidFill>
              </a:rPr>
              <a:t> bone</a:t>
            </a:r>
            <a:endParaRPr/>
          </a:p>
          <a:p>
            <a:pPr>
              <a:defRPr/>
            </a:pPr>
            <a:r>
              <a:rPr lang="en-US">
                <a:solidFill>
                  <a:schemeClr val="tx1"/>
                </a:solidFill>
              </a:rPr>
              <a:t>	Inferior is a </a:t>
            </a:r>
            <a:r>
              <a:rPr lang="en-US" i="1" u="sng">
                <a:solidFill>
                  <a:schemeClr val="tx1"/>
                </a:solidFill>
              </a:rPr>
              <a:t>separate</a:t>
            </a:r>
            <a:r>
              <a:rPr lang="en-US">
                <a:solidFill>
                  <a:schemeClr val="tx1"/>
                </a:solidFill>
              </a:rPr>
              <a:t> pair of facial bones</a:t>
            </a:r>
            <a:endParaRPr/>
          </a:p>
          <a:p>
            <a:pPr>
              <a:defRPr/>
            </a:pPr>
            <a:endParaRPr lang="en-US">
              <a:solidFill>
                <a:schemeClr val="tx1"/>
              </a:solidFill>
            </a:endParaRPr>
          </a:p>
          <a:p>
            <a:pPr marL="0" indent="0">
              <a:buNone/>
              <a:defRPr/>
            </a:pPr>
            <a:r>
              <a:rPr lang="en-US" b="1">
                <a:solidFill>
                  <a:schemeClr val="tx1"/>
                </a:solidFill>
              </a:rPr>
              <a:t>Articulations</a:t>
            </a:r>
            <a:endParaRPr/>
          </a:p>
          <a:p>
            <a:pPr>
              <a:defRPr/>
            </a:pPr>
            <a:r>
              <a:rPr lang="en-US">
                <a:solidFill>
                  <a:schemeClr val="tx1"/>
                </a:solidFill>
              </a:rPr>
              <a:t>	</a:t>
            </a:r>
            <a:r>
              <a:rPr lang="en-US">
                <a:solidFill>
                  <a:schemeClr val="tx1"/>
                </a:solidFill>
              </a:rPr>
              <a:t>Ethmoid</a:t>
            </a:r>
            <a:r>
              <a:rPr lang="en-US">
                <a:solidFill>
                  <a:schemeClr val="tx1"/>
                </a:solidFill>
              </a:rPr>
              <a:t>, Maxillae, lacrimal, and palatine bones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8610" name="Title 1"/>
          <p:cNvSpPr>
            <a:spLocks noGrp="1"/>
          </p:cNvSpPr>
          <p:nvPr>
            <p:ph type="title"/>
          </p:nvPr>
        </p:nvSpPr>
        <p:spPr bwMode="auto">
          <a:xfrm>
            <a:off x="838200" y="285541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en-US" sz="3200"/>
              <a:t>CT of Sinuses: Coronal Perspective</a:t>
            </a:r>
            <a:endParaRPr/>
          </a:p>
        </p:txBody>
      </p:sp>
      <p:pic>
        <p:nvPicPr>
          <p:cNvPr id="68613" name="Picture 6" descr="Z:\Course-N\Graphics\Frames\Bontrager\Images\011064.jpg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2703748" y="1424707"/>
            <a:ext cx="6243637" cy="49286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4000"/>
              <a:t>Bony Nasal Septum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2400">
                <a:solidFill>
                  <a:schemeClr val="tx1"/>
                </a:solidFill>
              </a:rPr>
              <a:t>Formed by the perpendicular plate of the </a:t>
            </a:r>
            <a:r>
              <a:rPr lang="en-US" sz="2400">
                <a:solidFill>
                  <a:srgbClr val="00B0F0"/>
                </a:solidFill>
              </a:rPr>
              <a:t>ethmoid</a:t>
            </a:r>
            <a:r>
              <a:rPr lang="en-US" sz="2400">
                <a:solidFill>
                  <a:schemeClr val="tx1"/>
                </a:solidFill>
              </a:rPr>
              <a:t> superiorly and the </a:t>
            </a:r>
            <a:r>
              <a:rPr lang="en-US" sz="2400">
                <a:solidFill>
                  <a:srgbClr val="0070C0"/>
                </a:solidFill>
              </a:rPr>
              <a:t>vomer</a:t>
            </a:r>
            <a:r>
              <a:rPr lang="en-US" sz="2400">
                <a:solidFill>
                  <a:schemeClr val="tx1"/>
                </a:solidFill>
              </a:rPr>
              <a:t> bone inferiorly</a:t>
            </a:r>
            <a:endParaRPr/>
          </a:p>
          <a:p>
            <a:pPr>
              <a:defRPr/>
            </a:pPr>
            <a:endParaRPr lang="en-US" sz="2400">
              <a:solidFill>
                <a:schemeClr val="tx1"/>
              </a:solidFill>
            </a:endParaRPr>
          </a:p>
          <a:p>
            <a:pPr>
              <a:defRPr/>
            </a:pPr>
            <a:r>
              <a:rPr lang="en-US" sz="2400">
                <a:solidFill>
                  <a:schemeClr val="tx1"/>
                </a:solidFill>
              </a:rPr>
              <a:t>Septal cartilage covers the bony nasal septum anteriorly</a:t>
            </a:r>
            <a:endParaRPr/>
          </a:p>
          <a:p>
            <a:pPr>
              <a:defRPr/>
            </a:pPr>
            <a:endParaRPr lang="en-US" sz="2400">
              <a:solidFill>
                <a:schemeClr val="tx1"/>
              </a:solidFill>
            </a:endParaRPr>
          </a:p>
          <a:p>
            <a:pPr>
              <a:defRPr/>
            </a:pPr>
            <a:r>
              <a:rPr lang="en-US" sz="2400" b="1">
                <a:solidFill>
                  <a:schemeClr val="tx1"/>
                </a:solidFill>
              </a:rPr>
              <a:t>Articulations</a:t>
            </a:r>
            <a:endParaRPr/>
          </a:p>
          <a:p>
            <a:pPr lvl="1">
              <a:buFont typeface="Wingdings"/>
              <a:buChar char="Ø"/>
              <a:defRPr/>
            </a:pPr>
            <a:r>
              <a:rPr lang="en-US"/>
              <a:t>Sphenoid and ethmoid</a:t>
            </a:r>
            <a:endParaRPr/>
          </a:p>
          <a:p>
            <a:pPr lvl="1">
              <a:buFont typeface="Wingdings"/>
              <a:buChar char="Ø"/>
              <a:defRPr/>
            </a:pPr>
            <a:r>
              <a:rPr lang="en-US"/>
              <a:t>Right and Left palatine bones and right and left maxillae</a:t>
            </a:r>
            <a:endParaRPr/>
          </a:p>
          <a:p>
            <a:pPr>
              <a:defRPr/>
            </a:pPr>
            <a:endParaRPr lang="en-US" sz="120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4000"/>
              <a:t>Vomer</a:t>
            </a:r>
            <a:endParaRPr lang="en-US" sz="40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marL="457200" indent="-457200">
              <a:buFont typeface="Wingdings"/>
              <a:buChar char="Ø"/>
              <a:defRPr/>
            </a:pPr>
            <a:r>
              <a:rPr lang="en-US">
                <a:solidFill>
                  <a:schemeClr val="tx1"/>
                </a:solidFill>
              </a:rPr>
              <a:t>A slender, plow shaped bone found in the nasal cavity</a:t>
            </a:r>
            <a:endParaRPr/>
          </a:p>
          <a:p>
            <a:pPr marL="457200" indent="-457200">
              <a:buFont typeface="Wingdings"/>
              <a:buChar char="Ø"/>
              <a:defRPr/>
            </a:pPr>
            <a:endParaRPr lang="en-US">
              <a:solidFill>
                <a:schemeClr val="tx1"/>
              </a:solidFill>
            </a:endParaRPr>
          </a:p>
          <a:p>
            <a:pPr marL="457200" indent="-457200">
              <a:buFont typeface="Wingdings"/>
              <a:buChar char="Ø"/>
              <a:defRPr/>
            </a:pPr>
            <a:r>
              <a:rPr lang="en-US">
                <a:solidFill>
                  <a:schemeClr val="tx1"/>
                </a:solidFill>
              </a:rPr>
              <a:t>Helps form the </a:t>
            </a:r>
            <a:r>
              <a:rPr lang="en-US">
                <a:solidFill>
                  <a:schemeClr val="tx1"/>
                </a:solidFill>
              </a:rPr>
              <a:t>inferoposterior</a:t>
            </a:r>
            <a:r>
              <a:rPr lang="en-US">
                <a:solidFill>
                  <a:schemeClr val="tx1"/>
                </a:solidFill>
              </a:rPr>
              <a:t> portion of the bony nasal septum</a:t>
            </a:r>
            <a:endParaRPr/>
          </a:p>
          <a:p>
            <a:pPr marL="457200" indent="-457200">
              <a:buFont typeface="Wingdings"/>
              <a:buChar char="Ø"/>
              <a:defRPr/>
            </a:pPr>
            <a:endParaRPr lang="en-US">
              <a:solidFill>
                <a:schemeClr val="tx1"/>
              </a:solidFill>
            </a:endParaRPr>
          </a:p>
          <a:p>
            <a:pPr marL="457200" indent="-457200">
              <a:buFont typeface="Wingdings"/>
              <a:buChar char="Ø"/>
              <a:defRPr/>
            </a:pPr>
            <a:r>
              <a:rPr lang="en-US">
                <a:solidFill>
                  <a:schemeClr val="tx1"/>
                </a:solidFill>
              </a:rPr>
              <a:t>“Deviated septum” is when the nasal septum is displaced laterally , usually at the site of the junction of the septal cartilage and the </a:t>
            </a:r>
            <a:r>
              <a:rPr lang="en-US">
                <a:solidFill>
                  <a:schemeClr val="tx1"/>
                </a:solidFill>
              </a:rPr>
              <a:t>vomer</a:t>
            </a:r>
            <a:endParaRPr lang="en-US">
              <a:solidFill>
                <a:schemeClr val="tx1"/>
              </a:solidFill>
            </a:endParaRPr>
          </a:p>
          <a:p>
            <a:pPr marL="457200" indent="-457200">
              <a:buFont typeface="Wingdings"/>
              <a:buChar char="Ø"/>
              <a:defRPr/>
            </a:pPr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ChangeArrowheads="1"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3600"/>
              <a:t>Bony Nasal Septum and </a:t>
            </a:r>
            <a:r>
              <a:rPr lang="en-US" sz="3600"/>
              <a:t>Vomer</a:t>
            </a:r>
            <a:endParaRPr lang="en-US" sz="3600"/>
          </a:p>
        </p:txBody>
      </p:sp>
      <p:pic>
        <p:nvPicPr>
          <p:cNvPr id="54275" name="Content Placeholder 7" descr="f13-012-A05410"/>
          <p:cNvPicPr>
            <a:picLocks noChangeAspect="1" noChangeArrowheads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3135906" y="1825625"/>
            <a:ext cx="5920187" cy="4351338"/>
          </a:xfr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theme/_rels/theme1.xml.rels><?xml version="1.0" encoding="UTF-8" standalone="yes"?><Relationships xmlns="http://schemas.openxmlformats.org/package/2006/relationships"></Relationships>
</file>

<file path=ppt/theme/_rels/theme2.xml.rels><?xml version="1.0" encoding="UTF-8" standalone="yes"?><Relationships xmlns="http://schemas.openxmlformats.org/package/2006/relationships"></Relationships>
</file>

<file path=ppt/theme/_rels/theme3.xml.rels><?xml version="1.0" encoding="UTF-8" standalone="yes"?><Relationships xmlns="http://schemas.openxmlformats.org/package/2006/relationships"></Relationships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Arial"/>
        <a:cs typeface="Arial"/>
      </a:majorFont>
      <a:minorFont>
        <a:latin typeface="Futura PT Book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</a:theme>
</file>

<file path=ppt/theme/theme2.xml><?xml version="1.0" encoding="utf-8"?>
<a:theme xmlns:a="http://schemas.openxmlformats.org/drawingml/2006/main" xmlns:r="http://schemas.openxmlformats.org/officeDocument/2006/relationships" xmlns:p="http://schemas.openxmlformats.org/presentation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</a:theme>
</file>

<file path=ppt/theme/theme3.xml><?xml version="1.0" encoding="utf-8"?>
<a:theme xmlns:a="http://schemas.openxmlformats.org/drawingml/2006/main" xmlns:r="http://schemas.openxmlformats.org/officeDocument/2006/relationships" xmlns:p="http://schemas.openxmlformats.org/presentation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</a:theme>
</file>

<file path=customXml/_rels/item1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1.xml"/></Relationships>
</file>

<file path=customXml/_rels/item2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2.xml"/></Relationships>
</file>

<file path=customXml/_rels/item3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F72EF2E-41EE-4E36-85AE-645E6FC5947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3DA9F3C-52C7-4060-91E7-6BC299DDE634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3.xml><?xml version="1.0" encoding="utf-8"?>
<ds:datastoreItem xmlns:ds="http://schemas.openxmlformats.org/officeDocument/2006/customXml" ds:itemID="{1260DB49-AC16-4A9F-A564-203C95F409D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onlyoffice/8.3.2.19</Application>
  <PresentationFormat>On-screen Show (4:3)</PresentationFormat>
  <Paragraphs>0</Paragraphs>
  <Slides>26</Slides>
  <Notes>26</Notes>
  <HiddenSlides>0</HiddenSlides>
  <MMClips>2</MMClips>
  <ScaleCrop>0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26</vt:i4>
      </vt:variant>
    </vt:vector>
  </HeadingPairs>
  <TitlesOfParts>
    <vt:vector size="28" baseType="lpstr">
      <vt:lpstr>Theme 1</vt:lpstr>
      <vt:lpstr>Theme 2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</vt:vector>
  </TitlesOfParts>
  <Company>SAIT Polytechnic</Company>
  <LinksUpToDate>0</LinksUpToDate>
  <SharedDoc>0</SharedDoc>
  <HyperlinksChanged>0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Jennifer Burton</dc:creator>
  <cp:lastModifiedBy>Qaiser Rehman</cp:lastModifiedBy>
  <cp:revision>23</cp:revision>
  <dcterms:created xsi:type="dcterms:W3CDTF">2020-03-10T16:41:15Z</dcterms:created>
  <dcterms:modified xsi:type="dcterms:W3CDTF">2025-07-01T18:39:17Z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