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4"/>
    <p:sldMasterId id="2147483678" r:id="rId5"/>
  </p:sldMasterIdLst>
  <p:notesMasterIdLst>
    <p:notesMasterId r:id="rId41"/>
  </p:notesMasterIdLst>
  <p:handoutMasterIdLst>
    <p:handoutMasterId r:id="rId42"/>
  </p:handoutMasterIdLst>
  <p:sldIdLst>
    <p:sldId id="269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</p:sldIdLst>
  <p:sldSz cx="12192000" cy="6858000"/>
  <p:notesSz cx="7023100" cy="9309100"/>
  <p:custDataLst>
    <p:tags r:id="rId4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dsey Hritzuk" initials="LH" lastIdx="3" clrIdx="0">
    <p:extLst>
      <p:ext uri="{19B8F6BF-5375-455C-9EA6-DF929625EA0E}">
        <p15:presenceInfo xmlns:p15="http://schemas.microsoft.com/office/powerpoint/2012/main" userId="S-1-5-21-2664737520-481353137-1098671830-860773" providerId="AD"/>
      </p:ext>
    </p:extLst>
  </p:cmAuthor>
  <p:cmAuthor id="2" name="Francine Lerman" initials="B" lastIdx="1" clrIdx="1">
    <p:extLst>
      <p:ext uri="{19B8F6BF-5375-455C-9EA6-DF929625EA0E}">
        <p15:presenceInfo xmlns:p15="http://schemas.microsoft.com/office/powerpoint/2012/main" userId="Francine Ler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58DBE7-4C17-08AE-D750-4E944B23545C}" v="5" dt="2024-08-28T01:16:29.4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handoutMaster" Target="handoutMasters/handoutMaster1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gs" Target="tags/tag1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551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4422459"/>
            <a:ext cx="6629400" cy="418877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8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4422459"/>
            <a:ext cx="6629400" cy="418877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836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042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4650" y="1587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3892550"/>
            <a:ext cx="6781800" cy="51054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086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0850" y="158750"/>
            <a:ext cx="6203950" cy="34909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>
          <a:xfrm>
            <a:off x="158750" y="3663950"/>
            <a:ext cx="6705600" cy="53340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226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9842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550" y="4422458"/>
            <a:ext cx="6858000" cy="4575491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4238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44675" y="158750"/>
            <a:ext cx="2978150" cy="1676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1758950"/>
            <a:ext cx="6705600" cy="7391400"/>
          </a:xfrm>
        </p:spPr>
        <p:txBody>
          <a:bodyPr>
            <a:no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4142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27050" y="2349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3892550"/>
            <a:ext cx="6629400" cy="51816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957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7350" y="4422459"/>
            <a:ext cx="6477000" cy="418877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782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9"/>
            <a:ext cx="6705600" cy="418877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419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9"/>
            <a:ext cx="6629400" cy="418877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603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4422459"/>
            <a:ext cx="6553200" cy="418877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5238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0850" y="1587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3740150"/>
            <a:ext cx="6781800" cy="5333999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782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4650" y="2349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7350" y="3740150"/>
            <a:ext cx="6477000" cy="5333999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2995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9"/>
            <a:ext cx="6705600" cy="4188778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031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4650" y="2349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3892550"/>
            <a:ext cx="6705600" cy="5105399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3480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0850" y="1587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3740150"/>
            <a:ext cx="6629400" cy="52578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65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0850" y="1587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3740150"/>
            <a:ext cx="6705600" cy="5257799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5858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4422459"/>
            <a:ext cx="6705600" cy="434689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008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19113" y="158750"/>
            <a:ext cx="5146675" cy="28956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3435350"/>
            <a:ext cx="6705600" cy="517588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454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8"/>
            <a:ext cx="6705600" cy="4727891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3368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234950"/>
            <a:ext cx="3238500" cy="1822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2139950"/>
            <a:ext cx="6705600" cy="647128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1717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60538" y="234950"/>
            <a:ext cx="3238500" cy="1822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2368550"/>
            <a:ext cx="6781800" cy="647128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0324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9"/>
            <a:ext cx="6864350" cy="4188778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9180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4650" y="2349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3816350"/>
            <a:ext cx="6705600" cy="4651691"/>
          </a:xfrm>
        </p:spPr>
        <p:txBody>
          <a:bodyPr>
            <a:noAutofit/>
          </a:bodyPr>
          <a:lstStyle/>
          <a:p>
            <a:endParaRPr lang="en-US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815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9"/>
            <a:ext cx="6864350" cy="4188778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544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4422458"/>
            <a:ext cx="6705600" cy="4651691"/>
          </a:xfrm>
        </p:spPr>
        <p:txBody>
          <a:bodyPr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208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4650" y="3111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6878" y="3816350"/>
            <a:ext cx="6727472" cy="510540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0826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74650" y="31115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34950" y="4121150"/>
            <a:ext cx="6629400" cy="4188778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6389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66950" y="158750"/>
            <a:ext cx="1727200" cy="9715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20461" y="1149350"/>
            <a:ext cx="6781800" cy="7772400"/>
          </a:xfrm>
        </p:spPr>
        <p:txBody>
          <a:bodyPr>
            <a:no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1970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95475" y="158750"/>
            <a:ext cx="2968625" cy="16700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1835150"/>
            <a:ext cx="6705600" cy="72390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baseline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7954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895475" y="158750"/>
            <a:ext cx="2968625" cy="16700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58750" y="2063750"/>
            <a:ext cx="6705600" cy="701040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BF416-4DA9-4162-AD84-396E0352D34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836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314994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2E37C-04FD-4F95-AEEE-46166294AD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414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3890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04772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829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4533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13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8369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3112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6748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55624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2101972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D1E45BA-F4E7-7834-7EB9-CBD7141029B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7837541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43037FE-726F-7A04-D254-179DD27DF7B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9377744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DD295F7-E983-E2B1-628F-9AA55CAA371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746808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2D6FBF5E-3274-E5BD-2B5B-D3F5BB5F84F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716355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C70C53A-7FC9-260B-014A-44E8F63952A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013442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A4A3374-4BC9-C5A4-3E86-98A7814D8A9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472586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0925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5379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92490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699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80011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82282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39207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206745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61934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009391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78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2F8AB98-51E6-B71B-085C-704E44AE4B2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5CC64B9-5736-D936-EBF9-8E5F311A6B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0B54FBE-0586-DA48-456B-0A67295A2D3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69450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1470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57010" y="2637465"/>
            <a:ext cx="7180288" cy="1576232"/>
          </a:xfrm>
        </p:spPr>
        <p:txBody>
          <a:bodyPr/>
          <a:lstStyle/>
          <a:p>
            <a:pPr algn="l"/>
            <a:r>
              <a:rPr lang="en-US" sz="4800" dirty="0"/>
              <a:t>RADP 215: Radiation Protection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57010" y="4213697"/>
            <a:ext cx="7180288" cy="1093091"/>
          </a:xfrm>
        </p:spPr>
        <p:txBody>
          <a:bodyPr/>
          <a:lstStyle/>
          <a:p>
            <a:pPr algn="l"/>
            <a:r>
              <a:rPr lang="en-US" dirty="0"/>
              <a:t>Radiation Protection Concepts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vs. Benefit</a:t>
            </a:r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Benefit</a:t>
            </a:r>
          </a:p>
          <a:p>
            <a:pPr lvl="1"/>
            <a:r>
              <a:rPr lang="en-US" dirty="0"/>
              <a:t>Advantage or good result arising from a specific activity</a:t>
            </a:r>
          </a:p>
          <a:p>
            <a:r>
              <a:rPr lang="en-US" dirty="0"/>
              <a:t>Risk </a:t>
            </a:r>
          </a:p>
          <a:p>
            <a:pPr lvl="1"/>
            <a:r>
              <a:rPr lang="en-US" dirty="0"/>
              <a:t>Probability of injury, ailment or death resulting from an activity</a:t>
            </a:r>
          </a:p>
          <a:p>
            <a:r>
              <a:rPr lang="en-US" dirty="0"/>
              <a:t>Effective communication of the benefits compared to risk of the procedure is very important </a:t>
            </a:r>
          </a:p>
          <a:p>
            <a:pPr marL="342900" lvl="1">
              <a:buFont typeface="Arial" pitchFamily="34" charset="0"/>
              <a:buChar char="•"/>
            </a:pPr>
            <a:r>
              <a:rPr lang="en-US" sz="2800" dirty="0"/>
              <a:t>Exposure should always be kept at the lowest possible level for the public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583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vs. Benefit (cont’d)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Decision about whether the x-ray is taken is the patient’s </a:t>
            </a:r>
          </a:p>
          <a:p>
            <a:r>
              <a:rPr lang="en-US" dirty="0"/>
              <a:t>Patient that understands the procedure is more likely to consent and cooperate </a:t>
            </a:r>
          </a:p>
          <a:p>
            <a:r>
              <a:rPr lang="en-US" dirty="0"/>
              <a:t>When someone is injured a decision must be made: is the risk worth the diagnostic data gained?</a:t>
            </a:r>
          </a:p>
        </p:txBody>
      </p:sp>
    </p:spTree>
    <p:extLst>
      <p:ext uri="{BB962C8B-B14F-4D97-AF65-F5344CB8AC3E}">
        <p14:creationId xmlns:p14="http://schemas.microsoft.com/office/powerpoint/2010/main" val="1847593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vs. Benefit (cont’d)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Exposure to the radiation must be considered as a benefit and risk</a:t>
            </a:r>
          </a:p>
          <a:p>
            <a:r>
              <a:rPr lang="en-US" dirty="0"/>
              <a:t>Technique must be as low as possible but still enough to obtain a diagnostic image</a:t>
            </a:r>
          </a:p>
          <a:p>
            <a:r>
              <a:rPr lang="en-US" dirty="0"/>
              <a:t>Be mindful of techniques to keep a balance between the possible damage to tissue and value of the diagnostic data collected </a:t>
            </a:r>
          </a:p>
        </p:txBody>
      </p:sp>
    </p:spTree>
    <p:extLst>
      <p:ext uri="{BB962C8B-B14F-4D97-AF65-F5344CB8AC3E}">
        <p14:creationId xmlns:p14="http://schemas.microsoft.com/office/powerpoint/2010/main" val="305180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vs. Benefit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 digital post-processing capabilities, “dose creep” can occur </a:t>
            </a:r>
          </a:p>
          <a:p>
            <a:r>
              <a:rPr lang="en-US" dirty="0"/>
              <a:t>Every manufacturer has specifications for the range of the exposure index</a:t>
            </a:r>
          </a:p>
          <a:p>
            <a:r>
              <a:rPr lang="en-US" dirty="0"/>
              <a:t>Phillips – Exposure Index (EI) is 100–300 and 450 for chest</a:t>
            </a:r>
          </a:p>
          <a:p>
            <a:pPr lvl="1"/>
            <a:r>
              <a:rPr lang="en-US" dirty="0"/>
              <a:t>Above Range – overexposure</a:t>
            </a:r>
          </a:p>
          <a:p>
            <a:pPr lvl="1"/>
            <a:r>
              <a:rPr lang="en-US" dirty="0"/>
              <a:t>Below Range – underexposure</a:t>
            </a:r>
          </a:p>
        </p:txBody>
      </p:sp>
    </p:spTree>
    <p:extLst>
      <p:ext uri="{BB962C8B-B14F-4D97-AF65-F5344CB8AC3E}">
        <p14:creationId xmlns:p14="http://schemas.microsoft.com/office/powerpoint/2010/main" val="2259541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vs. Benefit (cont’d)</a:t>
            </a:r>
            <a:endParaRPr lang="en-CA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Patients should be the only person exposed to the primary beam.</a:t>
            </a:r>
          </a:p>
          <a:p>
            <a:r>
              <a:rPr lang="en-CA" dirty="0"/>
              <a:t>Primary radiation worker (Tech) should never be exposed to a primary beam while working. </a:t>
            </a:r>
          </a:p>
          <a:p>
            <a:r>
              <a:rPr lang="en-CA" dirty="0"/>
              <a:t>Technologists are predominantly exposed to secondary radiation (scatter and leakage).</a:t>
            </a:r>
          </a:p>
        </p:txBody>
      </p:sp>
    </p:spTree>
    <p:extLst>
      <p:ext uri="{BB962C8B-B14F-4D97-AF65-F5344CB8AC3E}">
        <p14:creationId xmlns:p14="http://schemas.microsoft.com/office/powerpoint/2010/main" val="1946151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vs. Benefit (cont’d)</a:t>
            </a:r>
            <a:endParaRPr lang="en-CA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Chronic low doses of radiation could have damaging effects if radiation protection principles are not applied by a primary radiation worker.</a:t>
            </a:r>
          </a:p>
          <a:p>
            <a:r>
              <a:rPr lang="en-CA" dirty="0"/>
              <a:t>Radiation workers are exposed to low dose scatter every day. </a:t>
            </a:r>
          </a:p>
          <a:p>
            <a:r>
              <a:rPr lang="en-CA" dirty="0"/>
              <a:t>Must be aware of the risk and benefits of the decisions that are made while working in the radiation environment.</a:t>
            </a:r>
          </a:p>
          <a:p>
            <a:pPr lvl="1"/>
            <a:r>
              <a:rPr lang="en-CA" dirty="0"/>
              <a:t>E.g., holding or restraining patients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24731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Three Cardinal Rules of Protection</a:t>
            </a:r>
            <a:br>
              <a:rPr lang="en-CA" dirty="0"/>
            </a:br>
            <a:endParaRPr lang="en-CA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Time</a:t>
            </a:r>
          </a:p>
          <a:p>
            <a:r>
              <a:rPr lang="en-CA" dirty="0"/>
              <a:t>Distance</a:t>
            </a:r>
          </a:p>
          <a:p>
            <a:r>
              <a:rPr lang="en-CA" dirty="0"/>
              <a:t>Shielding</a:t>
            </a:r>
          </a:p>
        </p:txBody>
      </p:sp>
    </p:spTree>
    <p:extLst>
      <p:ext uri="{BB962C8B-B14F-4D97-AF65-F5344CB8AC3E}">
        <p14:creationId xmlns:p14="http://schemas.microsoft.com/office/powerpoint/2010/main" val="4267005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Time</a:t>
            </a:r>
            <a:endParaRPr lang="en-CA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Reduce the amount of time in the area of radiation</a:t>
            </a:r>
          </a:p>
          <a:p>
            <a:r>
              <a:rPr lang="en-CA" dirty="0"/>
              <a:t>Double the time, double the exposure </a:t>
            </a:r>
          </a:p>
          <a:p>
            <a:r>
              <a:rPr lang="en-CA" dirty="0"/>
              <a:t>We may have to stay with our patients, but try to limit this</a:t>
            </a:r>
          </a:p>
          <a:p>
            <a:r>
              <a:rPr lang="en-CA" dirty="0"/>
              <a:t>Do not routinely hold patients</a:t>
            </a:r>
          </a:p>
          <a:p>
            <a:r>
              <a:rPr lang="en-CA" dirty="0"/>
              <a:t>Fluoroscopy is the largest contributor to chronic low-dose exposure for a technologist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67130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</a:t>
            </a:r>
            <a:r>
              <a:rPr lang="en-US" dirty="0"/>
              <a:t> (cont’d)</a:t>
            </a:r>
            <a:endParaRPr lang="en-CA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Fluoroscopy can go on for several minutes up to several hours</a:t>
            </a:r>
          </a:p>
          <a:p>
            <a:r>
              <a:rPr lang="en-CA" dirty="0"/>
              <a:t>Technologist caring for the patient must be in the room—be aware of the “beam on time”</a:t>
            </a:r>
          </a:p>
          <a:p>
            <a:r>
              <a:rPr lang="en-CA" dirty="0"/>
              <a:t>Ensure that all the protective equipment is worn and utilized </a:t>
            </a:r>
          </a:p>
          <a:p>
            <a:r>
              <a:rPr lang="en-CA" dirty="0"/>
              <a:t>Stay behind protective barriers as much as possible and limit amount of time spent near beam</a:t>
            </a:r>
          </a:p>
        </p:txBody>
      </p:sp>
    </p:spTree>
    <p:extLst>
      <p:ext uri="{BB962C8B-B14F-4D97-AF65-F5344CB8AC3E}">
        <p14:creationId xmlns:p14="http://schemas.microsoft.com/office/powerpoint/2010/main" val="3797695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Distance </a:t>
            </a:r>
            <a:endParaRPr lang="en-CA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Distance is the most effective means of reducing radiation exposure</a:t>
            </a:r>
          </a:p>
          <a:p>
            <a:r>
              <a:rPr lang="en-CA" dirty="0"/>
              <a:t>Patient is the source of most of the exposure to technologists</a:t>
            </a:r>
          </a:p>
          <a:p>
            <a:r>
              <a:rPr lang="en-CA" dirty="0"/>
              <a:t>Exposure switch must not be located in the room so the tech can remain behind the barrier</a:t>
            </a:r>
          </a:p>
          <a:p>
            <a:r>
              <a:rPr lang="en-CA" dirty="0"/>
              <a:t>Increase the distance between you and the beam wherever possible</a:t>
            </a:r>
          </a:p>
          <a:p>
            <a:pPr lvl="1"/>
            <a:r>
              <a:rPr lang="en-CA" dirty="0"/>
              <a:t>I.e., while using mobiles, OR and fluoroscopy</a:t>
            </a:r>
          </a:p>
        </p:txBody>
      </p:sp>
    </p:spTree>
    <p:extLst>
      <p:ext uri="{BB962C8B-B14F-4D97-AF65-F5344CB8AC3E}">
        <p14:creationId xmlns:p14="http://schemas.microsoft.com/office/powerpoint/2010/main" val="1221287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Distance</a:t>
            </a:r>
            <a:r>
              <a:rPr lang="en-US" dirty="0"/>
              <a:t> (cont’d)</a:t>
            </a:r>
            <a:endParaRPr lang="en-CA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Inverse Square Law (ISL)</a:t>
            </a:r>
          </a:p>
          <a:p>
            <a:pPr lvl="1"/>
            <a:r>
              <a:rPr lang="en-CA" dirty="0"/>
              <a:t>Intensity of radiation at a given distance from a point source is inversely proportional to the square of the distance.</a:t>
            </a:r>
          </a:p>
          <a:p>
            <a:pPr lvl="1"/>
            <a:endParaRPr lang="en-CA" dirty="0"/>
          </a:p>
        </p:txBody>
      </p:sp>
      <p:grpSp>
        <p:nvGrpSpPr>
          <p:cNvPr id="11" name="Group 10"/>
          <p:cNvGrpSpPr/>
          <p:nvPr/>
        </p:nvGrpSpPr>
        <p:grpSpPr>
          <a:xfrm>
            <a:off x="5053364" y="3446931"/>
            <a:ext cx="2051935" cy="1292663"/>
            <a:chOff x="-2478618" y="1342290"/>
            <a:chExt cx="2051935" cy="1292663"/>
          </a:xfrm>
        </p:grpSpPr>
        <p:sp>
          <p:nvSpPr>
            <p:cNvPr id="2" name="TextBox 1"/>
            <p:cNvSpPr txBox="1"/>
            <p:nvPr/>
          </p:nvSpPr>
          <p:spPr>
            <a:xfrm>
              <a:off x="-2325405" y="1342290"/>
              <a:ext cx="45557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-2325405" y="1988621"/>
              <a:ext cx="4411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-1493483" y="1988622"/>
              <a:ext cx="1066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(d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)²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-1493483" y="1342291"/>
              <a:ext cx="1066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(d</a:t>
              </a: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)²</a:t>
              </a: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-1753413" y="1676400"/>
              <a:ext cx="45397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dirty="0">
                  <a:latin typeface="Arial" panose="020B0604020202020204" pitchFamily="34" charset="0"/>
                  <a:cs typeface="Arial" panose="020B0604020202020204" pitchFamily="34" charset="0"/>
                </a:rPr>
                <a:t>=</a:t>
              </a:r>
            </a:p>
          </p:txBody>
        </p:sp>
        <p:cxnSp>
          <p:nvCxnSpPr>
            <p:cNvPr id="5" name="Straight Connector 4"/>
            <p:cNvCxnSpPr/>
            <p:nvPr/>
          </p:nvCxnSpPr>
          <p:spPr>
            <a:xfrm>
              <a:off x="-2478618" y="1993703"/>
              <a:ext cx="762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-1350378" y="1988622"/>
              <a:ext cx="762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48548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Inverse Square Law</a:t>
            </a:r>
            <a:endParaRPr lang="en-CA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/>
              <a:t>If the distance between you and the beam is increased, what is the reduction in exposure?</a:t>
            </a:r>
          </a:p>
          <a:p>
            <a:pPr lvl="1"/>
            <a:r>
              <a:rPr lang="en-CA" dirty="0"/>
              <a:t>Exposure is 9 </a:t>
            </a:r>
            <a:r>
              <a:rPr lang="en-CA" dirty="0" err="1"/>
              <a:t>mGy</a:t>
            </a:r>
            <a:r>
              <a:rPr lang="en-CA" dirty="0"/>
              <a:t> at 1 metre</a:t>
            </a:r>
          </a:p>
          <a:p>
            <a:pPr lvl="1"/>
            <a:r>
              <a:rPr lang="en-CA" dirty="0"/>
              <a:t>What is it at 2 metres?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61636" y="4043082"/>
            <a:ext cx="7635391" cy="1005236"/>
            <a:chOff x="289409" y="1120301"/>
            <a:chExt cx="7635391" cy="1005236"/>
          </a:xfrm>
        </p:grpSpPr>
        <p:grpSp>
          <p:nvGrpSpPr>
            <p:cNvPr id="5" name="Group 4"/>
            <p:cNvGrpSpPr/>
            <p:nvPr/>
          </p:nvGrpSpPr>
          <p:grpSpPr>
            <a:xfrm>
              <a:off x="289409" y="1120301"/>
              <a:ext cx="3111812" cy="1005236"/>
              <a:chOff x="-2575291" y="1369730"/>
              <a:chExt cx="2148608" cy="1479644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-2575291" y="1393684"/>
                <a:ext cx="960945" cy="8607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9 mGy</a:t>
                </a:r>
                <a:endParaRPr lang="en-US" sz="1600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-2325405" y="1988622"/>
                <a:ext cx="304598" cy="8607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dirty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-1493483" y="1988622"/>
                <a:ext cx="1066800" cy="860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Arial" panose="020B0604020202020204" pitchFamily="34" charset="0"/>
                    <a:cs typeface="Arial" panose="020B0604020202020204" pitchFamily="34" charset="0"/>
                  </a:rPr>
                  <a:t>(1 m)²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-1500246" y="1369730"/>
                <a:ext cx="1066800" cy="8607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(2 m)²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-1702571" y="1676401"/>
                <a:ext cx="293529" cy="8607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dirty="0"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3046646" y="1277632"/>
              <a:ext cx="487815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= </a:t>
              </a:r>
              <a:r>
                <a:rPr lang="en-US" sz="3200" u="sng" dirty="0">
                  <a:latin typeface="Arial" panose="020B0604020202020204" pitchFamily="34" charset="0"/>
                  <a:cs typeface="Arial" panose="020B0604020202020204" pitchFamily="34" charset="0"/>
                </a:rPr>
                <a:t>2.25</a:t>
              </a: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 mGy @ 2 </a:t>
              </a:r>
              <a:r>
                <a:rPr lang="en-US" sz="3200" dirty="0" err="1">
                  <a:latin typeface="Arial" panose="020B0604020202020204" pitchFamily="34" charset="0"/>
                  <a:cs typeface="Arial" panose="020B0604020202020204" pitchFamily="34" charset="0"/>
                </a:rPr>
                <a:t>metres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3076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Inverse Square Law</a:t>
            </a:r>
            <a:r>
              <a:rPr lang="en-US" dirty="0"/>
              <a:t> (cont’d)</a:t>
            </a:r>
            <a:endParaRPr lang="en-CA" dirty="0"/>
          </a:p>
        </p:txBody>
      </p:sp>
      <p:sp>
        <p:nvSpPr>
          <p:cNvPr id="17412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/>
              <a:t>What is it at 3 metres? 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Reduced by a factor of (3)</a:t>
            </a:r>
            <a:r>
              <a:rPr lang="en-CA" baseline="30000" dirty="0"/>
              <a:t>2</a:t>
            </a:r>
            <a:r>
              <a:rPr lang="en-CA" dirty="0"/>
              <a:t> or by 9 </a:t>
            </a:r>
          </a:p>
          <a:p>
            <a:r>
              <a:rPr lang="en-CA" dirty="0"/>
              <a:t>You would get one ninth of the original scatter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2366385" y="2057400"/>
            <a:ext cx="7428751" cy="1014228"/>
            <a:chOff x="203365" y="2517927"/>
            <a:chExt cx="7428751" cy="1014228"/>
          </a:xfrm>
        </p:grpSpPr>
        <p:grpSp>
          <p:nvGrpSpPr>
            <p:cNvPr id="38" name="Group 37"/>
            <p:cNvGrpSpPr/>
            <p:nvPr/>
          </p:nvGrpSpPr>
          <p:grpSpPr>
            <a:xfrm>
              <a:off x="203365" y="2517927"/>
              <a:ext cx="3653353" cy="1014228"/>
              <a:chOff x="-2555569" y="1399107"/>
              <a:chExt cx="1539866" cy="1014228"/>
            </a:xfrm>
          </p:grpSpPr>
          <p:sp>
            <p:nvSpPr>
              <p:cNvPr id="40" name="TextBox 39"/>
              <p:cNvSpPr txBox="1"/>
              <p:nvPr/>
            </p:nvSpPr>
            <p:spPr>
              <a:xfrm>
                <a:off x="-2555569" y="1399107"/>
                <a:ext cx="853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2.25 mGy</a:t>
                </a:r>
                <a:endParaRPr lang="en-US" sz="1600" u="sng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-2207901" y="1828560"/>
                <a:ext cx="26071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-1644970" y="1806498"/>
                <a:ext cx="559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Arial" panose="020B0604020202020204" pitchFamily="34" charset="0"/>
                    <a:cs typeface="Arial" panose="020B0604020202020204" pitchFamily="34" charset="0"/>
                  </a:rPr>
                  <a:t>(2 m)²</a:t>
                </a: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-1645562" y="1399107"/>
                <a:ext cx="62985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u="sng" dirty="0">
                    <a:latin typeface="Arial" panose="020B0604020202020204" pitchFamily="34" charset="0"/>
                    <a:cs typeface="Arial" panose="020B0604020202020204" pitchFamily="34" charset="0"/>
                  </a:rPr>
                  <a:t>(3 m)²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-1753413" y="1617095"/>
                <a:ext cx="2269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Arial" panose="020B0604020202020204" pitchFamily="34" charset="0"/>
                    <a:cs typeface="Arial" panose="020B0604020202020204" pitchFamily="34" charset="0"/>
                  </a:rPr>
                  <a:t>=</a:t>
                </a: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3549881" y="2724564"/>
              <a:ext cx="40822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=</a:t>
              </a:r>
              <a:r>
                <a:rPr lang="en-US" sz="3200" u="sng" dirty="0">
                  <a:latin typeface="Arial" panose="020B0604020202020204" pitchFamily="34" charset="0"/>
                  <a:cs typeface="Arial" panose="020B0604020202020204" pitchFamily="34" charset="0"/>
                </a:rPr>
                <a:t> 1 </a:t>
              </a:r>
              <a:r>
                <a:rPr lang="en-US" sz="3200" dirty="0">
                  <a:latin typeface="Arial" panose="020B0604020202020204" pitchFamily="34" charset="0"/>
                  <a:cs typeface="Arial" panose="020B0604020202020204" pitchFamily="34" charset="0"/>
                </a:rPr>
                <a:t>mGy @ 3 </a:t>
              </a:r>
              <a:r>
                <a:rPr lang="en-US" sz="3200" dirty="0" err="1">
                  <a:latin typeface="Arial" panose="020B0604020202020204" pitchFamily="34" charset="0"/>
                  <a:cs typeface="Arial" panose="020B0604020202020204" pitchFamily="34" charset="0"/>
                </a:rPr>
                <a:t>metres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0328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the Formula Important?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Cardinal </a:t>
            </a:r>
            <a:r>
              <a:rPr lang="en-CA" dirty="0"/>
              <a:t>rule for distance as a radiation protection tool</a:t>
            </a:r>
          </a:p>
          <a:p>
            <a:r>
              <a:rPr lang="en-CA" dirty="0"/>
              <a:t>If distance between an individual and the x-ray source or scatter is cut in half, the intensity will increase by a factor of four</a:t>
            </a:r>
          </a:p>
          <a:p>
            <a:r>
              <a:rPr lang="en-CA" dirty="0">
                <a:solidFill>
                  <a:schemeClr val="tx1"/>
                </a:solidFill>
              </a:rPr>
              <a:t>For every metre that the technologist stands closer to the patient or source of radiation, their exposure increases 4 times </a:t>
            </a:r>
          </a:p>
        </p:txBody>
      </p:sp>
    </p:spTree>
    <p:extLst>
      <p:ext uri="{BB962C8B-B14F-4D97-AF65-F5344CB8AC3E}">
        <p14:creationId xmlns:p14="http://schemas.microsoft.com/office/powerpoint/2010/main" val="799440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Distance</a:t>
            </a:r>
            <a:endParaRPr lang="en-CA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Intensity of an x-ray beam decreases as the individual moves further away from it</a:t>
            </a:r>
          </a:p>
          <a:p>
            <a:r>
              <a:rPr lang="en-CA" dirty="0"/>
              <a:t>There are the same rules for the number of photons in the scatter, but they are more spread out over a larger area</a:t>
            </a:r>
          </a:p>
          <a:p>
            <a:r>
              <a:rPr lang="en-CA" dirty="0"/>
              <a:t>If the distance between you and scatter is doubled, intensity of the scatter photon will have less energy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1131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Shielding</a:t>
            </a:r>
            <a:endParaRPr lang="en-CA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Use when time and distance are not an option </a:t>
            </a:r>
          </a:p>
          <a:p>
            <a:r>
              <a:rPr lang="en-CA" dirty="0"/>
              <a:t>Any material will attenuate the beam</a:t>
            </a:r>
          </a:p>
          <a:p>
            <a:r>
              <a:rPr lang="en-CA" dirty="0"/>
              <a:t>How much depends on atomic #, density and thickness of the material</a:t>
            </a:r>
          </a:p>
          <a:p>
            <a:r>
              <a:rPr lang="en-CA" dirty="0"/>
              <a:t>There are several types of shielding: </a:t>
            </a:r>
          </a:p>
          <a:p>
            <a:pPr lvl="1"/>
            <a:r>
              <a:rPr lang="en-CA" dirty="0"/>
              <a:t>Primary or secondary (permanent)</a:t>
            </a:r>
          </a:p>
          <a:p>
            <a:pPr lvl="1"/>
            <a:r>
              <a:rPr lang="en-CA" dirty="0"/>
              <a:t>Fixed or mobile shields, in the room or worn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985840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Shielding</a:t>
            </a:r>
            <a:r>
              <a:rPr lang="en-US" dirty="0"/>
              <a:t> (cont’d)</a:t>
            </a:r>
            <a:endParaRPr lang="en-CA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Radiation protection barriers</a:t>
            </a:r>
          </a:p>
          <a:p>
            <a:r>
              <a:rPr lang="en-CA" dirty="0"/>
              <a:t>Who designs them?</a:t>
            </a:r>
          </a:p>
          <a:p>
            <a:pPr lvl="1"/>
            <a:r>
              <a:rPr lang="en-CA" dirty="0"/>
              <a:t>A diagnostic radiological physicist</a:t>
            </a:r>
          </a:p>
          <a:p>
            <a:r>
              <a:rPr lang="en-CA" dirty="0"/>
              <a:t>Why?</a:t>
            </a:r>
          </a:p>
          <a:p>
            <a:pPr lvl="1"/>
            <a:r>
              <a:rPr lang="en-CA" dirty="0"/>
              <a:t>To protect staff and the public</a:t>
            </a:r>
          </a:p>
        </p:txBody>
      </p:sp>
    </p:spTree>
    <p:extLst>
      <p:ext uri="{BB962C8B-B14F-4D97-AF65-F5344CB8AC3E}">
        <p14:creationId xmlns:p14="http://schemas.microsoft.com/office/powerpoint/2010/main" val="3263965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Structural Barriers</a:t>
            </a:r>
            <a:endParaRPr lang="en-CA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Structural barriers need to be classified as</a:t>
            </a:r>
          </a:p>
          <a:p>
            <a:pPr lvl="1"/>
            <a:r>
              <a:rPr lang="en-CA" dirty="0"/>
              <a:t>Primary	</a:t>
            </a:r>
          </a:p>
          <a:p>
            <a:pPr lvl="2"/>
            <a:r>
              <a:rPr lang="en-CA" dirty="0"/>
              <a:t>Can be struck directly by the beam</a:t>
            </a:r>
          </a:p>
          <a:p>
            <a:pPr lvl="3"/>
            <a:r>
              <a:rPr lang="en-CA" dirty="0"/>
              <a:t> Wall behind the detector </a:t>
            </a:r>
          </a:p>
          <a:p>
            <a:pPr lvl="4"/>
            <a:r>
              <a:rPr lang="en-CA" dirty="0"/>
              <a:t>Needs 1/16</a:t>
            </a:r>
            <a:r>
              <a:rPr lang="en-CA" baseline="30000" dirty="0"/>
              <a:t>th</a:t>
            </a:r>
            <a:r>
              <a:rPr lang="en-CA" dirty="0"/>
              <a:t>” of lead and 7’ from the floor </a:t>
            </a:r>
          </a:p>
          <a:p>
            <a:pPr lvl="1"/>
            <a:r>
              <a:rPr lang="en-CA" dirty="0"/>
              <a:t>Secondary</a:t>
            </a:r>
          </a:p>
          <a:p>
            <a:pPr lvl="2"/>
            <a:r>
              <a:rPr lang="en-CA" dirty="0"/>
              <a:t>Scattered and leakage radiation</a:t>
            </a:r>
          </a:p>
          <a:p>
            <a:pPr lvl="3"/>
            <a:r>
              <a:rPr lang="en-CA" dirty="0"/>
              <a:t>Wall 1/32</a:t>
            </a:r>
            <a:r>
              <a:rPr lang="en-CA" baseline="30000" dirty="0"/>
              <a:t>nd</a:t>
            </a:r>
            <a:r>
              <a:rPr lang="en-CA" dirty="0"/>
              <a:t>” of lead </a:t>
            </a:r>
          </a:p>
        </p:txBody>
      </p:sp>
    </p:spTree>
    <p:extLst>
      <p:ext uri="{BB962C8B-B14F-4D97-AF65-F5344CB8AC3E}">
        <p14:creationId xmlns:p14="http://schemas.microsoft.com/office/powerpoint/2010/main" val="39044627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What are the requirements?</a:t>
            </a:r>
            <a:endParaRPr lang="en-CA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Type of equipment, layout of the room, occupancy of adjacent rooms and other factors such as </a:t>
            </a:r>
            <a:r>
              <a:rPr lang="en-CA" dirty="0" err="1"/>
              <a:t>kVp</a:t>
            </a:r>
            <a:endParaRPr lang="en-CA" dirty="0"/>
          </a:p>
          <a:p>
            <a:r>
              <a:rPr lang="en-CA" dirty="0"/>
              <a:t>Protective barrier must be material that reduces radiation intensity—can be estimated by ½ value or 1/10th value layers    </a:t>
            </a:r>
          </a:p>
          <a:p>
            <a:r>
              <a:rPr lang="en-CA" dirty="0"/>
              <a:t>HVL/TVL is thickness of absorber that reduces intensity of ½ or 1/10th its original value</a:t>
            </a:r>
          </a:p>
        </p:txBody>
      </p:sp>
    </p:spTree>
    <p:extLst>
      <p:ext uri="{BB962C8B-B14F-4D97-AF65-F5344CB8AC3E}">
        <p14:creationId xmlns:p14="http://schemas.microsoft.com/office/powerpoint/2010/main" val="29902763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Shielding</a:t>
            </a:r>
            <a:endParaRPr lang="en-CA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Permanent structures are the radiation protection barriers built into the department </a:t>
            </a:r>
          </a:p>
          <a:p>
            <a:pPr lvl="0"/>
            <a:r>
              <a:rPr lang="en-CA" dirty="0"/>
              <a:t>Structural barriers </a:t>
            </a:r>
          </a:p>
          <a:p>
            <a:pPr lvl="1"/>
            <a:r>
              <a:rPr lang="en-CA" dirty="0"/>
              <a:t>Lead sheet – 1/16th, 1/32nd </a:t>
            </a:r>
          </a:p>
          <a:p>
            <a:pPr lvl="1"/>
            <a:r>
              <a:rPr lang="en-CA" dirty="0"/>
              <a:t>Concrete – 7.4 cm</a:t>
            </a:r>
          </a:p>
          <a:p>
            <a:pPr lvl="1"/>
            <a:r>
              <a:rPr lang="en-CA" dirty="0"/>
              <a:t>Lead glass – 1.5 mm</a:t>
            </a:r>
          </a:p>
          <a:p>
            <a:pPr lvl="1"/>
            <a:r>
              <a:rPr lang="en-CA" dirty="0"/>
              <a:t>Steel</a:t>
            </a:r>
          </a:p>
          <a:p>
            <a:pPr lvl="1"/>
            <a:r>
              <a:rPr lang="en-CA" dirty="0"/>
              <a:t>Lead-infused Acrylic – 30% less weight </a:t>
            </a:r>
          </a:p>
        </p:txBody>
      </p:sp>
    </p:spTree>
    <p:extLst>
      <p:ext uri="{BB962C8B-B14F-4D97-AF65-F5344CB8AC3E}">
        <p14:creationId xmlns:p14="http://schemas.microsoft.com/office/powerpoint/2010/main" val="8635712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Shielding (cont’d)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CA" dirty="0"/>
              <a:t>Mobile shields like lead-equivalent aprons and gloves are used by individuals </a:t>
            </a:r>
          </a:p>
          <a:p>
            <a:r>
              <a:rPr lang="en-CA" dirty="0"/>
              <a:t>Mobile barriers</a:t>
            </a:r>
          </a:p>
          <a:p>
            <a:pPr lvl="1"/>
            <a:r>
              <a:rPr lang="en-CA" dirty="0"/>
              <a:t>Aprons – 0.25, 0.5 or 1.0 mm</a:t>
            </a:r>
          </a:p>
          <a:p>
            <a:pPr lvl="1"/>
            <a:r>
              <a:rPr lang="en-CA" dirty="0"/>
              <a:t>Gloves – 0.25–0.5 mm</a:t>
            </a:r>
          </a:p>
          <a:p>
            <a:pPr lvl="1"/>
            <a:r>
              <a:rPr lang="en-CA" dirty="0"/>
              <a:t>Thyroid collars – 0.5 mm</a:t>
            </a:r>
          </a:p>
          <a:p>
            <a:pPr lvl="1"/>
            <a:r>
              <a:rPr lang="en-CA" dirty="0"/>
              <a:t>Lead glasses – .35 mm </a:t>
            </a:r>
          </a:p>
          <a:p>
            <a:pPr lvl="1"/>
            <a:r>
              <a:rPr lang="en-CA" dirty="0"/>
              <a:t>Lead walls mounted on wheels </a:t>
            </a:r>
          </a:p>
        </p:txBody>
      </p:sp>
    </p:spTree>
    <p:extLst>
      <p:ext uri="{BB962C8B-B14F-4D97-AF65-F5344CB8AC3E}">
        <p14:creationId xmlns:p14="http://schemas.microsoft.com/office/powerpoint/2010/main" val="15899529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Lead is a Balance</a:t>
            </a:r>
            <a:endParaRPr lang="en-CA" dirty="0"/>
          </a:p>
        </p:txBody>
      </p:sp>
      <p:sp>
        <p:nvSpPr>
          <p:cNvPr id="31748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It is standard to wear 0.5 mm of lead equivalent for a 100 </a:t>
            </a:r>
            <a:r>
              <a:rPr lang="en-CA" dirty="0" err="1"/>
              <a:t>kVp</a:t>
            </a:r>
            <a:r>
              <a:rPr lang="en-CA" dirty="0"/>
              <a:t> beam</a:t>
            </a:r>
          </a:p>
          <a:p>
            <a:r>
              <a:rPr lang="en-CA" dirty="0"/>
              <a:t>Slightly higher for some wraparound aprons </a:t>
            </a:r>
          </a:p>
          <a:p>
            <a:r>
              <a:rPr lang="en-CA" dirty="0"/>
              <a:t>Increase lead, increase protection</a:t>
            </a:r>
          </a:p>
          <a:p>
            <a:r>
              <a:rPr lang="en-CA" dirty="0"/>
              <a:t>Increase lead, increase weight</a:t>
            </a:r>
          </a:p>
          <a:p>
            <a:r>
              <a:rPr lang="en-CA" dirty="0"/>
              <a:t>Remember, we may be wearing lead for hours so wear it properly! </a:t>
            </a:r>
          </a:p>
        </p:txBody>
      </p:sp>
    </p:spTree>
    <p:extLst>
      <p:ext uri="{BB962C8B-B14F-4D97-AF65-F5344CB8AC3E}">
        <p14:creationId xmlns:p14="http://schemas.microsoft.com/office/powerpoint/2010/main" val="22707088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Protective Devices</a:t>
            </a:r>
            <a:endParaRPr lang="en-CA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Ensure that protective devices are worn by all personnel.</a:t>
            </a:r>
          </a:p>
          <a:p>
            <a:pPr lvl="1"/>
            <a:r>
              <a:rPr lang="en-CA" dirty="0"/>
              <a:t>Nurses, physicians, aides in the vicinity of the beam or scatter</a:t>
            </a:r>
          </a:p>
          <a:p>
            <a:r>
              <a:rPr lang="en-CA" dirty="0"/>
              <a:t>Be aware of who is in the room, coming in or leaving.</a:t>
            </a:r>
          </a:p>
          <a:p>
            <a:r>
              <a:rPr lang="en-CA" dirty="0"/>
              <a:t>Everyone in the vicinity should be aware of an exposure.</a:t>
            </a:r>
          </a:p>
          <a:p>
            <a:pPr lvl="2"/>
            <a:r>
              <a:rPr lang="en-CA" dirty="0"/>
              <a:t> Call a warning: “x-ray” </a:t>
            </a:r>
          </a:p>
        </p:txBody>
      </p:sp>
    </p:spTree>
    <p:extLst>
      <p:ext uri="{BB962C8B-B14F-4D97-AF65-F5344CB8AC3E}">
        <p14:creationId xmlns:p14="http://schemas.microsoft.com/office/powerpoint/2010/main" val="89993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Reducing Dose in Other Ways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28900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Correct Collimation</a:t>
            </a:r>
          </a:p>
          <a:p>
            <a:pPr lvl="1"/>
            <a:r>
              <a:rPr lang="en-US" dirty="0"/>
              <a:t>Gonads, breast tissue and thyroid avoided if possible</a:t>
            </a:r>
          </a:p>
          <a:p>
            <a:r>
              <a:rPr lang="en-US" dirty="0"/>
              <a:t>Minimize exposure to children and adolescents</a:t>
            </a:r>
          </a:p>
          <a:p>
            <a:pPr lvl="1"/>
            <a:r>
              <a:rPr lang="en-US" dirty="0"/>
              <a:t>Benefit must outweigh risk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595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Reducing Dose in Other Ways (cont’d)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Appropriate technique selection</a:t>
            </a:r>
          </a:p>
          <a:p>
            <a:pPr lvl="1"/>
            <a:r>
              <a:rPr lang="en-US" dirty="0"/>
              <a:t>Higher </a:t>
            </a:r>
            <a:r>
              <a:rPr lang="en-US" dirty="0" err="1"/>
              <a:t>kVp</a:t>
            </a:r>
            <a:r>
              <a:rPr lang="en-US" dirty="0"/>
              <a:t> and lower mA when possible </a:t>
            </a:r>
          </a:p>
          <a:p>
            <a:r>
              <a:rPr lang="en-US" dirty="0"/>
              <a:t>Maintain sensitivity of imaging system</a:t>
            </a:r>
          </a:p>
          <a:p>
            <a:pPr lvl="1"/>
            <a:r>
              <a:rPr lang="en-US" dirty="0"/>
              <a:t>Higher sensitivity equipment decreases dose</a:t>
            </a:r>
          </a:p>
          <a:p>
            <a:r>
              <a:rPr lang="en-US" dirty="0"/>
              <a:t>Correct positioning of anatomy</a:t>
            </a:r>
          </a:p>
          <a:p>
            <a:pPr lvl="1"/>
            <a:r>
              <a:rPr lang="en-US" dirty="0"/>
              <a:t>Reduce the repeats </a:t>
            </a:r>
          </a:p>
        </p:txBody>
      </p:sp>
    </p:spTree>
    <p:extLst>
      <p:ext uri="{BB962C8B-B14F-4D97-AF65-F5344CB8AC3E}">
        <p14:creationId xmlns:p14="http://schemas.microsoft.com/office/powerpoint/2010/main" val="42217359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International Agencies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International Commission on Radiological Protection (ICRP)</a:t>
            </a:r>
          </a:p>
          <a:p>
            <a:pPr lvl="1"/>
            <a:r>
              <a:rPr lang="en-US" dirty="0"/>
              <a:t>Authority on the safe use of ionizing radiation </a:t>
            </a:r>
          </a:p>
          <a:p>
            <a:r>
              <a:rPr lang="en-US" dirty="0"/>
              <a:t>National Council on Radiation Protection and Measurements (NCRP)</a:t>
            </a:r>
          </a:p>
          <a:p>
            <a:pPr lvl="1"/>
            <a:r>
              <a:rPr lang="en-US" dirty="0"/>
              <a:t>Incorporates ICRP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7460541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International Agencies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United Nations Scientific Committee on the Effects of Atomic Radiation (UNSCEAR)</a:t>
            </a:r>
          </a:p>
          <a:p>
            <a:pPr lvl="1"/>
            <a:r>
              <a:rPr lang="en-US" dirty="0"/>
              <a:t>Formulates radiation guidelines </a:t>
            </a:r>
          </a:p>
          <a:p>
            <a:r>
              <a:rPr lang="en-US" dirty="0"/>
              <a:t>National Academy of Sciences/National Research Council on Biological Effects of Ionizing Radiation (NAS/NRC-BEIR) </a:t>
            </a:r>
          </a:p>
          <a:p>
            <a:pPr lvl="1"/>
            <a:r>
              <a:rPr lang="en-US" dirty="0"/>
              <a:t>Reviews studies of biological effects</a:t>
            </a:r>
          </a:p>
        </p:txBody>
      </p:sp>
    </p:spTree>
    <p:extLst>
      <p:ext uri="{BB962C8B-B14F-4D97-AF65-F5344CB8AC3E}">
        <p14:creationId xmlns:p14="http://schemas.microsoft.com/office/powerpoint/2010/main" val="12889725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International Agencies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Responsible for evaluating relationship between radiation and biological effects</a:t>
            </a:r>
          </a:p>
          <a:p>
            <a:r>
              <a:rPr lang="en-US" dirty="0"/>
              <a:t>Concept of radiation exposure and associated risk of malignancies is the basis of the effective-dose limiting system </a:t>
            </a:r>
          </a:p>
          <a:p>
            <a:r>
              <a:rPr lang="en-US" dirty="0"/>
              <a:t>Organizations serve as a resource for revised recommendations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7594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Safety Code and Personnel Radiation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Safety Code 35 is</a:t>
            </a:r>
            <a:r>
              <a:rPr lang="en-US" dirty="0">
                <a:solidFill>
                  <a:schemeClr val="tx1"/>
                </a:solidFill>
              </a:rPr>
              <a:t> issued </a:t>
            </a:r>
            <a:r>
              <a:rPr lang="en-US" dirty="0"/>
              <a:t>by Health Canada.</a:t>
            </a:r>
          </a:p>
          <a:p>
            <a:r>
              <a:rPr lang="en-US" dirty="0"/>
              <a:t>Replaces the Safety Code 20A and 31</a:t>
            </a:r>
          </a:p>
          <a:p>
            <a:r>
              <a:rPr lang="en-US" dirty="0"/>
              <a:t>Sets out the requirements for the safe use of radiation </a:t>
            </a:r>
          </a:p>
          <a:p>
            <a:r>
              <a:rPr lang="en-US" dirty="0"/>
              <a:t>Contains personnel requirements, safety procedures, equipment and facility guidelines</a:t>
            </a:r>
          </a:p>
        </p:txBody>
      </p:sp>
    </p:spTree>
    <p:extLst>
      <p:ext uri="{BB962C8B-B14F-4D97-AF65-F5344CB8AC3E}">
        <p14:creationId xmlns:p14="http://schemas.microsoft.com/office/powerpoint/2010/main" val="8807581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Safety Code and Personnel Radiation Safety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any person concerned with equipment performance, image quality and radiation safety in a facility</a:t>
            </a:r>
          </a:p>
          <a:p>
            <a:r>
              <a:rPr lang="en-US" dirty="0"/>
              <a:t>Primary for instructions and guidance for radiation personnel employed in a facility</a:t>
            </a:r>
          </a:p>
          <a:p>
            <a:r>
              <a:rPr lang="en-US" dirty="0"/>
              <a:t>SC 35 regulations and publications are followed within Canada above all others</a:t>
            </a:r>
          </a:p>
        </p:txBody>
      </p:sp>
    </p:spTree>
    <p:extLst>
      <p:ext uri="{BB962C8B-B14F-4D97-AF65-F5344CB8AC3E}">
        <p14:creationId xmlns:p14="http://schemas.microsoft.com/office/powerpoint/2010/main" val="40684818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Safety Code and Personnel Radiation Safety (cont’d)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 35 does not cover radiation protection for dental or mammography</a:t>
            </a:r>
          </a:p>
          <a:p>
            <a:r>
              <a:rPr lang="en-US" dirty="0"/>
              <a:t>Each have their own safety code </a:t>
            </a:r>
          </a:p>
          <a:p>
            <a:pPr lvl="1"/>
            <a:r>
              <a:rPr lang="en-US" dirty="0"/>
              <a:t>SC 30 – Radiation Protection in Dentistry</a:t>
            </a:r>
          </a:p>
          <a:p>
            <a:pPr lvl="1"/>
            <a:r>
              <a:rPr lang="en-US" dirty="0"/>
              <a:t>SC 33 – Radiation Protection in Mammography   </a:t>
            </a:r>
          </a:p>
        </p:txBody>
      </p:sp>
    </p:spTree>
    <p:extLst>
      <p:ext uri="{BB962C8B-B14F-4D97-AF65-F5344CB8AC3E}">
        <p14:creationId xmlns:p14="http://schemas.microsoft.com/office/powerpoint/2010/main" val="22868957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Radiation Emitting Devices (RED) Act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Standards for information, labelling, construction and performance of equipment with respect to radiation safety</a:t>
            </a:r>
          </a:p>
          <a:p>
            <a:r>
              <a:rPr lang="en-US" dirty="0"/>
              <a:t>All new, used and refurbished medical x-ray equipment and accessories in Canada must meet the RED act regulations</a:t>
            </a:r>
          </a:p>
        </p:txBody>
      </p:sp>
    </p:spTree>
    <p:extLst>
      <p:ext uri="{BB962C8B-B14F-4D97-AF65-F5344CB8AC3E}">
        <p14:creationId xmlns:p14="http://schemas.microsoft.com/office/powerpoint/2010/main" val="904733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Diagnostic Reference Levels (DRL)                                      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Dose guidelines for typical exams based on standardized patients and phantoms</a:t>
            </a:r>
          </a:p>
          <a:p>
            <a:r>
              <a:rPr lang="en-US" dirty="0"/>
              <a:t>Promotes better control of patient exposures</a:t>
            </a:r>
          </a:p>
          <a:p>
            <a:r>
              <a:rPr lang="en-US" dirty="0"/>
              <a:t>Facilities should strive to meet these levels, but may not always be possible</a:t>
            </a:r>
          </a:p>
          <a:p>
            <a:r>
              <a:rPr lang="en-US" dirty="0"/>
              <a:t>Normally reviewed annually</a:t>
            </a:r>
          </a:p>
        </p:txBody>
      </p:sp>
    </p:spTree>
    <p:extLst>
      <p:ext uri="{BB962C8B-B14F-4D97-AF65-F5344CB8AC3E}">
        <p14:creationId xmlns:p14="http://schemas.microsoft.com/office/powerpoint/2010/main" val="35450154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Diagnostic Reference Levels (cont’d)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Beneficial in large dose examinations where large reductions are possible</a:t>
            </a:r>
          </a:p>
          <a:p>
            <a:pPr lvl="1"/>
            <a:r>
              <a:rPr lang="en-US" dirty="0"/>
              <a:t> CT</a:t>
            </a:r>
          </a:p>
          <a:p>
            <a:r>
              <a:rPr lang="en-US" dirty="0"/>
              <a:t>May lead to large reductions in the collective dose in exams done frequently or for young patients </a:t>
            </a:r>
          </a:p>
          <a:p>
            <a:pPr lvl="1"/>
            <a:r>
              <a:rPr lang="en-US" dirty="0"/>
              <a:t>Chest x-rays</a:t>
            </a:r>
          </a:p>
          <a:p>
            <a:pPr lvl="1"/>
            <a:r>
              <a:rPr lang="en-US" dirty="0"/>
              <a:t>Pediatrics </a:t>
            </a:r>
          </a:p>
        </p:txBody>
      </p:sp>
    </p:spTree>
    <p:extLst>
      <p:ext uri="{BB962C8B-B14F-4D97-AF65-F5344CB8AC3E}">
        <p14:creationId xmlns:p14="http://schemas.microsoft.com/office/powerpoint/2010/main" val="2895577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71C0985-1F3F-49EA-83B8-D5A5450434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D88779-E44E-4037-98DD-AC38CCA83A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A92EE70-55D0-42FA-92EE-5DB17D520E7D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3710</TotalTime>
  <Words>1606</Words>
  <Application>Microsoft Office PowerPoint</Application>
  <PresentationFormat>Widescreen</PresentationFormat>
  <Paragraphs>236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RADP 215: Radiation Protection</vt:lpstr>
      <vt:lpstr>Risk vs. Benefit</vt:lpstr>
      <vt:lpstr>Risk vs. Benefit (cont’d)</vt:lpstr>
      <vt:lpstr>Risk vs. Benefit (cont’d) </vt:lpstr>
      <vt:lpstr>Risk vs. Benefit (cont’d)</vt:lpstr>
      <vt:lpstr>Risk vs. Benefit (cont’d)</vt:lpstr>
      <vt:lpstr>Risk vs. Benefit (cont’d)</vt:lpstr>
      <vt:lpstr>Three Cardinal Rules of Protection </vt:lpstr>
      <vt:lpstr>Time</vt:lpstr>
      <vt:lpstr>Time (cont’d)</vt:lpstr>
      <vt:lpstr>Distance </vt:lpstr>
      <vt:lpstr>Distance (cont’d)</vt:lpstr>
      <vt:lpstr>Inverse Square Law</vt:lpstr>
      <vt:lpstr>Inverse Square Law (cont’d)</vt:lpstr>
      <vt:lpstr>Why is the Formula Important?</vt:lpstr>
      <vt:lpstr>Distance</vt:lpstr>
      <vt:lpstr>Shielding</vt:lpstr>
      <vt:lpstr>Shielding (cont’d)</vt:lpstr>
      <vt:lpstr>Structural Barriers</vt:lpstr>
      <vt:lpstr>What are the requirements?</vt:lpstr>
      <vt:lpstr>Shielding</vt:lpstr>
      <vt:lpstr>Shielding (cont’d)</vt:lpstr>
      <vt:lpstr>Lead is a Balance</vt:lpstr>
      <vt:lpstr>Protective Devices</vt:lpstr>
      <vt:lpstr>Reducing Dose in Other Ways </vt:lpstr>
      <vt:lpstr>Reducing Dose in Other Ways (cont’d)</vt:lpstr>
      <vt:lpstr>International Agencies</vt:lpstr>
      <vt:lpstr>International Agencies (cont’d)</vt:lpstr>
      <vt:lpstr>International Agencies (cont’d)</vt:lpstr>
      <vt:lpstr>Safety Code and Personnel Radiation Safety</vt:lpstr>
      <vt:lpstr>Safety Code and Personnel Radiation Safety (cont’d)</vt:lpstr>
      <vt:lpstr>Safety Code and Personnel Radiation Safety (cont’d)</vt:lpstr>
      <vt:lpstr>Radiation Emitting Devices (RED) Act</vt:lpstr>
      <vt:lpstr>Diagnostic Reference Levels (DRL)                                        </vt:lpstr>
      <vt:lpstr>Diagnostic Reference Levels (cont’d)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321</cp:revision>
  <cp:lastPrinted>2024-03-13T20:57:13Z</cp:lastPrinted>
  <dcterms:created xsi:type="dcterms:W3CDTF">2009-04-06T17:04:40Z</dcterms:created>
  <dcterms:modified xsi:type="dcterms:W3CDTF">2025-02-04T20:48:36Z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