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4" r:id="rId4"/>
    <p:sldMasterId id="2147483845" r:id="rId5"/>
    <p:sldMasterId id="2147483688" r:id="rId6"/>
  </p:sldMasterIdLst>
  <p:notesMasterIdLst>
    <p:notesMasterId r:id="rId28"/>
  </p:notesMasterIdLst>
  <p:handoutMasterIdLst>
    <p:handoutMasterId r:id="rId29"/>
  </p:handoutMasterIdLst>
  <p:sldIdLst>
    <p:sldId id="269" r:id="rId7"/>
    <p:sldId id="392" r:id="rId8"/>
    <p:sldId id="393" r:id="rId9"/>
    <p:sldId id="411" r:id="rId10"/>
    <p:sldId id="394" r:id="rId11"/>
    <p:sldId id="395" r:id="rId12"/>
    <p:sldId id="407" r:id="rId13"/>
    <p:sldId id="399" r:id="rId14"/>
    <p:sldId id="412" r:id="rId15"/>
    <p:sldId id="396" r:id="rId16"/>
    <p:sldId id="413" r:id="rId17"/>
    <p:sldId id="397" r:id="rId18"/>
    <p:sldId id="414" r:id="rId19"/>
    <p:sldId id="415" r:id="rId20"/>
    <p:sldId id="401" r:id="rId21"/>
    <p:sldId id="408" r:id="rId22"/>
    <p:sldId id="403" r:id="rId23"/>
    <p:sldId id="404" r:id="rId24"/>
    <p:sldId id="405" r:id="rId25"/>
    <p:sldId id="409" r:id="rId26"/>
    <p:sldId id="406" r:id="rId27"/>
  </p:sldIdLst>
  <p:sldSz cx="12192000" cy="6858000"/>
  <p:notesSz cx="6985000" cy="9283700"/>
  <p:custDataLst>
    <p:tags r:id="rId3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92"/>
            <p14:sldId id="393"/>
            <p14:sldId id="411"/>
            <p14:sldId id="394"/>
            <p14:sldId id="395"/>
            <p14:sldId id="407"/>
            <p14:sldId id="399"/>
            <p14:sldId id="412"/>
            <p14:sldId id="396"/>
            <p14:sldId id="413"/>
            <p14:sldId id="397"/>
            <p14:sldId id="414"/>
            <p14:sldId id="415"/>
            <p14:sldId id="401"/>
            <p14:sldId id="408"/>
            <p14:sldId id="403"/>
            <p14:sldId id="404"/>
            <p14:sldId id="405"/>
            <p14:sldId id="409"/>
            <p14:sldId id="406"/>
          </p14:sldIdLst>
        </p14:section>
        <p14:section name="Untitled Section" id="{BAB5FE1B-4910-480F-9285-3B3D14DFD51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17"/>
    <a:srgbClr val="D52B1E"/>
    <a:srgbClr val="D52B00"/>
    <a:srgbClr val="005EB8"/>
    <a:srgbClr val="EE362C"/>
    <a:srgbClr val="996633"/>
    <a:srgbClr val="44697D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39F19C-D31A-020B-E370-FD71EC42D0E1}" v="6" dt="2025-01-27T01:11:25.7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5501" autoAdjust="0"/>
  </p:normalViewPr>
  <p:slideViewPr>
    <p:cSldViewPr snapToGrid="0">
      <p:cViewPr varScale="1">
        <p:scale>
          <a:sx n="83" d="100"/>
          <a:sy n="83" d="100"/>
        </p:scale>
        <p:origin x="456" y="77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tags" Target="tags/tag1.xml"/><Relationship Id="rId35" Type="http://schemas.microsoft.com/office/2015/10/relationships/revisionInfo" Target="revisionInfo.xml"/><Relationship Id="rId8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15D27-8D4B-62C4-EC91-817223911C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F777A8-9B4E-9CBB-D2F7-C2C6AF1002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422F42-D3A8-3788-2D17-63BEF0A3D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03AFF-CD0C-F67F-F7A7-739645503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B354F-62D6-F99B-8705-4325FEAE8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737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9D795-0D9E-6643-F5B7-BE4BF6869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69C2C-D13A-0E46-A517-EC1F6E885E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9E4E7E-E42D-D561-5FAA-57B05C9EC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2D0B0-804D-CE79-645E-634D5EBE8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23EA7-885B-E688-EE95-37AB5FB8C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8613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DD4A7-91EA-EFCB-1187-7261FE81F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5E5C16-6EF1-3C09-9A13-775953FBB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BFDE5-6F67-F979-0243-762468281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79A12-5744-7A27-64FF-CC8E3EF74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679F4F-CD57-3DA7-16A5-F62D1DB55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3139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9EF93-F234-40E5-4F60-562C94C74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3518B-3786-E3A3-E127-C2B503D63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6276CD-5CC0-9123-3A44-13477A16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B71BBF-654E-8769-CBD7-E9D987C1D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2BCA8D-4709-C84D-9B13-DD71D75CC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1D9613-063B-5E0C-0BB5-F29D41B7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352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59584-EFA6-2D3B-A161-1650A515E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8C44D-F397-139D-3813-84A31BAC3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EF1F48-D661-6E8A-BE11-3914F95D3C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DECF49-562E-3453-5475-4869342758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EC77CF-7F71-A627-97F9-2F8D16344E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646117-B12C-7040-7FB6-54DD95C67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DDE0-2D6C-5E92-9501-351E56075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46518E-9F4F-5DA2-D174-4E519E702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171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DC6CA-8C0F-CBEC-23B0-3F3A2AC18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818448-CB40-7909-6AE3-CFD616C6C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57E551-9784-F33A-C2E1-8CF528165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95A071-E3F3-EB48-4201-176983268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266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6788AF-8D2F-3E9E-0C05-4AB3CC6E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FD207C-B37F-415C-4745-DD5BF83D3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65DD96-4899-FD38-1ECB-10EAA2068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6468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4BC7C-BAD2-18A4-BA00-D5F4EDA9F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CF49A-0DA4-D5AF-72C1-F224969D8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66A778-7AE9-6DE3-5029-717B35178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8783B-EC1F-9F43-0679-26E1E45DC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27E5BC-4EF4-CB7A-2DCF-207FFE266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7A2C08-6A6C-A9FB-1357-10EA28AB9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0918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25134-E71D-449C-DF0D-A7BF942E0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01D923-9B4F-B454-2C45-230ADF8CA3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12874-1ED3-D383-0174-AD177CDC3F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45B466-BEC0-7909-9F97-CCB1C9652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8BC572-1BB8-A4E1-5171-FD6C023BE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D9464-D9F7-30DE-8B1A-E2A73B3FA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7325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DF32E-DA50-1466-0577-1BFFB9E28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81AE01-869D-E866-C485-84264FC29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0D8772-F524-B599-C936-C9E024C40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41D439-C831-1C37-C33B-F175E3387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FFADF-E52B-6AA8-30E1-D62FF7656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26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AEEE25-D869-A174-B78C-F97E18D847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A7FC68-1A09-A025-8518-97A5D3FEF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C6A67-5DF8-D972-2ADC-4A3A4222D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98823-0445-4D58-2DB7-C368B8018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F09A6-2AFF-C556-49D7-F2BF1BA6B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1114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90964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78E36B0-FF6D-BCF4-6597-43E048EAE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548D1788-01E6-7CBD-1DB1-E9496D7B1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0D3074B-A118-65DD-7E97-291CE10C7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2570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4F718-52A4-BD4B-2C26-44883FB6A9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762E5F-FA81-010D-52C1-89727C9B52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EFD69B-3F35-DC95-DDA5-F3731E5A1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C9891-5B1E-E9D5-5FB6-98200452C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E0F23-9B6C-5FE9-998E-32D252E3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6784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42F01-045F-9A9E-220F-EB2EE89A6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50971-0B6F-D1C7-2B85-4C2837EBF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576FB-EB86-904C-734A-77EC945D4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18F96-8C6A-0871-42C0-B0BCEEEEC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FB063F-AB43-A534-2F87-0BCE737E1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2693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683B8-F311-E1EF-2730-864825827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B8FAE6-4184-FE6D-F921-A3C8F4BC9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5FBBA4-357E-FAE6-C78B-B85A95F4B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313F0-A2C1-8F82-B749-8CB797C73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B43444-B50E-8A75-18A3-C3EE04BBD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68122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56273-16D5-17A4-32BC-F69E3C3DB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B671A-634C-AD65-2D5F-9604D5E3D7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2E34F0-BE7A-4949-0D55-CA1C4552B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AAF07-AF19-3131-8333-CBC67BB6E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EDC21-7C2C-B479-92D1-24036019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261B0C-58E6-A58A-AE82-C2DC7974A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6303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851B0-B06F-B631-1628-B14EBE9B3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DC502-D528-8DD9-5EC0-56EDE78884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AA5740-1BA3-C9A5-506D-E4610ABC6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B16E3A-C975-2A30-630F-AE89595318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1DFFC9-0D06-39D4-C412-948115849D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27249A-F336-DFC2-3339-9B65C0C52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25129E-3D19-E840-A0BF-31A54DFFE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AD6293-AC2B-45C3-7C11-A8BBEE616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65979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B6F23-686F-ECD6-714C-71C402D3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C56ED-9A67-19AB-B728-5E4E78F24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3FFE9-DA43-B319-895B-3F9486698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3AF619-B836-5AEC-C8D2-423EB8582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6843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8353B1-1CDE-B96A-2A3B-190D469BE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11DEEA-AFFD-34BB-B65C-7FF51AF7A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4B5D8D-0ABC-AD22-6D06-E2AD30D29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956080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F6AEE-D254-B4DA-D090-F38A3A671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32C4A-7521-58E0-2624-223AC3B31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1FE6C0-DD83-25F9-9F1C-610F11CDA5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4E2CBB-B367-023D-86A9-1988158A6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7BD928-6199-D651-1E04-9733CF60A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331F2C-0434-451B-4230-68077F846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78890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8DB77-7635-A00A-AC18-F314F3F78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8F0B7B-0781-E48C-813E-09E66600BB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8513DB-C2CC-6BF6-987A-157790E80F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92243-26A6-45BB-FA5C-306067186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227E05-F6D0-8B90-A0EE-9F8D1E311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6BF83B-682B-6DB3-1580-CF7368739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7071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36D57-955F-35DB-5504-D829B2347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7EC88F-C575-1D0E-DEB9-4CB4FE1AA4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ADB50-2B17-4970-344B-75E723456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F00BA-651C-F068-D4F2-20A7AEE0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9CA01-E3C5-8557-146C-5892DCBD7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13385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C850BEA-B717-55CB-D8E9-523EF3D839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402190-F741-7CC6-0863-084ABA8D8E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0E9A9-4572-FCB3-65CD-AFB314695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F57F3-0DCA-E35A-450A-F5EA9893D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97820-A6B1-A4C4-8EB5-ED5130AE2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23202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448F3-DE36-4ABC-C593-AA932A39B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ECF265-872B-7064-3B20-C0BD21AE7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D22C9B-B71F-05CA-C9C2-37D6A6781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27C2B6-85C2-FBE6-9B6A-4F0679328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28502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71349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4894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41473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2584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45006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80134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2266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7353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47930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25476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958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5A5F1A-84BD-4893-032A-ACF1DC14C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500BFB-AE97-94AC-77EC-838AB7C23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4902EE-C688-8121-BF20-B30A6222B5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A26F4-D7FE-4986-B9B1-28601EF7BEA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26BCE9-A384-FB58-8D4F-A30637F158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4E679-D0C0-8232-0BBD-1FFDE19D40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DF935-3632-4FB5-B9E8-461E07A86D2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527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3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AFED1A-58AA-0C7A-F308-A27ACE250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0E76D5-AB93-270A-E24A-FF4C48B8B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2D035-1775-200C-F759-8815C5EBC5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4C35F-A650-4F51-A1F3-C811CEED0FB9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93CE2-4A81-F987-B7E1-E4AF9C1481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6C622-97F4-8089-B580-A48DF0008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96175-625E-4009-BBE4-DA2E4F2676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7978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492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3.wdp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726744" y="2071394"/>
            <a:ext cx="5847471" cy="1357606"/>
          </a:xfrm>
        </p:spPr>
        <p:txBody>
          <a:bodyPr>
            <a:normAutofit fontScale="90000"/>
          </a:bodyPr>
          <a:lstStyle/>
          <a:p>
            <a:pPr algn="l"/>
            <a:br>
              <a:rPr lang="en-US" sz="4000" dirty="0">
                <a:latin typeface="Titillium" panose="00000500000000000000" pitchFamily="50" charset="0"/>
              </a:rPr>
            </a:br>
            <a:r>
              <a:rPr lang="en-US" sz="4000" dirty="0"/>
              <a:t>MRAD 256 </a:t>
            </a:r>
            <a:br>
              <a:rPr lang="en-US" sz="4000" dirty="0"/>
            </a:br>
            <a:r>
              <a:rPr lang="en-US" sz="4000" dirty="0"/>
              <a:t>Radiographic Technique 2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32960" y="3869324"/>
            <a:ext cx="6035040" cy="463525"/>
          </a:xfrm>
        </p:spPr>
        <p:txBody>
          <a:bodyPr>
            <a:noAutofit/>
          </a:bodyPr>
          <a:lstStyle/>
          <a:p>
            <a:pPr algn="l"/>
            <a:r>
              <a:rPr lang="en-US" sz="2800" dirty="0"/>
              <a:t>Positioning of the mandible and TMJ’s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Routine Mandible Protocol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tx1"/>
                </a:solidFill>
              </a:rPr>
              <a:t>Regular routine</a:t>
            </a:r>
            <a:r>
              <a:rPr lang="en-US" dirty="0">
                <a:solidFill>
                  <a:schemeClr val="tx1"/>
                </a:solidFill>
              </a:rPr>
              <a:t>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PA (w/ OML</a:t>
            </a:r>
            <a:r>
              <a:rPr lang="en-US" sz="2400" dirty="0">
                <a:solidFill>
                  <a:schemeClr val="tx1"/>
                </a:solidFill>
                <a:cs typeface="Arial"/>
              </a:rPr>
              <a:t>┴ to IR) </a:t>
            </a:r>
            <a:endParaRPr lang="en-US" sz="24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35˚ axial Towne (for rami and condyles)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Bilateral - 25˚ </a:t>
            </a:r>
            <a:r>
              <a:rPr lang="en-US" sz="2400" dirty="0" err="1">
                <a:solidFill>
                  <a:schemeClr val="tx1"/>
                </a:solidFill>
              </a:rPr>
              <a:t>Axiolateral</a:t>
            </a:r>
            <a:r>
              <a:rPr lang="en-US" sz="2400" dirty="0">
                <a:solidFill>
                  <a:schemeClr val="tx1"/>
                </a:solidFill>
              </a:rPr>
              <a:t> Oblique projections (0° rotation)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u="sng" dirty="0">
                <a:solidFill>
                  <a:schemeClr val="tx1"/>
                </a:solidFill>
              </a:rPr>
              <a:t>Alternative for those who can’t hold the Townes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25˚ PA axial (as per CAMRT competency guide)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828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+mn-lt"/>
              </a:rPr>
              <a:t>PA Projection – Page 430</a:t>
            </a:r>
          </a:p>
        </p:txBody>
      </p:sp>
      <p:pic>
        <p:nvPicPr>
          <p:cNvPr id="13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21" y="1825625"/>
            <a:ext cx="3067558" cy="4351338"/>
          </a:xfrm>
        </p:spPr>
      </p:pic>
      <p:sp>
        <p:nvSpPr>
          <p:cNvPr id="307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2041525"/>
            <a:ext cx="4745038" cy="4095750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sz="1800" dirty="0">
                <a:latin typeface="Arial"/>
                <a:cs typeface="Arial"/>
              </a:rPr>
              <a:t>Place OML perpendicular to IR</a:t>
            </a: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sz="1800" dirty="0">
                <a:latin typeface="Arial"/>
                <a:cs typeface="Arial"/>
              </a:rPr>
              <a:t>Align MSP to long axis of the IR</a:t>
            </a: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sz="1800" dirty="0">
                <a:latin typeface="Arial"/>
                <a:cs typeface="Arial"/>
              </a:rPr>
              <a:t>CR to exit at lips</a:t>
            </a: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sz="1800" dirty="0">
                <a:latin typeface="Arial"/>
                <a:cs typeface="Arial"/>
              </a:rPr>
              <a:t>Check for rotation and tilt</a:t>
            </a: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sz="1800" dirty="0">
                <a:latin typeface="Arial"/>
                <a:cs typeface="Arial"/>
              </a:rPr>
              <a:t>Collimate to include entire mandible</a:t>
            </a: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en-CA" sz="1800" dirty="0">
                <a:latin typeface="Arial"/>
                <a:cs typeface="Arial"/>
              </a:rPr>
              <a:t>Suspend respiration</a:t>
            </a:r>
          </a:p>
        </p:txBody>
      </p:sp>
    </p:spTree>
    <p:extLst>
      <p:ext uri="{BB962C8B-B14F-4D97-AF65-F5344CB8AC3E}">
        <p14:creationId xmlns:p14="http://schemas.microsoft.com/office/powerpoint/2010/main" val="458325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 Mandible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Bontrager</a:t>
            </a:r>
            <a:r>
              <a:rPr lang="en-US" dirty="0">
                <a:solidFill>
                  <a:schemeClr val="tx1"/>
                </a:solidFill>
              </a:rPr>
              <a:t> 11-160</a:t>
            </a:r>
          </a:p>
          <a:p>
            <a:endParaRPr lang="en-US" dirty="0"/>
          </a:p>
        </p:txBody>
      </p:sp>
      <p:pic>
        <p:nvPicPr>
          <p:cNvPr id="5" name="Picture 2" descr="http://coursewareobjects.elsevier.com/objects/elr/Bontrager7e/IC/images/013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3376" y="1690688"/>
            <a:ext cx="3879108" cy="2848427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642" y="1607897"/>
            <a:ext cx="3221050" cy="45690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31474" y="6257365"/>
            <a:ext cx="2905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Merrill’s 11-132</a:t>
            </a:r>
          </a:p>
        </p:txBody>
      </p:sp>
    </p:spTree>
    <p:extLst>
      <p:ext uri="{BB962C8B-B14F-4D97-AF65-F5344CB8AC3E}">
        <p14:creationId xmlns:p14="http://schemas.microsoft.com/office/powerpoint/2010/main" val="1181098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Evaluation Criteria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4245244" cy="4351338"/>
          </a:xfrm>
        </p:spPr>
        <p:txBody>
          <a:bodyPr>
            <a:normAutofit fontScale="92500"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Mandibular rami and lateral portion of body are seen free of superimposition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Anterior body and </a:t>
            </a:r>
            <a:r>
              <a:rPr lang="en-CA" sz="2400" dirty="0" err="1"/>
              <a:t>mentum</a:t>
            </a:r>
            <a:r>
              <a:rPr lang="en-CA" sz="2400" dirty="0"/>
              <a:t> is seen superimposed over cervical spine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 No rotation or tilt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675" y="1825625"/>
            <a:ext cx="5273763" cy="410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512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latin typeface="+mn-lt"/>
              </a:rPr>
              <a:t>35˚Axial Townes – pg. 431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407855" cy="4351338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Place OML perpendicular to the IR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Use a 35</a:t>
            </a:r>
            <a:r>
              <a:rPr lang="en-US" sz="2400" dirty="0">
                <a:cs typeface="Arial" charset="0"/>
              </a:rPr>
              <a:t>°angle to ensure the mandibular condyles are thrown inferior to the mastoid tips.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cs typeface="Arial" charset="0"/>
              </a:rPr>
              <a:t>Collimate to include rami (EAM to </a:t>
            </a:r>
            <a:r>
              <a:rPr lang="en-US" sz="2400" dirty="0" err="1">
                <a:cs typeface="Arial" charset="0"/>
              </a:rPr>
              <a:t>gonion</a:t>
            </a:r>
            <a:r>
              <a:rPr lang="en-US" sz="2400" dirty="0">
                <a:cs typeface="Arial" charset="0"/>
              </a:rPr>
              <a:t>)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7AE46A3-3413-35FC-CC89-42D93C5854E5}"/>
              </a:ext>
            </a:extLst>
          </p:cNvPr>
          <p:cNvGrpSpPr/>
          <p:nvPr/>
        </p:nvGrpSpPr>
        <p:grpSpPr>
          <a:xfrm>
            <a:off x="7914672" y="3429000"/>
            <a:ext cx="3898231" cy="2939108"/>
            <a:chOff x="3975719" y="888521"/>
            <a:chExt cx="3898231" cy="293910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37" t="5282" r="11726"/>
            <a:stretch/>
          </p:blipFill>
          <p:spPr bwMode="auto">
            <a:xfrm>
              <a:off x="3975719" y="888521"/>
              <a:ext cx="3898231" cy="2939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Flowchart: Data 1"/>
            <p:cNvSpPr/>
            <p:nvPr/>
          </p:nvSpPr>
          <p:spPr>
            <a:xfrm rot="19954244" flipH="1">
              <a:off x="5214540" y="1624711"/>
              <a:ext cx="524146" cy="936104"/>
            </a:xfrm>
            <a:prstGeom prst="flowChartInputOutput">
              <a:avLst/>
            </a:prstGeom>
            <a:solidFill>
              <a:srgbClr val="FFFF00">
                <a:alpha val="17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9818123" y="2924731"/>
            <a:ext cx="196291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11-163</a:t>
            </a:r>
          </a:p>
        </p:txBody>
      </p:sp>
    </p:spTree>
    <p:extLst>
      <p:ext uri="{BB962C8B-B14F-4D97-AF65-F5344CB8AC3E}">
        <p14:creationId xmlns:p14="http://schemas.microsoft.com/office/powerpoint/2010/main" val="1773935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25º PA axial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52" y="1825625"/>
            <a:ext cx="7162696" cy="4351338"/>
          </a:xfrm>
        </p:spPr>
      </p:pic>
      <p:sp>
        <p:nvSpPr>
          <p:cNvPr id="7" name="TextBox 6"/>
          <p:cNvSpPr txBox="1"/>
          <p:nvPr/>
        </p:nvSpPr>
        <p:spPr>
          <a:xfrm>
            <a:off x="838200" y="2130686"/>
            <a:ext cx="35115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If the Townes image is not possible due to patient condition, this image is taken in lieu</a:t>
            </a:r>
            <a:endParaRPr lang="en-US" sz="1600" dirty="0"/>
          </a:p>
        </p:txBody>
      </p:sp>
      <p:sp>
        <p:nvSpPr>
          <p:cNvPr id="8" name="Trapezoid 7"/>
          <p:cNvSpPr/>
          <p:nvPr/>
        </p:nvSpPr>
        <p:spPr>
          <a:xfrm rot="6801725">
            <a:off x="7744437" y="3651100"/>
            <a:ext cx="520152" cy="1195523"/>
          </a:xfrm>
          <a:prstGeom prst="trapezoid">
            <a:avLst/>
          </a:prstGeom>
          <a:solidFill>
            <a:srgbClr val="FFFF00">
              <a:alpha val="28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676946" y="6123543"/>
            <a:ext cx="1945789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11-116</a:t>
            </a:r>
          </a:p>
        </p:txBody>
      </p:sp>
    </p:spTree>
    <p:extLst>
      <p:ext uri="{BB962C8B-B14F-4D97-AF65-F5344CB8AC3E}">
        <p14:creationId xmlns:p14="http://schemas.microsoft.com/office/powerpoint/2010/main" val="1618384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Evaluation Criteria</a:t>
            </a:r>
            <a:endParaRPr lang="en-US" dirty="0"/>
          </a:p>
        </p:txBody>
      </p:sp>
      <p:sp>
        <p:nvSpPr>
          <p:cNvPr id="49156" name="Rectangle 4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 marL="357188"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800" dirty="0"/>
              <a:t>Mandibular rami (condyles to gonions) are shown</a:t>
            </a:r>
          </a:p>
          <a:p>
            <a:pPr marL="357188"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800" dirty="0"/>
              <a:t>No rotation or tilt</a:t>
            </a:r>
          </a:p>
          <a:p>
            <a:pPr marL="533400" indent="-533400"/>
            <a:endParaRPr lang="en-US" sz="2400" dirty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Fax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29090" y="2803097"/>
            <a:ext cx="196291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11-162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6" y="3239897"/>
            <a:ext cx="4664213" cy="303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532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Axiolateral</a:t>
            </a:r>
            <a:r>
              <a:rPr lang="en-US" dirty="0"/>
              <a:t> Oblique Bontrager Version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15° head tilt + 10° cephalad tube angle </a:t>
            </a:r>
            <a:r>
              <a:rPr lang="en-CA" sz="1600" b="1" u="sng" dirty="0">
                <a:solidFill>
                  <a:schemeClr val="tx1"/>
                </a:solidFill>
              </a:rPr>
              <a:t>OR</a:t>
            </a:r>
            <a:r>
              <a:rPr lang="en-CA" sz="1600" dirty="0">
                <a:solidFill>
                  <a:schemeClr val="tx1"/>
                </a:solidFill>
              </a:rPr>
              <a:t> 25° cephalad angle on tube with no head tilt.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en-CA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Place head in true lateral, with the side of interest at the IR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Have patient close mouth, with teeth together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Rotate head to place the anatomy of interest parallel with the IR </a:t>
            </a:r>
            <a:r>
              <a:rPr lang="en-CA" sz="1600" dirty="0">
                <a:solidFill>
                  <a:srgbClr val="FF0000"/>
                </a:solidFill>
              </a:rPr>
              <a:t>AS REQUIRED</a:t>
            </a:r>
            <a:r>
              <a:rPr lang="en-CA" sz="1600" dirty="0">
                <a:solidFill>
                  <a:schemeClr val="tx1"/>
                </a:solidFill>
              </a:rPr>
              <a:t>: 1) ramus 0º </a:t>
            </a:r>
          </a:p>
          <a:p>
            <a:pPr marL="342900" indent="-342900">
              <a:lnSpc>
                <a:spcPct val="150000"/>
              </a:lnSpc>
              <a:buAutoNum type="arabicParenR" startAt="2"/>
            </a:pPr>
            <a:r>
              <a:rPr lang="en-CA" sz="1600" dirty="0">
                <a:solidFill>
                  <a:schemeClr val="tx1"/>
                </a:solidFill>
              </a:rPr>
              <a:t>Body 30º  3) </a:t>
            </a:r>
            <a:r>
              <a:rPr lang="en-CA" sz="1600" dirty="0" err="1">
                <a:solidFill>
                  <a:schemeClr val="tx1"/>
                </a:solidFill>
              </a:rPr>
              <a:t>Mentum</a:t>
            </a:r>
            <a:r>
              <a:rPr lang="en-CA" sz="1600" dirty="0">
                <a:solidFill>
                  <a:schemeClr val="tx1"/>
                </a:solidFill>
              </a:rPr>
              <a:t> 45º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With no head tilt, CR to exit at level of required anatomy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With head tilt, CR to enter at level of 5cm below the upside mandibular angle, to exit in middle of required anatomy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1600" dirty="0">
                <a:solidFill>
                  <a:schemeClr val="tx1"/>
                </a:solidFill>
              </a:rPr>
              <a:t>Move </a:t>
            </a:r>
            <a:r>
              <a:rPr lang="en-CA" sz="1600" dirty="0" err="1">
                <a:solidFill>
                  <a:schemeClr val="tx1"/>
                </a:solidFill>
              </a:rPr>
              <a:t>gonion</a:t>
            </a:r>
            <a:r>
              <a:rPr lang="en-CA" sz="1600" dirty="0">
                <a:solidFill>
                  <a:schemeClr val="tx1"/>
                </a:solidFill>
              </a:rPr>
              <a:t> off of cervical spine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1600" b="1" u="sng" dirty="0">
                <a:solidFill>
                  <a:schemeClr val="tx1"/>
                </a:solidFill>
              </a:rPr>
              <a:t>Collimate to include the anatomy closest to the IR, which is the side of interest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62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err="1">
                <a:latin typeface="+mn-lt"/>
              </a:rPr>
              <a:t>Axiolateral</a:t>
            </a:r>
            <a:r>
              <a:rPr lang="en-CA" sz="4000" dirty="0">
                <a:latin typeface="+mn-lt"/>
              </a:rPr>
              <a:t> Oblique – pg. 429 </a:t>
            </a:r>
          </a:p>
        </p:txBody>
      </p:sp>
      <p:pic>
        <p:nvPicPr>
          <p:cNvPr id="7178" name="Picture 10" descr="http://coursewareobjects.elsevier.com/objects/elr/Bontrager7e/IC/images/0130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30882" y="2442657"/>
            <a:ext cx="2930236" cy="3117273"/>
          </a:xfrm>
          <a:prstGeom prst="rect">
            <a:avLst/>
          </a:prstGeom>
          <a:noFill/>
        </p:spPr>
      </p:pic>
      <p:pic>
        <p:nvPicPr>
          <p:cNvPr id="7180" name="Picture 12" descr="http://coursewareobjects.elsevier.com/objects/elr/Bontrager7e/IC/images/0130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2924" y="3607813"/>
            <a:ext cx="2409825" cy="2895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972824" y="1724897"/>
            <a:ext cx="3550023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</a:rPr>
              <a:t>Posterior </a:t>
            </a:r>
            <a:r>
              <a:rPr lang="en-US" sz="2000" dirty="0" err="1">
                <a:solidFill>
                  <a:schemeClr val="tx1"/>
                </a:solidFill>
              </a:rPr>
              <a:t>obliques</a:t>
            </a:r>
            <a:r>
              <a:rPr lang="en-US" sz="2000" dirty="0">
                <a:solidFill>
                  <a:schemeClr val="tx1"/>
                </a:solidFill>
              </a:rPr>
              <a:t> are easier for most people than anterior </a:t>
            </a:r>
            <a:r>
              <a:rPr lang="en-US" sz="2000" dirty="0" err="1">
                <a:solidFill>
                  <a:schemeClr val="tx1"/>
                </a:solidFill>
              </a:rPr>
              <a:t>obliques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02607" y="6362568"/>
            <a:ext cx="2627129" cy="30777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err="1"/>
              <a:t>Bontrager</a:t>
            </a:r>
            <a:r>
              <a:rPr lang="en-US" sz="1400" dirty="0"/>
              <a:t>  (8</a:t>
            </a:r>
            <a:r>
              <a:rPr lang="en-US" sz="1400" baseline="30000" dirty="0"/>
              <a:t>th</a:t>
            </a:r>
            <a:r>
              <a:rPr lang="en-US" sz="1400" dirty="0"/>
              <a:t> ed.) 11-152,153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3872814" y="4533501"/>
            <a:ext cx="1136258" cy="20913"/>
          </a:xfrm>
          <a:prstGeom prst="straightConnector1">
            <a:avLst/>
          </a:prstGeom>
          <a:ln w="38100">
            <a:solidFill>
              <a:srgbClr val="D52B1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3872815" y="5486401"/>
            <a:ext cx="1117621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009073" y="4401106"/>
            <a:ext cx="63350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TMJ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74889" y="5318000"/>
            <a:ext cx="94128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Mentus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779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Axiolateral</a:t>
            </a:r>
            <a:r>
              <a:rPr lang="en-US" dirty="0"/>
              <a:t> Oblique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65368"/>
            <a:ext cx="2831350" cy="435133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666" y="1605855"/>
            <a:ext cx="2789978" cy="45259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760" y="1367683"/>
            <a:ext cx="3116700" cy="50023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7313" y="6131818"/>
            <a:ext cx="3720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CR @ 25° cephalad</a:t>
            </a:r>
          </a:p>
        </p:txBody>
      </p:sp>
    </p:spTree>
    <p:extLst>
      <p:ext uri="{BB962C8B-B14F-4D97-AF65-F5344CB8AC3E}">
        <p14:creationId xmlns:p14="http://schemas.microsoft.com/office/powerpoint/2010/main" val="32362735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Evaluation criteria</a:t>
            </a:r>
          </a:p>
        </p:txBody>
      </p:sp>
      <p:pic>
        <p:nvPicPr>
          <p:cNvPr id="7" name="Picture 10" descr="http://coursewareobjects.elsevier.com/objects/elr/Bontrager7e/IC/images/013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348816" y="3246713"/>
            <a:ext cx="2928958" cy="311915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95" t="5008" r="9663"/>
          <a:stretch/>
        </p:blipFill>
        <p:spPr bwMode="auto">
          <a:xfrm>
            <a:off x="6253720" y="226209"/>
            <a:ext cx="4314970" cy="2928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0368" y="1746451"/>
            <a:ext cx="460555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Anatomy of the side closest to IR is visualized: ramus, condylar process, coronoid process, body and </a:t>
            </a:r>
            <a:r>
              <a:rPr lang="en-US" sz="2400" dirty="0" err="1"/>
              <a:t>mentum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No superimposition of side farthest from IR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No superimposition of c-spine over mandible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Anatomy of interest demonstrated in profile, with minimal foreshortening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780250" y="5901435"/>
            <a:ext cx="241175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11-152,155</a:t>
            </a:r>
          </a:p>
        </p:txBody>
      </p:sp>
    </p:spTree>
    <p:extLst>
      <p:ext uri="{BB962C8B-B14F-4D97-AF65-F5344CB8AC3E}">
        <p14:creationId xmlns:p14="http://schemas.microsoft.com/office/powerpoint/2010/main" val="227810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0" y="6190781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/>
              <a:t>Case courtesy of Mr. Dom </a:t>
            </a:r>
            <a:r>
              <a:rPr lang="en-US" sz="1100" dirty="0" err="1"/>
              <a:t>LeGros</a:t>
            </a:r>
            <a:r>
              <a:rPr lang="en-US" sz="1100" dirty="0"/>
              <a:t>, Radiopaedia.org, </a:t>
            </a:r>
            <a:r>
              <a:rPr lang="en-US" sz="1100" dirty="0" err="1"/>
              <a:t>rID</a:t>
            </a:r>
            <a:r>
              <a:rPr lang="en-US" sz="1100" dirty="0"/>
              <a:t>: 40540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691" y="826549"/>
            <a:ext cx="5749009" cy="520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78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710" y="1508675"/>
            <a:ext cx="3813330" cy="35944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975" y="1508674"/>
            <a:ext cx="3738721" cy="3522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97745" y="5948218"/>
            <a:ext cx="528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87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Routine protocol for TMJ’s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AP modified  Towne (35˚)- pg. 434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Bilateral </a:t>
            </a:r>
            <a:r>
              <a:rPr lang="en-US" dirty="0" err="1">
                <a:solidFill>
                  <a:schemeClr val="tx1"/>
                </a:solidFill>
              </a:rPr>
              <a:t>axiolateral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Schullers</a:t>
            </a:r>
            <a:r>
              <a:rPr lang="en-US" dirty="0">
                <a:solidFill>
                  <a:schemeClr val="tx1"/>
                </a:solidFill>
              </a:rPr>
              <a:t>) </a:t>
            </a:r>
          </a:p>
          <a:p>
            <a:r>
              <a:rPr lang="en-US" dirty="0">
                <a:solidFill>
                  <a:schemeClr val="tx1"/>
                </a:solidFill>
              </a:rPr>
              <a:t>   - open and closed mouth- pg. 436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Panoramic Tomography (site dependent)- pg. 433</a:t>
            </a:r>
          </a:p>
        </p:txBody>
      </p:sp>
    </p:spTree>
    <p:extLst>
      <p:ext uri="{BB962C8B-B14F-4D97-AF65-F5344CB8AC3E}">
        <p14:creationId xmlns:p14="http://schemas.microsoft.com/office/powerpoint/2010/main" val="1102124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1726132" y="167069"/>
            <a:ext cx="5861785" cy="637918"/>
          </a:xfrm>
        </p:spPr>
        <p:txBody>
          <a:bodyPr/>
          <a:lstStyle/>
          <a:p>
            <a:r>
              <a:rPr lang="en-CA" sz="3600" dirty="0">
                <a:latin typeface="+mn-lt"/>
              </a:rPr>
              <a:t>35˚Axial Townes – pg. 434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26131" y="4070559"/>
            <a:ext cx="8720488" cy="1948957"/>
          </a:xfrm>
        </p:spPr>
        <p:txBody>
          <a:bodyPr>
            <a:normAutofit fontScale="92500" lnSpcReduction="20000"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Place OML perpendicular to the IR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/>
              <a:t>Use a 35</a:t>
            </a:r>
            <a:r>
              <a:rPr lang="en-US" sz="2400" dirty="0">
                <a:cs typeface="Arial" charset="0"/>
              </a:rPr>
              <a:t>° angle to ensure the </a:t>
            </a:r>
            <a:r>
              <a:rPr lang="en-US" sz="2400" dirty="0" err="1">
                <a:cs typeface="Arial" charset="0"/>
              </a:rPr>
              <a:t>manibular</a:t>
            </a:r>
            <a:r>
              <a:rPr lang="en-US" sz="2400" dirty="0">
                <a:cs typeface="Arial" charset="0"/>
              </a:rPr>
              <a:t> condyles are thrown inferior to the mastoid tips.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cs typeface="Arial" charset="0"/>
              </a:rPr>
              <a:t>Collimate to temporomandibular joints only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7" r="11726"/>
          <a:stretch/>
        </p:blipFill>
        <p:spPr bwMode="auto">
          <a:xfrm>
            <a:off x="3915335" y="979487"/>
            <a:ext cx="3898231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lowchart: Data 1"/>
          <p:cNvSpPr/>
          <p:nvPr/>
        </p:nvSpPr>
        <p:spPr>
          <a:xfrm rot="20703289" flipH="1">
            <a:off x="5070201" y="1704633"/>
            <a:ext cx="303813" cy="936104"/>
          </a:xfrm>
          <a:prstGeom prst="flowChartInputOutput">
            <a:avLst/>
          </a:prstGeom>
          <a:solidFill>
            <a:srgbClr val="FFFF00">
              <a:alpha val="17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222107" y="6321599"/>
            <a:ext cx="196291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11-175</a:t>
            </a:r>
          </a:p>
        </p:txBody>
      </p:sp>
    </p:spTree>
    <p:extLst>
      <p:ext uri="{BB962C8B-B14F-4D97-AF65-F5344CB8AC3E}">
        <p14:creationId xmlns:p14="http://schemas.microsoft.com/office/powerpoint/2010/main" val="1082196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err="1">
                <a:latin typeface="+mn-lt"/>
              </a:rPr>
              <a:t>Axiolateral</a:t>
            </a:r>
            <a:r>
              <a:rPr lang="en-CA" sz="3600" dirty="0">
                <a:latin typeface="+mn-lt"/>
              </a:rPr>
              <a:t> TMJ (Schuller method)</a:t>
            </a:r>
            <a:br>
              <a:rPr lang="en-CA" sz="3600" dirty="0">
                <a:latin typeface="+mn-lt"/>
              </a:rPr>
            </a:br>
            <a:endParaRPr lang="en-CA" sz="3600" dirty="0">
              <a:latin typeface="+mn-lt"/>
            </a:endParaRPr>
          </a:p>
        </p:txBody>
      </p:sp>
      <p:sp>
        <p:nvSpPr>
          <p:cNvPr id="24582" name="Rectangle 6"/>
          <p:cNvSpPr>
            <a:spLocks noGrp="1" noChangeArrowheads="1"/>
          </p:cNvSpPr>
          <p:nvPr>
            <p:ph idx="1"/>
          </p:nvPr>
        </p:nvSpPr>
        <p:spPr>
          <a:xfrm>
            <a:off x="5269424" y="1531157"/>
            <a:ext cx="6084376" cy="435133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  <a:latin typeface="+mn-lt"/>
              </a:rPr>
              <a:t>Angle </a:t>
            </a:r>
            <a:r>
              <a:rPr lang="en-CA" sz="2000" dirty="0">
                <a:solidFill>
                  <a:schemeClr val="tx1"/>
                </a:solidFill>
                <a:latin typeface="+mn-lt"/>
                <a:cs typeface="Arial" charset="0"/>
              </a:rPr>
              <a:t>30˚</a:t>
            </a: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cs typeface="Arial" charset="0"/>
              </a:rPr>
              <a:t>caudad</a:t>
            </a: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Place patient in true lateral, side of interest on the IR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Adjust CR to enter 1-1.5 cm anterior, and 5 cm superior to the upside EAM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CR will exit at downside level of downside TMJ / EAM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Collimate to include downside TMJ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+mn-lt"/>
                <a:cs typeface="Arial" charset="0"/>
              </a:rPr>
              <a:t>Place an anatomical and “closed” marker in light field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  <a:latin typeface="+mn-lt"/>
              </a:rPr>
              <a:t>Change markers, and take a second image with patient’s  mouth open</a:t>
            </a:r>
          </a:p>
          <a:p>
            <a:pPr>
              <a:lnSpc>
                <a:spcPct val="150000"/>
              </a:lnSpc>
            </a:pPr>
            <a:endParaRPr lang="en-CA" sz="2000" dirty="0">
              <a:latin typeface="Lucida Fax" pitchFamily="18" charset="0"/>
            </a:endParaRPr>
          </a:p>
          <a:p>
            <a:pPr lvl="1">
              <a:lnSpc>
                <a:spcPct val="150000"/>
              </a:lnSpc>
              <a:buFontTx/>
              <a:buNone/>
            </a:pPr>
            <a:endParaRPr lang="en-CA" sz="1800" dirty="0">
              <a:latin typeface="Lucida Fax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2" r="12485"/>
          <a:stretch/>
        </p:blipFill>
        <p:spPr bwMode="auto">
          <a:xfrm rot="16200000">
            <a:off x="206177" y="1406781"/>
            <a:ext cx="3168352" cy="257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6" r="11916"/>
          <a:stretch/>
        </p:blipFill>
        <p:spPr bwMode="auto">
          <a:xfrm rot="16200000">
            <a:off x="2205177" y="3678912"/>
            <a:ext cx="3230010" cy="2559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0353" y="6378490"/>
            <a:ext cx="3309432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11-181,182,183,184</a:t>
            </a:r>
          </a:p>
        </p:txBody>
      </p:sp>
    </p:spTree>
    <p:extLst>
      <p:ext uri="{BB962C8B-B14F-4D97-AF65-F5344CB8AC3E}">
        <p14:creationId xmlns:p14="http://schemas.microsoft.com/office/powerpoint/2010/main" val="40786108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latin typeface="+mn-lt"/>
              </a:rPr>
              <a:t>Evaluation Criteria</a:t>
            </a:r>
            <a:endParaRPr lang="en-CA" sz="3200" dirty="0">
              <a:latin typeface="+mn-lt"/>
            </a:endParaRPr>
          </a:p>
        </p:txBody>
      </p:sp>
      <p:sp>
        <p:nvSpPr>
          <p:cNvPr id="17415" name="Rectangle 7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CA" sz="2400" b="1" u="sng" dirty="0">
                <a:solidFill>
                  <a:schemeClr val="tx1"/>
                </a:solidFill>
                <a:latin typeface="+mn-lt"/>
              </a:rPr>
              <a:t>Closed mouth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  <a:latin typeface="+mn-lt"/>
              </a:rPr>
              <a:t>Posterior teeth must be in contact. In normal patient the condyle will be visualized in the temporomandibular fossa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en-CA" sz="2400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en-CA" sz="24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CA" sz="2400" b="1" u="sng" dirty="0">
                <a:solidFill>
                  <a:schemeClr val="tx1"/>
                </a:solidFill>
                <a:latin typeface="+mn-lt"/>
              </a:rPr>
              <a:t>Open mouth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  <a:latin typeface="+mn-lt"/>
              </a:rPr>
              <a:t>Mouth should </a:t>
            </a:r>
            <a:r>
              <a:rPr lang="en-CA" sz="2400" dirty="0">
                <a:solidFill>
                  <a:schemeClr val="tx1"/>
                </a:solidFill>
              </a:rPr>
              <a:t>be open as wide as possible, but without the mandible jutting forward. In normal patient the condyle will be visualized anterior and inferior to the </a:t>
            </a:r>
            <a:r>
              <a:rPr lang="en-CA" sz="2400" dirty="0" err="1">
                <a:solidFill>
                  <a:schemeClr val="tx1"/>
                </a:solidFill>
              </a:rPr>
              <a:t>temporomandibular</a:t>
            </a:r>
            <a:r>
              <a:rPr lang="en-CA" sz="2400" dirty="0">
                <a:solidFill>
                  <a:schemeClr val="tx1"/>
                </a:solidFill>
              </a:rPr>
              <a:t> fossa  </a:t>
            </a:r>
          </a:p>
          <a:p>
            <a:pPr>
              <a:lnSpc>
                <a:spcPct val="150000"/>
              </a:lnSpc>
            </a:pPr>
            <a:endParaRPr lang="en-CA" sz="2400" dirty="0">
              <a:latin typeface="Lucida Fax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915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://coursewareobjects.elsevier.com/objects/elr/Bontrager7e/IC/images/0131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163680" y="1311118"/>
            <a:ext cx="2304256" cy="2319516"/>
          </a:xfrm>
          <a:prstGeom prst="rect">
            <a:avLst/>
          </a:prstGeom>
          <a:noFill/>
        </p:spPr>
      </p:pic>
      <p:pic>
        <p:nvPicPr>
          <p:cNvPr id="10" name="Picture 8" descr="http://coursewareobjects.elsevier.com/objects/elr/Bontrager7e/IC/images/0131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244363" y="3861859"/>
            <a:ext cx="2286477" cy="2564904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4427" y="1618222"/>
            <a:ext cx="2562186" cy="2074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latin typeface="+mn-lt"/>
              </a:rPr>
              <a:t>Evaluation criteria</a:t>
            </a:r>
            <a:endParaRPr lang="en-CA" sz="3200" dirty="0">
              <a:latin typeface="+mn-lt"/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4362" y="3872318"/>
            <a:ext cx="3231160" cy="255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20336" y="48135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Open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76320" y="228621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Closed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71049" y="6056516"/>
            <a:ext cx="3397264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11-181,182,183,184</a:t>
            </a:r>
          </a:p>
        </p:txBody>
      </p:sp>
    </p:spTree>
    <p:extLst>
      <p:ext uri="{BB962C8B-B14F-4D97-AF65-F5344CB8AC3E}">
        <p14:creationId xmlns:p14="http://schemas.microsoft.com/office/powerpoint/2010/main" val="40065621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BD5E8-BB54-8D6A-8993-D9E8034B6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Orthopantomography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22" y="1690688"/>
            <a:ext cx="4855049" cy="435133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813" y="1690688"/>
            <a:ext cx="4294187" cy="3998912"/>
          </a:xfrm>
        </p:spPr>
      </p:pic>
      <p:sp>
        <p:nvSpPr>
          <p:cNvPr id="7" name="TextBox 6"/>
          <p:cNvSpPr txBox="1"/>
          <p:nvPr/>
        </p:nvSpPr>
        <p:spPr>
          <a:xfrm>
            <a:off x="936674" y="6123543"/>
            <a:ext cx="3493008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11-169, 11-170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276491" y="208115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278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dirty="0" err="1"/>
              <a:t>Panorex</a:t>
            </a:r>
            <a:br>
              <a:rPr lang="en-US" sz="4000" dirty="0"/>
            </a:br>
            <a:r>
              <a:rPr lang="en-US" sz="1800" dirty="0"/>
              <a:t>Read page 433 </a:t>
            </a:r>
            <a:r>
              <a:rPr lang="en-US" sz="1800" dirty="0" err="1"/>
              <a:t>Bontrager</a:t>
            </a:r>
            <a:endParaRPr lang="en-US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4689894"/>
            <a:ext cx="899986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2400" dirty="0"/>
              <a:t>Condyles perpendicular to the bottom edge of the IR and equidistant from the coronoid process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sz="2400" dirty="0"/>
              <a:t>Right and left structures will be symmetrical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951" t="7922" r="15688"/>
          <a:stretch/>
        </p:blipFill>
        <p:spPr bwMode="auto">
          <a:xfrm>
            <a:off x="3858663" y="855236"/>
            <a:ext cx="6192076" cy="2850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29844" y="3705531"/>
            <a:ext cx="196291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11-174</a:t>
            </a:r>
          </a:p>
        </p:txBody>
      </p:sp>
    </p:spTree>
    <p:extLst>
      <p:ext uri="{BB962C8B-B14F-4D97-AF65-F5344CB8AC3E}">
        <p14:creationId xmlns:p14="http://schemas.microsoft.com/office/powerpoint/2010/main" val="29256261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2A0D67F-D841-41C4-B724-4ADCFF9ABD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7181A6C-8017-4291-A9AF-FB435EAB14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539BB5-1270-4E16-97E9-65372C812E0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4295</TotalTime>
  <Words>704</Words>
  <Application>Microsoft Office PowerPoint</Application>
  <PresentationFormat>Widescreen</PresentationFormat>
  <Paragraphs>101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Calibri Light</vt:lpstr>
      <vt:lpstr>Lucida Fax</vt:lpstr>
      <vt:lpstr>Titillium</vt:lpstr>
      <vt:lpstr>Wingdings</vt:lpstr>
      <vt:lpstr>6_Custom Design</vt:lpstr>
      <vt:lpstr>2_Custom Design</vt:lpstr>
      <vt:lpstr>Custom Design</vt:lpstr>
      <vt:lpstr> MRAD 256  Radiographic Technique 2</vt:lpstr>
      <vt:lpstr>Routine Mandible Protocol</vt:lpstr>
      <vt:lpstr>PA Projection – Page 430</vt:lpstr>
      <vt:lpstr>PA Mandible</vt:lpstr>
      <vt:lpstr>Evaluation Criteria</vt:lpstr>
      <vt:lpstr>35˚Axial Townes – pg. 431</vt:lpstr>
      <vt:lpstr>25º PA axial</vt:lpstr>
      <vt:lpstr>Evaluation Criteria</vt:lpstr>
      <vt:lpstr>Axiolateral Oblique Bontrager Version </vt:lpstr>
      <vt:lpstr>Axiolateral Oblique – pg. 429 </vt:lpstr>
      <vt:lpstr>Axiolateral Oblique</vt:lpstr>
      <vt:lpstr> Evaluation criteria</vt:lpstr>
      <vt:lpstr>PowerPoint Presentation</vt:lpstr>
      <vt:lpstr>PowerPoint Presentation</vt:lpstr>
      <vt:lpstr>Routine protocol for TMJ’s</vt:lpstr>
      <vt:lpstr>35˚Axial Townes – pg. 434</vt:lpstr>
      <vt:lpstr>Axiolateral TMJ (Schuller method) </vt:lpstr>
      <vt:lpstr>Evaluation Criteria</vt:lpstr>
      <vt:lpstr>Evaluation criteria</vt:lpstr>
      <vt:lpstr>Orthopantomography</vt:lpstr>
      <vt:lpstr>Panorex Read page 433 Bontrager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Saroosh Naqvi | Anderson College | Head Office</cp:lastModifiedBy>
  <cp:revision>399</cp:revision>
  <cp:lastPrinted>2024-03-14T20:16:49Z</cp:lastPrinted>
  <dcterms:created xsi:type="dcterms:W3CDTF">2009-04-06T17:04:40Z</dcterms:created>
  <dcterms:modified xsi:type="dcterms:W3CDTF">2025-02-04T22:35:37Z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