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0"/>
  </p:notesMasterIdLst>
  <p:sldIdLst>
    <p:sldId id="256" r:id="rId6"/>
    <p:sldId id="266" r:id="rId7"/>
    <p:sldId id="437" r:id="rId8"/>
    <p:sldId id="438" r:id="rId9"/>
    <p:sldId id="439" r:id="rId10"/>
    <p:sldId id="448" r:id="rId11"/>
    <p:sldId id="441" r:id="rId12"/>
    <p:sldId id="442" r:id="rId13"/>
    <p:sldId id="443" r:id="rId14"/>
    <p:sldId id="444" r:id="rId15"/>
    <p:sldId id="445" r:id="rId16"/>
    <p:sldId id="446" r:id="rId17"/>
    <p:sldId id="447" r:id="rId18"/>
    <p:sldId id="43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_lgd03h3te8&amp;t=42s&amp;ab_channel=CTESkills.com" TargetMode="Externa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youtube.com/watch?v=UMTDmP81mG4&amp;ab_channel=NucleusMedicalMedia" TargetMode="External"/><Relationship Id="rId1" Type="http://schemas.openxmlformats.org/officeDocument/2006/relationships/slideLayout" Target="../slideLayouts/slideLayout13.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NDk8fmIl9V8&amp;ab_channel=Educationalchannel" TargetMode="External"/><Relationship Id="rId2" Type="http://schemas.openxmlformats.org/officeDocument/2006/relationships/image" Target="../media/image11.png"/><Relationship Id="rId1" Type="http://schemas.openxmlformats.org/officeDocument/2006/relationships/slideLayout" Target="../slideLayouts/slideLayout13.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hYNcdZa_2B4&amp;ab_channel=TeachPE" TargetMode="Externa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qrE6Y0Se8bw&amp;ab_channel=learningjunction" TargetMode="External"/><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556224"/>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The Circulatory system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68824" y="708415"/>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Futura PT Demi" panose="020B0702020204020303" pitchFamily="34" charset="0"/>
              </a:rPr>
              <a:t>Let’s Take a Look!</a:t>
            </a:r>
          </a:p>
        </p:txBody>
      </p:sp>
      <p:sp>
        <p:nvSpPr>
          <p:cNvPr id="2" name="Rectangle: Beveled 1">
            <a:hlinkClick r:id="rId2"/>
            <a:extLst>
              <a:ext uri="{FF2B5EF4-FFF2-40B4-BE49-F238E27FC236}">
                <a16:creationId xmlns:a16="http://schemas.microsoft.com/office/drawing/2014/main" id="{0AF5B049-214C-1607-BFAE-9612D4B62859}"/>
              </a:ext>
            </a:extLst>
          </p:cNvPr>
          <p:cNvSpPr/>
          <p:nvPr/>
        </p:nvSpPr>
        <p:spPr>
          <a:xfrm>
            <a:off x="2547003" y="2754297"/>
            <a:ext cx="5699465" cy="1349406"/>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What is the Circulatory </a:t>
            </a:r>
            <a:r>
              <a:rPr lang="en-US" sz="3200" dirty="0">
                <a:solidFill>
                  <a:schemeClr val="bg1"/>
                </a:solidFill>
                <a:hlinkClick r:id="rId2">
                  <a:extLst>
                    <a:ext uri="{A12FA001-AC4F-418D-AE19-62706E023703}">
                      <ahyp:hlinkClr xmlns:ahyp="http://schemas.microsoft.com/office/drawing/2018/hyperlinkcolor" val="tx"/>
                    </a:ext>
                  </a:extLst>
                </a:hlinkClick>
              </a:rPr>
              <a:t>system</a:t>
            </a:r>
            <a:r>
              <a:rPr lang="en-US" sz="3200" dirty="0">
                <a:solidFill>
                  <a:schemeClr val="bg1"/>
                </a:solidFill>
              </a:rPr>
              <a:t>?</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4965430" y="629268"/>
            <a:ext cx="6586491" cy="1286160"/>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4400" b="0" dirty="0">
                <a:solidFill>
                  <a:schemeClr val="tx1"/>
                </a:solidFill>
                <a:latin typeface="+mn-lt"/>
                <a:ea typeface="+mj-ea"/>
                <a:cs typeface="+mj-cs"/>
              </a:rPr>
              <a:t>How Is This Important? </a:t>
            </a:r>
          </a:p>
        </p:txBody>
      </p:sp>
      <p:sp>
        <p:nvSpPr>
          <p:cNvPr id="3" name="TextBox 2">
            <a:extLst>
              <a:ext uri="{FF2B5EF4-FFF2-40B4-BE49-F238E27FC236}">
                <a16:creationId xmlns:a16="http://schemas.microsoft.com/office/drawing/2014/main" id="{1FEEF4CA-36BE-F2CA-E2EE-35B556C107CC}"/>
              </a:ext>
            </a:extLst>
          </p:cNvPr>
          <p:cNvSpPr txBox="1"/>
          <p:nvPr/>
        </p:nvSpPr>
        <p:spPr>
          <a:xfrm>
            <a:off x="4965431" y="2438400"/>
            <a:ext cx="6586489" cy="3785419"/>
          </a:xfrm>
          <a:prstGeom prst="rect">
            <a:avLst/>
          </a:prstGeom>
        </p:spPr>
        <p:txBody>
          <a:bodyPr vert="horz" lIns="91440" tIns="45720" rIns="91440" bIns="45720" rtlCol="0">
            <a:normAutofit/>
          </a:bodyPr>
          <a:lstStyle/>
          <a:p>
            <a:pPr>
              <a:lnSpc>
                <a:spcPct val="90000"/>
              </a:lnSpc>
              <a:spcAft>
                <a:spcPts val="600"/>
              </a:spcAft>
            </a:pPr>
            <a:r>
              <a:rPr lang="en-US" sz="2000" dirty="0"/>
              <a:t> The circulatory system and the role it plays in nourishing and oxygenating the cells is important to the esthetician’s ability to interpret skin reactions to treatments. Impaired circulatory function can create a sallowness in the skin, as the tissue is not being oxygenated. Impaired circulatory function can also delay healing times. Recognizing the fragility of </a:t>
            </a:r>
            <a:r>
              <a:rPr lang="en-US" sz="2000" dirty="0" err="1"/>
              <a:t>couperose</a:t>
            </a:r>
            <a:r>
              <a:rPr lang="en-US" sz="2000" dirty="0"/>
              <a:t> skin (redness; distended capillaries from weakening of the capillary walls) and revising a treatment plan to benefit the client is a skill that comes from a knowledge of the circulatory system. Impaired circulatory conditions are often a contraindication to treatment.</a:t>
            </a:r>
          </a:p>
        </p:txBody>
      </p:sp>
      <p:pic>
        <p:nvPicPr>
          <p:cNvPr id="1026" name="Picture 2" descr="The Immunological Functions of Red Blood Cells">
            <a:extLst>
              <a:ext uri="{FF2B5EF4-FFF2-40B4-BE49-F238E27FC236}">
                <a16:creationId xmlns:a16="http://schemas.microsoft.com/office/drawing/2014/main" id="{F5585904-483F-5F3A-1D6F-301F1563BEE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8953" r="15928" b="-1"/>
          <a:stretch/>
        </p:blipFill>
        <p:spPr bwMode="auto">
          <a:xfrm>
            <a:off x="566161" y="304800"/>
            <a:ext cx="4099910" cy="6065519"/>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1031" name="Straight Connector 103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1372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4DE60-3961-137A-21AE-8CE36391E8C0}"/>
              </a:ext>
            </a:extLst>
          </p:cNvPr>
          <p:cNvSpPr>
            <a:spLocks noGrp="1"/>
          </p:cNvSpPr>
          <p:nvPr>
            <p:ph type="title"/>
          </p:nvPr>
        </p:nvSpPr>
        <p:spPr/>
        <p:txBody>
          <a:bodyPr vert="horz" lIns="91440" tIns="45720" rIns="91440" bIns="45720" rtlCol="0" anchor="b">
            <a:normAutofit/>
          </a:bodyPr>
          <a:lstStyle/>
          <a:p>
            <a:pPr algn="ctr"/>
            <a:r>
              <a:rPr lang="en-US" sz="4800" kern="1200" dirty="0">
                <a:latin typeface="+mj-lt"/>
                <a:ea typeface="+mj-ea"/>
                <a:cs typeface="+mj-cs"/>
              </a:rPr>
              <a:t>The Heart</a:t>
            </a:r>
          </a:p>
        </p:txBody>
      </p:sp>
      <p:pic>
        <p:nvPicPr>
          <p:cNvPr id="2050" name="Picture 2" descr="Structure and Function of the Heart">
            <a:hlinkClick r:id="rId2"/>
            <a:extLst>
              <a:ext uri="{FF2B5EF4-FFF2-40B4-BE49-F238E27FC236}">
                <a16:creationId xmlns:a16="http://schemas.microsoft.com/office/drawing/2014/main" id="{6692734A-0B0A-8AFB-50A5-904AB001906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810125" y="3110706"/>
            <a:ext cx="2571750" cy="1781175"/>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4" descr="3d Glasses with solid fill">
            <a:extLst>
              <a:ext uri="{FF2B5EF4-FFF2-40B4-BE49-F238E27FC236}">
                <a16:creationId xmlns:a16="http://schemas.microsoft.com/office/drawing/2014/main" id="{F7E3003B-8D14-4762-64A0-28A00994A61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387741" y="4593847"/>
            <a:ext cx="914400" cy="914400"/>
          </a:xfrm>
          <a:prstGeom prst="rect">
            <a:avLst/>
          </a:prstGeom>
        </p:spPr>
      </p:pic>
    </p:spTree>
    <p:extLst>
      <p:ext uri="{BB962C8B-B14F-4D97-AF65-F5344CB8AC3E}">
        <p14:creationId xmlns:p14="http://schemas.microsoft.com/office/powerpoint/2010/main" val="1042454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BF9F6-EC8A-D4EC-1861-E13FC348A6F0}"/>
              </a:ext>
            </a:extLst>
          </p:cNvPr>
          <p:cNvSpPr>
            <a:spLocks noGrp="1"/>
          </p:cNvSpPr>
          <p:nvPr>
            <p:ph type="title"/>
          </p:nvPr>
        </p:nvSpPr>
        <p:spPr>
          <a:xfrm>
            <a:off x="0" y="354965"/>
            <a:ext cx="10515600" cy="1325563"/>
          </a:xfrm>
        </p:spPr>
        <p:txBody>
          <a:bodyPr vert="horz" lIns="91440" tIns="45720" rIns="91440" bIns="45720" rtlCol="0" anchor="ctr">
            <a:normAutofit/>
          </a:bodyPr>
          <a:lstStyle/>
          <a:p>
            <a:pPr algn="ctr"/>
            <a:r>
              <a:rPr lang="en-US" sz="4800" kern="1200" dirty="0">
                <a:latin typeface="+mj-lt"/>
                <a:ea typeface="+mj-ea"/>
                <a:cs typeface="+mj-cs"/>
              </a:rPr>
              <a:t>Pulmonary and Systemic Circulation</a:t>
            </a:r>
          </a:p>
        </p:txBody>
      </p:sp>
      <p:pic>
        <p:nvPicPr>
          <p:cNvPr id="5" name="Content Placeholder 4">
            <a:extLst>
              <a:ext uri="{FF2B5EF4-FFF2-40B4-BE49-F238E27FC236}">
                <a16:creationId xmlns:a16="http://schemas.microsoft.com/office/drawing/2014/main" id="{FC68D7B8-A1A8-F30C-250A-C843FDB0758B}"/>
              </a:ext>
            </a:extLst>
          </p:cNvPr>
          <p:cNvPicPr>
            <a:picLocks noGrp="1" noChangeAspect="1"/>
          </p:cNvPicPr>
          <p:nvPr>
            <p:ph idx="1"/>
          </p:nvPr>
        </p:nvPicPr>
        <p:blipFill>
          <a:blip r:embed="rId2"/>
          <a:stretch>
            <a:fillRect/>
          </a:stretch>
        </p:blipFill>
        <p:spPr>
          <a:xfrm>
            <a:off x="4183653" y="1886585"/>
            <a:ext cx="3540214" cy="4351338"/>
          </a:xfrm>
          <a:prstGeom prst="rect">
            <a:avLst/>
          </a:prstGeom>
        </p:spPr>
      </p:pic>
      <p:pic>
        <p:nvPicPr>
          <p:cNvPr id="7" name="Graphic 6" descr="3d Glasses with solid fill">
            <a:hlinkClick r:id="rId3"/>
            <a:extLst>
              <a:ext uri="{FF2B5EF4-FFF2-40B4-BE49-F238E27FC236}">
                <a16:creationId xmlns:a16="http://schemas.microsoft.com/office/drawing/2014/main" id="{23147FC5-DFEA-5A2E-F08B-DA77478E13F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909614" y="3032760"/>
            <a:ext cx="914400" cy="914400"/>
          </a:xfrm>
          <a:prstGeom prst="rect">
            <a:avLst/>
          </a:prstGeom>
        </p:spPr>
      </p:pic>
    </p:spTree>
    <p:extLst>
      <p:ext uri="{BB962C8B-B14F-4D97-AF65-F5344CB8AC3E}">
        <p14:creationId xmlns:p14="http://schemas.microsoft.com/office/powerpoint/2010/main" val="2253718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Beveled 1">
            <a:hlinkClick r:id="rId2"/>
            <a:extLst>
              <a:ext uri="{FF2B5EF4-FFF2-40B4-BE49-F238E27FC236}">
                <a16:creationId xmlns:a16="http://schemas.microsoft.com/office/drawing/2014/main" id="{59CBAEAC-05D5-C70D-DFAA-DCA2378F78A7}"/>
              </a:ext>
            </a:extLst>
          </p:cNvPr>
          <p:cNvSpPr/>
          <p:nvPr/>
        </p:nvSpPr>
        <p:spPr>
          <a:xfrm>
            <a:off x="609600" y="2231831"/>
            <a:ext cx="10601325" cy="185737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lgn="ctr">
              <a:lnSpc>
                <a:spcPct val="90000"/>
              </a:lnSpc>
              <a:spcBef>
                <a:spcPct val="0"/>
              </a:spcBef>
              <a:spcAft>
                <a:spcPts val="600"/>
              </a:spcAft>
            </a:pPr>
            <a:r>
              <a:rPr lang="en-US" sz="6000" kern="1200" dirty="0">
                <a:solidFill>
                  <a:schemeClr val="tx1"/>
                </a:solidFill>
                <a:latin typeface="+mj-lt"/>
                <a:ea typeface="+mj-ea"/>
                <a:cs typeface="+mj-cs"/>
              </a:rPr>
              <a:t>Blood Vessels </a:t>
            </a:r>
          </a:p>
        </p:txBody>
      </p:sp>
    </p:spTree>
    <p:extLst>
      <p:ext uri="{BB962C8B-B14F-4D97-AF65-F5344CB8AC3E}">
        <p14:creationId xmlns:p14="http://schemas.microsoft.com/office/powerpoint/2010/main" val="889967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B72EB-E49E-E0B3-525A-5DDE0DA0171A}"/>
              </a:ext>
            </a:extLst>
          </p:cNvPr>
          <p:cNvSpPr>
            <a:spLocks noGrp="1"/>
          </p:cNvSpPr>
          <p:nvPr>
            <p:ph type="title"/>
          </p:nvPr>
        </p:nvSpPr>
        <p:spPr/>
        <p:txBody>
          <a:bodyPr>
            <a:normAutofit/>
          </a:bodyPr>
          <a:lstStyle/>
          <a:p>
            <a:r>
              <a:rPr lang="en-US" sz="5200">
                <a:solidFill>
                  <a:schemeClr val="bg1"/>
                </a:solidFill>
              </a:rPr>
              <a:t>The Blood</a:t>
            </a:r>
          </a:p>
        </p:txBody>
      </p:sp>
      <p:sp>
        <p:nvSpPr>
          <p:cNvPr id="3" name="Content Placeholder 2">
            <a:extLst>
              <a:ext uri="{FF2B5EF4-FFF2-40B4-BE49-F238E27FC236}">
                <a16:creationId xmlns:a16="http://schemas.microsoft.com/office/drawing/2014/main" id="{FDD41C6F-2EBD-F121-6DC1-DC1B77DE6CBD}"/>
              </a:ext>
            </a:extLst>
          </p:cNvPr>
          <p:cNvSpPr>
            <a:spLocks noGrp="1"/>
          </p:cNvSpPr>
          <p:nvPr>
            <p:ph idx="1"/>
          </p:nvPr>
        </p:nvSpPr>
        <p:spPr/>
        <p:txBody>
          <a:bodyPr anchor="ctr">
            <a:normAutofit/>
          </a:bodyPr>
          <a:lstStyle/>
          <a:p>
            <a:pPr marL="0" indent="0">
              <a:buNone/>
            </a:pPr>
            <a:r>
              <a:rPr lang="en-US" sz="2400" dirty="0"/>
              <a:t>Blood is a nutritive fluid circulating through the circulatory system and is considered connective tissue because it connects body systems together, bringing oxygen, nutrients, and hormones and removing waste products.</a:t>
            </a:r>
          </a:p>
          <a:p>
            <a:pPr marL="0" indent="0">
              <a:buNone/>
            </a:pPr>
            <a:endParaRPr lang="en-US" sz="2400" dirty="0"/>
          </a:p>
        </p:txBody>
      </p:sp>
    </p:spTree>
    <p:extLst>
      <p:ext uri="{BB962C8B-B14F-4D97-AF65-F5344CB8AC3E}">
        <p14:creationId xmlns:p14="http://schemas.microsoft.com/office/powerpoint/2010/main" val="2150813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23945B6-3C23-FC5A-5626-50B58E027093}"/>
              </a:ext>
            </a:extLst>
          </p:cNvPr>
          <p:cNvPicPr>
            <a:picLocks noGrp="1" noChangeAspect="1"/>
          </p:cNvPicPr>
          <p:nvPr>
            <p:ph idx="1"/>
          </p:nvPr>
        </p:nvPicPr>
        <p:blipFill>
          <a:blip r:embed="rId2"/>
          <a:stretch>
            <a:fillRect/>
          </a:stretch>
        </p:blipFill>
        <p:spPr>
          <a:xfrm>
            <a:off x="643467" y="1561507"/>
            <a:ext cx="10905066" cy="3734984"/>
          </a:xfrm>
          <a:prstGeom prst="rect">
            <a:avLst/>
          </a:prstGeom>
        </p:spPr>
      </p:pic>
    </p:spTree>
    <p:extLst>
      <p:ext uri="{BB962C8B-B14F-4D97-AF65-F5344CB8AC3E}">
        <p14:creationId xmlns:p14="http://schemas.microsoft.com/office/powerpoint/2010/main" val="3634602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326D20C-4C79-FB62-9515-27D85D637A7C}"/>
              </a:ext>
            </a:extLst>
          </p:cNvPr>
          <p:cNvPicPr>
            <a:picLocks noGrp="1" noChangeAspect="1"/>
          </p:cNvPicPr>
          <p:nvPr>
            <p:ph idx="1"/>
          </p:nvPr>
        </p:nvPicPr>
        <p:blipFill>
          <a:blip r:embed="rId2"/>
          <a:stretch>
            <a:fillRect/>
          </a:stretch>
        </p:blipFill>
        <p:spPr>
          <a:xfrm>
            <a:off x="4554498" y="1969036"/>
            <a:ext cx="3513811" cy="2919927"/>
          </a:xfrm>
          <a:prstGeom prst="rect">
            <a:avLst/>
          </a:prstGeom>
        </p:spPr>
      </p:pic>
    </p:spTree>
    <p:extLst>
      <p:ext uri="{BB962C8B-B14F-4D97-AF65-F5344CB8AC3E}">
        <p14:creationId xmlns:p14="http://schemas.microsoft.com/office/powerpoint/2010/main" val="23029989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ABD95-35BF-F776-B1AF-3F3190A41475}"/>
              </a:ext>
            </a:extLst>
          </p:cNvPr>
          <p:cNvSpPr>
            <a:spLocks noGrp="1"/>
          </p:cNvSpPr>
          <p:nvPr>
            <p:ph type="title"/>
          </p:nvPr>
        </p:nvSpPr>
        <p:spPr>
          <a:xfrm>
            <a:off x="838200" y="153192"/>
            <a:ext cx="10515600" cy="1325563"/>
          </a:xfrm>
        </p:spPr>
        <p:txBody>
          <a:bodyPr>
            <a:normAutofit/>
          </a:bodyPr>
          <a:lstStyle/>
          <a:p>
            <a:r>
              <a:rPr lang="en-US" dirty="0"/>
              <a:t>Functions of the Blood</a:t>
            </a:r>
          </a:p>
        </p:txBody>
      </p:sp>
      <p:sp>
        <p:nvSpPr>
          <p:cNvPr id="9" name="Content Placeholder 8">
            <a:extLst>
              <a:ext uri="{FF2B5EF4-FFF2-40B4-BE49-F238E27FC236}">
                <a16:creationId xmlns:a16="http://schemas.microsoft.com/office/drawing/2014/main" id="{9D6C038F-822D-74C8-1C43-3318D39347D2}"/>
              </a:ext>
            </a:extLst>
          </p:cNvPr>
          <p:cNvSpPr>
            <a:spLocks noGrp="1"/>
          </p:cNvSpPr>
          <p:nvPr>
            <p:ph idx="1"/>
          </p:nvPr>
        </p:nvSpPr>
        <p:spPr>
          <a:xfrm>
            <a:off x="838200" y="1690688"/>
            <a:ext cx="10515600" cy="4351338"/>
          </a:xfrm>
        </p:spPr>
        <p:txBody>
          <a:bodyPr anchor="ctr">
            <a:normAutofit/>
          </a:bodyPr>
          <a:lstStyle/>
          <a:p>
            <a:r>
              <a:rPr lang="en-US" sz="2000" dirty="0"/>
              <a:t>Blood performs the following critical functions:  Carries water, oxygen, nutrition, and minerals to all cells and tissues of the body</a:t>
            </a:r>
          </a:p>
          <a:p>
            <a:r>
              <a:rPr lang="en-US" sz="2000" dirty="0"/>
              <a:t>Carries away carbon dioxide and waste products to be eliminated through the lungs, skin, and kidneys</a:t>
            </a:r>
          </a:p>
          <a:p>
            <a:r>
              <a:rPr lang="en-US" sz="2000" dirty="0"/>
              <a:t>Helps to equalize the body’s temperature, thus protecting the body from extreme heat and cold</a:t>
            </a:r>
          </a:p>
          <a:p>
            <a:r>
              <a:rPr lang="en-US" sz="2000" dirty="0"/>
              <a:t>Aids in protecting the body from harmful bacteria and infections through the action of the white blood cells</a:t>
            </a:r>
          </a:p>
          <a:p>
            <a:r>
              <a:rPr lang="en-US" sz="2000" dirty="0"/>
              <a:t>Closes injured tiny blood vessels by forming clots, thus preventing blood loss.</a:t>
            </a:r>
          </a:p>
        </p:txBody>
      </p:sp>
    </p:spTree>
    <p:extLst>
      <p:ext uri="{BB962C8B-B14F-4D97-AF65-F5344CB8AC3E}">
        <p14:creationId xmlns:p14="http://schemas.microsoft.com/office/powerpoint/2010/main" val="31544210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FCF0C-735C-91AB-BBC8-03182EEF9A71}"/>
              </a:ext>
            </a:extLst>
          </p:cNvPr>
          <p:cNvSpPr>
            <a:spLocks noGrp="1"/>
          </p:cNvSpPr>
          <p:nvPr>
            <p:ph type="title"/>
          </p:nvPr>
        </p:nvSpPr>
        <p:spPr>
          <a:xfrm>
            <a:off x="838199" y="542106"/>
            <a:ext cx="10515600" cy="1325563"/>
          </a:xfrm>
        </p:spPr>
        <p:txBody>
          <a:bodyPr vert="horz" lIns="91440" tIns="45720" rIns="91440" bIns="45720" rtlCol="0" anchor="t">
            <a:normAutofit/>
          </a:bodyPr>
          <a:lstStyle/>
          <a:p>
            <a:r>
              <a:rPr lang="en-US" sz="4800" dirty="0">
                <a:solidFill>
                  <a:schemeClr val="bg1"/>
                </a:solidFill>
              </a:rPr>
              <a:t>Composition Of The Blood </a:t>
            </a:r>
          </a:p>
        </p:txBody>
      </p:sp>
      <p:pic>
        <p:nvPicPr>
          <p:cNvPr id="3074" name="Picture 2" descr="White blood cell | Definition &amp; Function | Britannica">
            <a:extLst>
              <a:ext uri="{FF2B5EF4-FFF2-40B4-BE49-F238E27FC236}">
                <a16:creationId xmlns:a16="http://schemas.microsoft.com/office/drawing/2014/main" id="{8C4E82E7-4EBB-1F4A-252F-39F5B1636F21}"/>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tretch/>
        </p:blipFill>
        <p:spPr bwMode="auto">
          <a:xfrm>
            <a:off x="5136279" y="2485385"/>
            <a:ext cx="3247236" cy="2681928"/>
          </a:xfrm>
          <a:custGeom>
            <a:avLst/>
            <a:gdLst/>
            <a:ahLst/>
            <a:cxnLst/>
            <a:rect l="l" t="t" r="r" b="b"/>
            <a:pathLst>
              <a:path w="6170914" h="6313225">
                <a:moveTo>
                  <a:pt x="3397813" y="0"/>
                </a:moveTo>
                <a:cubicBezTo>
                  <a:pt x="4453378" y="0"/>
                  <a:pt x="5396522" y="481334"/>
                  <a:pt x="6019731" y="1236489"/>
                </a:cubicBezTo>
                <a:lnTo>
                  <a:pt x="6170914" y="1438663"/>
                </a:lnTo>
                <a:lnTo>
                  <a:pt x="6170914" y="5356963"/>
                </a:lnTo>
                <a:lnTo>
                  <a:pt x="6019731" y="5559138"/>
                </a:lnTo>
                <a:cubicBezTo>
                  <a:pt x="5786028" y="5842321"/>
                  <a:pt x="5507333" y="6086998"/>
                  <a:pt x="5194591" y="6282226"/>
                </a:cubicBezTo>
                <a:lnTo>
                  <a:pt x="5141791" y="6313225"/>
                </a:lnTo>
                <a:lnTo>
                  <a:pt x="1659199" y="6313225"/>
                </a:lnTo>
                <a:lnTo>
                  <a:pt x="1498064" y="6215333"/>
                </a:lnTo>
                <a:cubicBezTo>
                  <a:pt x="594240" y="5604721"/>
                  <a:pt x="0" y="4570663"/>
                  <a:pt x="0" y="3397813"/>
                </a:cubicBezTo>
                <a:cubicBezTo>
                  <a:pt x="0" y="1521253"/>
                  <a:pt x="1521253" y="0"/>
                  <a:pt x="3397813" y="0"/>
                </a:cubicBezTo>
                <a:close/>
              </a:path>
            </a:pathLst>
          </a:custGeom>
          <a:noFill/>
          <a:extLst>
            <a:ext uri="{909E8E84-426E-40DD-AFC4-6F175D3DCCD1}">
              <a14:hiddenFill xmlns:a14="http://schemas.microsoft.com/office/drawing/2010/main">
                <a:solidFill>
                  <a:srgbClr val="FFFFFF"/>
                </a:solidFill>
              </a14:hiddenFill>
            </a:ext>
          </a:extLst>
        </p:spPr>
      </p:pic>
      <p:pic>
        <p:nvPicPr>
          <p:cNvPr id="5" name="Graphic 4" descr="3d Glasses with solid fill">
            <a:hlinkClick r:id="rId3"/>
            <a:extLst>
              <a:ext uri="{FF2B5EF4-FFF2-40B4-BE49-F238E27FC236}">
                <a16:creationId xmlns:a16="http://schemas.microsoft.com/office/drawing/2014/main" id="{809A1785-2FB4-944E-B995-708C856D5BA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679079" y="3524793"/>
            <a:ext cx="914400" cy="914400"/>
          </a:xfrm>
          <a:prstGeom prst="rect">
            <a:avLst/>
          </a:prstGeom>
        </p:spPr>
      </p:pic>
    </p:spTree>
    <p:extLst>
      <p:ext uri="{BB962C8B-B14F-4D97-AF65-F5344CB8AC3E}">
        <p14:creationId xmlns:p14="http://schemas.microsoft.com/office/powerpoint/2010/main" val="384419588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F866-B0CD-6AF2-8D3E-83E17866F865}"/>
              </a:ext>
            </a:extLst>
          </p:cNvPr>
          <p:cNvSpPr>
            <a:spLocks noGrp="1"/>
          </p:cNvSpPr>
          <p:nvPr>
            <p:ph type="title"/>
          </p:nvPr>
        </p:nvSpPr>
        <p:spPr>
          <a:xfrm>
            <a:off x="513735" y="0"/>
            <a:ext cx="10515600" cy="1325563"/>
          </a:xfrm>
          <a:noFill/>
        </p:spPr>
        <p:txBody>
          <a:bodyPr vert="horz" lIns="91440" tIns="45720" rIns="91440" bIns="45720" rtlCol="0" anchor="b">
            <a:normAutofit/>
          </a:bodyPr>
          <a:lstStyle/>
          <a:p>
            <a:r>
              <a:rPr lang="en-US" kern="1200" dirty="0">
                <a:latin typeface="+mj-lt"/>
                <a:ea typeface="+mj-ea"/>
                <a:cs typeface="+mj-cs"/>
              </a:rPr>
              <a:t>Arteries of the Head, Face, and Neck</a:t>
            </a:r>
          </a:p>
        </p:txBody>
      </p:sp>
      <p:pic>
        <p:nvPicPr>
          <p:cNvPr id="5" name="Content Placeholder 4">
            <a:extLst>
              <a:ext uri="{FF2B5EF4-FFF2-40B4-BE49-F238E27FC236}">
                <a16:creationId xmlns:a16="http://schemas.microsoft.com/office/drawing/2014/main" id="{98B7DC35-2C83-D060-CDD4-618CE4190800}"/>
              </a:ext>
            </a:extLst>
          </p:cNvPr>
          <p:cNvPicPr>
            <a:picLocks noGrp="1" noChangeAspect="1"/>
          </p:cNvPicPr>
          <p:nvPr>
            <p:ph idx="1"/>
          </p:nvPr>
        </p:nvPicPr>
        <p:blipFill>
          <a:blip r:embed="rId2"/>
          <a:stretch>
            <a:fillRect/>
          </a:stretch>
        </p:blipFill>
        <p:spPr>
          <a:xfrm>
            <a:off x="3678082" y="1825625"/>
            <a:ext cx="4835835" cy="4351338"/>
          </a:xfrm>
          <a:prstGeom prst="rect">
            <a:avLst/>
          </a:prstGeom>
        </p:spPr>
      </p:pic>
    </p:spTree>
    <p:extLst>
      <p:ext uri="{BB962C8B-B14F-4D97-AF65-F5344CB8AC3E}">
        <p14:creationId xmlns:p14="http://schemas.microsoft.com/office/powerpoint/2010/main" val="2339946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786C2-DC86-F2F8-3253-8F58AE285D1C}"/>
              </a:ext>
            </a:extLst>
          </p:cNvPr>
          <p:cNvSpPr>
            <a:spLocks noGrp="1"/>
          </p:cNvSpPr>
          <p:nvPr>
            <p:ph type="title"/>
          </p:nvPr>
        </p:nvSpPr>
        <p:spPr>
          <a:xfrm>
            <a:off x="503903" y="18255"/>
            <a:ext cx="10515600" cy="1325563"/>
          </a:xfrm>
          <a:noFill/>
        </p:spPr>
        <p:txBody>
          <a:bodyPr vert="horz" lIns="91440" tIns="45720" rIns="91440" bIns="45720" rtlCol="0" anchor="b">
            <a:normAutofit/>
          </a:bodyPr>
          <a:lstStyle/>
          <a:p>
            <a:r>
              <a:rPr lang="en-US" kern="1200" dirty="0">
                <a:latin typeface="+mj-lt"/>
                <a:ea typeface="+mj-ea"/>
                <a:cs typeface="+mj-cs"/>
              </a:rPr>
              <a:t>Veins of the Head, Face, and Neck</a:t>
            </a:r>
          </a:p>
        </p:txBody>
      </p:sp>
      <p:pic>
        <p:nvPicPr>
          <p:cNvPr id="5" name="Content Placeholder 4">
            <a:extLst>
              <a:ext uri="{FF2B5EF4-FFF2-40B4-BE49-F238E27FC236}">
                <a16:creationId xmlns:a16="http://schemas.microsoft.com/office/drawing/2014/main" id="{E5D65CF8-36E4-31F1-56D1-7C05EF651370}"/>
              </a:ext>
            </a:extLst>
          </p:cNvPr>
          <p:cNvPicPr>
            <a:picLocks noGrp="1" noChangeAspect="1"/>
          </p:cNvPicPr>
          <p:nvPr>
            <p:ph idx="1"/>
          </p:nvPr>
        </p:nvPicPr>
        <p:blipFill>
          <a:blip r:embed="rId2"/>
          <a:stretch>
            <a:fillRect/>
          </a:stretch>
        </p:blipFill>
        <p:spPr>
          <a:xfrm>
            <a:off x="3849578" y="1825625"/>
            <a:ext cx="4492844" cy="4351338"/>
          </a:xfrm>
          <a:prstGeom prst="rect">
            <a:avLst/>
          </a:prstGeom>
        </p:spPr>
      </p:pic>
    </p:spTree>
    <p:extLst>
      <p:ext uri="{BB962C8B-B14F-4D97-AF65-F5344CB8AC3E}">
        <p14:creationId xmlns:p14="http://schemas.microsoft.com/office/powerpoint/2010/main" val="881615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6860</TotalTime>
  <Words>289</Words>
  <Application>Microsoft Office PowerPoint</Application>
  <PresentationFormat>Widescreen</PresentationFormat>
  <Paragraphs>21</Paragraphs>
  <Slides>14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14</vt:i4>
      </vt:variant>
    </vt:vector>
  </HeadingPairs>
  <TitlesOfParts>
    <vt:vector size="20" baseType="lpstr">
      <vt:lpstr>Arial</vt:lpstr>
      <vt:lpstr>Calibri</vt:lpstr>
      <vt:lpstr>Futura PT Book</vt:lpstr>
      <vt:lpstr>Futura PT Demi</vt:lpstr>
      <vt:lpstr>Custom Design</vt:lpstr>
      <vt:lpstr>Office Theme</vt:lpstr>
      <vt:lpstr>PowerPoint Presentation</vt:lpstr>
      <vt:lpstr>PowerPoint Presentation</vt:lpstr>
      <vt:lpstr>PowerPoint Presentation</vt:lpstr>
      <vt:lpstr>The Heart</vt:lpstr>
      <vt:lpstr>Pulmonary and Systemic Circulation</vt:lpstr>
      <vt:lpstr>PowerPoint Presentation</vt:lpstr>
      <vt:lpstr>The Blood</vt:lpstr>
      <vt:lpstr>PowerPoint Presentation</vt:lpstr>
      <vt:lpstr>PowerPoint Presentation</vt:lpstr>
      <vt:lpstr>Functions of the Blood</vt:lpstr>
      <vt:lpstr>Composition Of The Blood </vt:lpstr>
      <vt:lpstr>Arteries of the Head, Face, and Neck</vt:lpstr>
      <vt:lpstr>Veins of the Head, Face, and Neck</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2023-01-25T15:47:44Z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