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png" ContentType="image/pn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Relationship Id="rId41" Type="http://schemas.openxmlformats.org/officeDocument/2006/relationships/slide" Target="slides/slide36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807719"/>
            <a:ext cx="12192000" cy="32384"/>
          </a:xfrm>
          <a:custGeom>
            <a:avLst/>
            <a:gdLst/>
            <a:ahLst/>
            <a:cxnLst/>
            <a:rect l="l" t="t" r="r" b="b"/>
            <a:pathLst>
              <a:path w="12192000" h="32384">
                <a:moveTo>
                  <a:pt x="12192000" y="0"/>
                </a:moveTo>
                <a:lnTo>
                  <a:pt x="0" y="0"/>
                </a:lnTo>
                <a:lnTo>
                  <a:pt x="0" y="31876"/>
                </a:lnTo>
                <a:lnTo>
                  <a:pt x="12192000" y="31876"/>
                </a:lnTo>
                <a:lnTo>
                  <a:pt x="12192000" y="0"/>
                </a:lnTo>
                <a:close/>
              </a:path>
            </a:pathLst>
          </a:custGeom>
          <a:solidFill>
            <a:srgbClr val="005EB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16330" y="602361"/>
            <a:ext cx="8778240" cy="6965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030630" y="1690528"/>
            <a:ext cx="10039350" cy="42735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1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5" Type="http://schemas.openxmlformats.org/officeDocument/2006/relationships/image" Target="../media/image9.png"/><Relationship Id="rId6" Type="http://schemas.openxmlformats.org/officeDocument/2006/relationships/image" Target="../media/image1.pn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Relationship Id="rId3" Type="http://schemas.openxmlformats.org/officeDocument/2006/relationships/image" Target="../media/image11.png"/><Relationship Id="rId4" Type="http://schemas.openxmlformats.org/officeDocument/2006/relationships/image" Target="../media/image12.png"/><Relationship Id="rId5" Type="http://schemas.openxmlformats.org/officeDocument/2006/relationships/image" Target="../media/image13.png"/><Relationship Id="rId6" Type="http://schemas.openxmlformats.org/officeDocument/2006/relationships/image" Target="../media/image14.png"/><Relationship Id="rId7" Type="http://schemas.openxmlformats.org/officeDocument/2006/relationships/image" Target="../media/image15.png"/><Relationship Id="rId8" Type="http://schemas.openxmlformats.org/officeDocument/2006/relationships/image" Target="../media/image1.png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png"/><Relationship Id="rId3" Type="http://schemas.openxmlformats.org/officeDocument/2006/relationships/image" Target="../media/image17.png"/><Relationship Id="rId4" Type="http://schemas.openxmlformats.org/officeDocument/2006/relationships/image" Target="../media/image1.png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3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3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3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3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3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3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051" y="18288"/>
            <a:ext cx="711708" cy="760476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801361" y="2281554"/>
            <a:ext cx="6706870" cy="75692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800"/>
              <a:t>MRAD</a:t>
            </a:r>
            <a:r>
              <a:rPr dirty="0" sz="4800" spc="-200"/>
              <a:t> </a:t>
            </a:r>
            <a:r>
              <a:rPr dirty="0" sz="4800"/>
              <a:t>251:</a:t>
            </a:r>
            <a:r>
              <a:rPr dirty="0" sz="4800" spc="-85"/>
              <a:t> </a:t>
            </a:r>
            <a:r>
              <a:rPr dirty="0" sz="4800"/>
              <a:t>CT</a:t>
            </a:r>
            <a:r>
              <a:rPr dirty="0" sz="4800" spc="-175"/>
              <a:t> </a:t>
            </a:r>
            <a:r>
              <a:rPr dirty="0" sz="4800"/>
              <a:t>Theory</a:t>
            </a:r>
            <a:r>
              <a:rPr dirty="0" sz="4800" spc="-80"/>
              <a:t> </a:t>
            </a:r>
            <a:r>
              <a:rPr dirty="0" sz="4800" spc="-50"/>
              <a:t>1</a:t>
            </a:r>
            <a:endParaRPr sz="4800"/>
          </a:p>
        </p:txBody>
      </p:sp>
      <p:sp>
        <p:nvSpPr>
          <p:cNvPr id="4" name="object 4" descr=""/>
          <p:cNvSpPr txBox="1"/>
          <p:nvPr/>
        </p:nvSpPr>
        <p:spPr>
          <a:xfrm>
            <a:off x="4935982" y="3015208"/>
            <a:ext cx="4901565" cy="1104900"/>
          </a:xfrm>
          <a:prstGeom prst="rect">
            <a:avLst/>
          </a:prstGeom>
        </p:spPr>
        <p:txBody>
          <a:bodyPr wrap="square" lIns="0" tIns="1009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95"/>
              </a:spcBef>
            </a:pPr>
            <a:r>
              <a:rPr dirty="0" u="heavy" sz="2000" spc="-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Outcome</a:t>
            </a:r>
            <a:r>
              <a:rPr dirty="0" u="heavy" sz="2000" spc="-105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20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1</a:t>
            </a:r>
            <a:r>
              <a:rPr dirty="0" u="heavy" sz="2000" spc="-3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20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(Part</a:t>
            </a:r>
            <a:r>
              <a:rPr dirty="0" u="heavy" sz="2000" spc="-65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2000" spc="-25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1)</a:t>
            </a:r>
            <a:r>
              <a:rPr dirty="0" sz="2000" spc="-25">
                <a:latin typeface="Arial MT"/>
                <a:cs typeface="Arial MT"/>
              </a:rPr>
              <a:t>:</a:t>
            </a:r>
            <a:endParaRPr sz="2000">
              <a:latin typeface="Arial MT"/>
              <a:cs typeface="Arial MT"/>
            </a:endParaRPr>
          </a:p>
          <a:p>
            <a:pPr marL="12700">
              <a:lnSpc>
                <a:spcPts val="2350"/>
              </a:lnSpc>
              <a:spcBef>
                <a:spcPts val="695"/>
              </a:spcBef>
            </a:pPr>
            <a:r>
              <a:rPr dirty="0" sz="2000">
                <a:latin typeface="Arial MT"/>
                <a:cs typeface="Arial MT"/>
              </a:rPr>
              <a:t>Explain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1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basic</a:t>
            </a:r>
            <a:r>
              <a:rPr dirty="0" sz="2000" spc="-12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principles</a:t>
            </a:r>
            <a:r>
              <a:rPr dirty="0" sz="2000" spc="-1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10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computed</a:t>
            </a:r>
            <a:endParaRPr sz="2000">
              <a:latin typeface="Arial MT"/>
              <a:cs typeface="Arial MT"/>
            </a:endParaRPr>
          </a:p>
          <a:p>
            <a:pPr marL="12700">
              <a:lnSpc>
                <a:spcPts val="2350"/>
              </a:lnSpc>
            </a:pPr>
            <a:r>
              <a:rPr dirty="0" sz="2000" spc="-10">
                <a:latin typeface="Arial MT"/>
                <a:cs typeface="Arial MT"/>
              </a:rPr>
              <a:t>tomography</a:t>
            </a:r>
            <a:r>
              <a:rPr dirty="0" sz="2000" spc="-16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(CT)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physics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and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fundamentals</a:t>
            </a:r>
            <a:endParaRPr sz="20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pc="-10"/>
              <a:t>Objectives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34411" y="3406140"/>
            <a:ext cx="2257043" cy="262128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535935" y="3793235"/>
            <a:ext cx="2894076" cy="266700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534411" y="4192523"/>
            <a:ext cx="1889760" cy="262127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534411" y="4585715"/>
            <a:ext cx="1924812" cy="262128"/>
          </a:xfrm>
          <a:prstGeom prst="rect">
            <a:avLst/>
          </a:prstGeom>
        </p:spPr>
      </p:pic>
      <p:sp>
        <p:nvSpPr>
          <p:cNvPr id="7" name="object 7" descr=""/>
          <p:cNvSpPr txBox="1"/>
          <p:nvPr/>
        </p:nvSpPr>
        <p:spPr>
          <a:xfrm>
            <a:off x="916330" y="1699793"/>
            <a:ext cx="9509125" cy="3829685"/>
          </a:xfrm>
          <a:prstGeom prst="rect">
            <a:avLst/>
          </a:prstGeom>
        </p:spPr>
        <p:txBody>
          <a:bodyPr wrap="square" lIns="0" tIns="100330" rIns="0" bIns="0" rtlCol="0" vert="horz">
            <a:spAutoFit/>
          </a:bodyPr>
          <a:lstStyle/>
          <a:p>
            <a:pPr marL="926465" indent="-913765">
              <a:lnSpc>
                <a:spcPct val="100000"/>
              </a:lnSpc>
              <a:spcBef>
                <a:spcPts val="790"/>
              </a:spcBef>
              <a:buAutoNum type="arabicPeriod"/>
              <a:tabLst>
                <a:tab pos="926465" algn="l"/>
              </a:tabLst>
            </a:pPr>
            <a:r>
              <a:rPr dirty="0" sz="2800">
                <a:latin typeface="Arial MT"/>
                <a:cs typeface="Arial MT"/>
              </a:rPr>
              <a:t>Explain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process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x-</a:t>
            </a:r>
            <a:r>
              <a:rPr dirty="0" sz="2800">
                <a:latin typeface="Arial MT"/>
                <a:cs typeface="Arial MT"/>
              </a:rPr>
              <a:t>ray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production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30">
                <a:latin typeface="Arial MT"/>
                <a:cs typeface="Arial MT"/>
              </a:rPr>
              <a:t>x-</a:t>
            </a:r>
            <a:r>
              <a:rPr dirty="0" sz="2800">
                <a:latin typeface="Arial MT"/>
                <a:cs typeface="Arial MT"/>
              </a:rPr>
              <a:t>ray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tube</a:t>
            </a:r>
            <a:endParaRPr sz="2800">
              <a:latin typeface="Arial MT"/>
              <a:cs typeface="Arial MT"/>
            </a:endParaRPr>
          </a:p>
          <a:p>
            <a:pPr marL="926465" indent="-913765">
              <a:lnSpc>
                <a:spcPct val="100000"/>
              </a:lnSpc>
              <a:spcBef>
                <a:spcPts val="700"/>
              </a:spcBef>
              <a:buAutoNum type="arabicPeriod"/>
              <a:tabLst>
                <a:tab pos="926465" algn="l"/>
              </a:tabLst>
            </a:pPr>
            <a:r>
              <a:rPr dirty="0" sz="2800" spc="-10">
                <a:latin typeface="Arial MT"/>
                <a:cs typeface="Arial MT"/>
              </a:rPr>
              <a:t>Outline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basic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steps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achieve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CT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image</a:t>
            </a:r>
            <a:endParaRPr sz="2800">
              <a:latin typeface="Arial MT"/>
              <a:cs typeface="Arial MT"/>
            </a:endParaRPr>
          </a:p>
          <a:p>
            <a:pPr marL="926465" indent="-913765">
              <a:lnSpc>
                <a:spcPct val="100000"/>
              </a:lnSpc>
              <a:spcBef>
                <a:spcPts val="900"/>
              </a:spcBef>
              <a:buAutoNum type="arabicPeriod"/>
              <a:tabLst>
                <a:tab pos="926465" algn="l"/>
              </a:tabLst>
            </a:pPr>
            <a:r>
              <a:rPr dirty="0" sz="2800" spc="-10">
                <a:latin typeface="Arial MT"/>
                <a:cs typeface="Arial MT"/>
              </a:rPr>
              <a:t>Outline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the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process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for:</a:t>
            </a:r>
            <a:endParaRPr sz="2800">
              <a:latin typeface="Arial MT"/>
              <a:cs typeface="Arial MT"/>
            </a:endParaRPr>
          </a:p>
          <a:p>
            <a:pPr marL="1383665">
              <a:lnSpc>
                <a:spcPct val="100000"/>
              </a:lnSpc>
              <a:spcBef>
                <a:spcPts val="315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1383665">
              <a:lnSpc>
                <a:spcPct val="100000"/>
              </a:lnSpc>
              <a:spcBef>
                <a:spcPts val="204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1383665">
              <a:lnSpc>
                <a:spcPct val="100000"/>
              </a:lnSpc>
              <a:spcBef>
                <a:spcPts val="195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1383665">
              <a:lnSpc>
                <a:spcPct val="100000"/>
              </a:lnSpc>
              <a:spcBef>
                <a:spcPts val="204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926465" indent="-913765">
              <a:lnSpc>
                <a:spcPct val="100000"/>
              </a:lnSpc>
              <a:spcBef>
                <a:spcPts val="1780"/>
              </a:spcBef>
              <a:buAutoNum type="arabicPeriod" startAt="4"/>
              <a:tabLst>
                <a:tab pos="926465" algn="l"/>
              </a:tabLst>
            </a:pPr>
            <a:r>
              <a:rPr dirty="0" sz="2800" spc="-25">
                <a:latin typeface="Arial MT"/>
                <a:cs typeface="Arial MT"/>
              </a:rPr>
              <a:t>Differentiate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planar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imaging</a:t>
            </a:r>
            <a:r>
              <a:rPr dirty="0" sz="2800" spc="-9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from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tomographic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imaging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8" name="object 8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5051" y="18288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Objective</a:t>
            </a:r>
            <a:r>
              <a:rPr dirty="0" spc="-60"/>
              <a:t> </a:t>
            </a:r>
            <a:r>
              <a:rPr dirty="0" spc="-25"/>
              <a:t>1.1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1030630" y="1791716"/>
            <a:ext cx="9869170" cy="4256405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algn="just" marL="12700" marR="967740">
              <a:lnSpc>
                <a:spcPts val="3000"/>
              </a:lnSpc>
              <a:spcBef>
                <a:spcPts val="495"/>
              </a:spcBef>
            </a:pPr>
            <a:r>
              <a:rPr dirty="0" sz="2700">
                <a:latin typeface="Arial MT"/>
                <a:cs typeface="Arial MT"/>
              </a:rPr>
              <a:t>X.</a:t>
            </a:r>
            <a:r>
              <a:rPr dirty="0" sz="2800">
                <a:latin typeface="Arial MT"/>
                <a:cs typeface="Arial MT"/>
              </a:rPr>
              <a:t>ray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imaging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systems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are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designed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9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control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flow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of </a:t>
            </a:r>
            <a:r>
              <a:rPr dirty="0" sz="2800" spc="-20">
                <a:latin typeface="Arial MT"/>
                <a:cs typeface="Arial MT"/>
              </a:rPr>
              <a:t>electrons,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enabling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suitable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beam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315">
                <a:latin typeface="Arial MT"/>
                <a:cs typeface="Arial MT"/>
              </a:rPr>
              <a:t>  </a:t>
            </a:r>
            <a:r>
              <a:rPr dirty="0" sz="2800" spc="-30">
                <a:latin typeface="Arial MT"/>
                <a:cs typeface="Arial MT"/>
              </a:rPr>
              <a:t>x-</a:t>
            </a:r>
            <a:r>
              <a:rPr dirty="0" sz="2800">
                <a:latin typeface="Arial MT"/>
                <a:cs typeface="Arial MT"/>
              </a:rPr>
              <a:t>ray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photons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for </a:t>
            </a:r>
            <a:r>
              <a:rPr dirty="0" sz="2800" spc="-20">
                <a:latin typeface="Arial MT"/>
                <a:cs typeface="Arial MT"/>
              </a:rPr>
              <a:t>diagnostic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imaging.</a:t>
            </a:r>
            <a:endParaRPr sz="2800">
              <a:latin typeface="Arial MT"/>
              <a:cs typeface="Arial MT"/>
            </a:endParaRPr>
          </a:p>
          <a:p>
            <a:pPr marL="12700" marR="5080">
              <a:lnSpc>
                <a:spcPts val="3000"/>
              </a:lnSpc>
              <a:spcBef>
                <a:spcPts val="2880"/>
              </a:spcBef>
            </a:pPr>
            <a:r>
              <a:rPr dirty="0" sz="2800">
                <a:latin typeface="Arial MT"/>
                <a:cs typeface="Arial MT"/>
              </a:rPr>
              <a:t>Three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main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components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95">
                <a:latin typeface="Arial MT"/>
                <a:cs typeface="Arial MT"/>
              </a:rPr>
              <a:t> </a:t>
            </a:r>
            <a:r>
              <a:rPr dirty="0" sz="2800" spc="-30">
                <a:latin typeface="Arial MT"/>
                <a:cs typeface="Arial MT"/>
              </a:rPr>
              <a:t>x-</a:t>
            </a:r>
            <a:r>
              <a:rPr dirty="0" sz="2800">
                <a:latin typeface="Arial MT"/>
                <a:cs typeface="Arial MT"/>
              </a:rPr>
              <a:t>ray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imaging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systems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influence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the </a:t>
            </a:r>
            <a:r>
              <a:rPr dirty="0" sz="2800">
                <a:latin typeface="Arial MT"/>
                <a:cs typeface="Arial MT"/>
              </a:rPr>
              <a:t>flow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electrons:</a:t>
            </a:r>
            <a:endParaRPr sz="2800">
              <a:latin typeface="Arial MT"/>
              <a:cs typeface="Arial MT"/>
            </a:endParaRPr>
          </a:p>
          <a:p>
            <a:pPr marL="870585" indent="-515620">
              <a:lnSpc>
                <a:spcPct val="100000"/>
              </a:lnSpc>
              <a:spcBef>
                <a:spcPts val="1470"/>
              </a:spcBef>
              <a:buAutoNum type="arabicPeriod"/>
              <a:tabLst>
                <a:tab pos="870585" algn="l"/>
              </a:tabLst>
            </a:pPr>
            <a:r>
              <a:rPr dirty="0" sz="2600">
                <a:latin typeface="Arial MT"/>
                <a:cs typeface="Arial MT"/>
              </a:rPr>
              <a:t>Operating</a:t>
            </a:r>
            <a:r>
              <a:rPr dirty="0" sz="2600" spc="-16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Console</a:t>
            </a:r>
            <a:endParaRPr sz="2600">
              <a:latin typeface="Arial MT"/>
              <a:cs typeface="Arial MT"/>
            </a:endParaRPr>
          </a:p>
          <a:p>
            <a:pPr marL="870585" indent="-515620">
              <a:lnSpc>
                <a:spcPct val="100000"/>
              </a:lnSpc>
              <a:spcBef>
                <a:spcPts val="2100"/>
              </a:spcBef>
              <a:buAutoNum type="arabicPeriod"/>
              <a:tabLst>
                <a:tab pos="870585" algn="l"/>
              </a:tabLst>
            </a:pPr>
            <a:r>
              <a:rPr dirty="0" sz="2600" spc="-10">
                <a:latin typeface="Arial MT"/>
                <a:cs typeface="Arial MT"/>
              </a:rPr>
              <a:t>Generator</a:t>
            </a:r>
            <a:endParaRPr sz="2600">
              <a:latin typeface="Arial MT"/>
              <a:cs typeface="Arial MT"/>
            </a:endParaRPr>
          </a:p>
          <a:p>
            <a:pPr marL="870585" indent="-515620">
              <a:lnSpc>
                <a:spcPct val="100000"/>
              </a:lnSpc>
              <a:spcBef>
                <a:spcPts val="2105"/>
              </a:spcBef>
              <a:buAutoNum type="arabicPeriod"/>
              <a:tabLst>
                <a:tab pos="870585" algn="l"/>
              </a:tabLst>
            </a:pPr>
            <a:r>
              <a:rPr dirty="0" sz="2600" spc="-80">
                <a:latin typeface="Arial MT"/>
                <a:cs typeface="Arial MT"/>
              </a:rPr>
              <a:t>X-</a:t>
            </a:r>
            <a:r>
              <a:rPr dirty="0" sz="2600">
                <a:latin typeface="Arial MT"/>
                <a:cs typeface="Arial MT"/>
              </a:rPr>
              <a:t>ray</a:t>
            </a:r>
            <a:r>
              <a:rPr dirty="0" sz="2600" spc="75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Tube</a:t>
            </a:r>
            <a:endParaRPr sz="26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051" y="18288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Operating</a:t>
            </a:r>
            <a:r>
              <a:rPr dirty="0" spc="-100"/>
              <a:t> </a:t>
            </a:r>
            <a:r>
              <a:rPr dirty="0" spc="-10"/>
              <a:t>Console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1030630" y="1791716"/>
            <a:ext cx="10075545" cy="3911600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marL="12700" marR="971550">
              <a:lnSpc>
                <a:spcPts val="3000"/>
              </a:lnSpc>
              <a:spcBef>
                <a:spcPts val="495"/>
              </a:spcBef>
            </a:pP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20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specialized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keyboard,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containing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meters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and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controls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for </a:t>
            </a:r>
            <a:r>
              <a:rPr dirty="0" sz="2800" spc="-10">
                <a:latin typeface="Arial MT"/>
                <a:cs typeface="Arial MT"/>
              </a:rPr>
              <a:t>manipulating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the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intensity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(aka.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amount)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and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quality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(aka. </a:t>
            </a:r>
            <a:r>
              <a:rPr dirty="0" sz="2800" spc="-20">
                <a:latin typeface="Arial MT"/>
                <a:cs typeface="Arial MT"/>
              </a:rPr>
              <a:t>penetrability)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95">
                <a:latin typeface="Arial MT"/>
                <a:cs typeface="Arial MT"/>
              </a:rPr>
              <a:t> </a:t>
            </a:r>
            <a:r>
              <a:rPr dirty="0" sz="2800" spc="-40">
                <a:latin typeface="Arial MT"/>
                <a:cs typeface="Arial MT"/>
              </a:rPr>
              <a:t>x-</a:t>
            </a:r>
            <a:r>
              <a:rPr dirty="0" sz="2800" spc="-10">
                <a:latin typeface="Arial MT"/>
                <a:cs typeface="Arial MT"/>
              </a:rPr>
              <a:t>radiation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used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during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imaging.</a:t>
            </a:r>
            <a:endParaRPr sz="2800">
              <a:latin typeface="Arial MT"/>
              <a:cs typeface="Arial MT"/>
            </a:endParaRPr>
          </a:p>
          <a:p>
            <a:pPr marL="469265" indent="-456565">
              <a:lnSpc>
                <a:spcPct val="100000"/>
              </a:lnSpc>
              <a:spcBef>
                <a:spcPts val="869"/>
              </a:spcBef>
              <a:buChar char="•"/>
              <a:tabLst>
                <a:tab pos="469265" algn="l"/>
              </a:tabLst>
            </a:pPr>
            <a:r>
              <a:rPr dirty="0" sz="2600">
                <a:latin typeface="Arial MT"/>
                <a:cs typeface="Arial MT"/>
              </a:rPr>
              <a:t>Usually</a:t>
            </a:r>
            <a:r>
              <a:rPr dirty="0" sz="2600" spc="-1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located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outside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examination</a:t>
            </a:r>
            <a:r>
              <a:rPr dirty="0" sz="2600" spc="-130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room</a:t>
            </a:r>
            <a:endParaRPr sz="2600">
              <a:latin typeface="Arial MT"/>
              <a:cs typeface="Arial MT"/>
            </a:endParaRPr>
          </a:p>
          <a:p>
            <a:pPr marL="469265" marR="5080" indent="-457200">
              <a:lnSpc>
                <a:spcPts val="2800"/>
              </a:lnSpc>
              <a:spcBef>
                <a:spcPts val="1835"/>
              </a:spcBef>
              <a:buChar char="•"/>
              <a:tabLst>
                <a:tab pos="469265" algn="l"/>
              </a:tabLst>
            </a:pPr>
            <a:r>
              <a:rPr dirty="0" sz="2600">
                <a:latin typeface="Arial MT"/>
                <a:cs typeface="Arial MT"/>
              </a:rPr>
              <a:t>A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clear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protective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barrier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should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separate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“console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room”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from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examination</a:t>
            </a:r>
            <a:r>
              <a:rPr dirty="0" sz="2600" spc="-160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room</a:t>
            </a:r>
            <a:endParaRPr sz="2600">
              <a:latin typeface="Arial MT"/>
              <a:cs typeface="Arial MT"/>
            </a:endParaRPr>
          </a:p>
          <a:p>
            <a:pPr lvl="1" marL="812165" indent="-457200">
              <a:lnSpc>
                <a:spcPct val="100000"/>
              </a:lnSpc>
              <a:spcBef>
                <a:spcPts val="180"/>
              </a:spcBef>
              <a:buChar char="•"/>
              <a:tabLst>
                <a:tab pos="812165" algn="l"/>
              </a:tabLst>
            </a:pPr>
            <a:r>
              <a:rPr dirty="0" sz="2200" spc="-20">
                <a:latin typeface="Arial MT"/>
                <a:cs typeface="Arial MT"/>
              </a:rPr>
              <a:t>Maintains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patient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visualization</a:t>
            </a:r>
            <a:endParaRPr sz="2200">
              <a:latin typeface="Arial MT"/>
              <a:cs typeface="Arial MT"/>
            </a:endParaRPr>
          </a:p>
          <a:p>
            <a:pPr marL="469265" indent="-456565">
              <a:lnSpc>
                <a:spcPct val="100000"/>
              </a:lnSpc>
              <a:spcBef>
                <a:spcPts val="885"/>
              </a:spcBef>
              <a:buChar char="•"/>
              <a:tabLst>
                <a:tab pos="469265" algn="l"/>
              </a:tabLst>
            </a:pPr>
            <a:r>
              <a:rPr dirty="0" sz="2600">
                <a:latin typeface="Arial MT"/>
                <a:cs typeface="Arial MT"/>
              </a:rPr>
              <a:t>Controls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and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meters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are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digital</a:t>
            </a:r>
            <a:endParaRPr sz="2600">
              <a:latin typeface="Arial MT"/>
              <a:cs typeface="Arial MT"/>
            </a:endParaRPr>
          </a:p>
          <a:p>
            <a:pPr lvl="1" marL="812165" indent="-457200">
              <a:lnSpc>
                <a:spcPct val="100000"/>
              </a:lnSpc>
              <a:spcBef>
                <a:spcPts val="315"/>
              </a:spcBef>
              <a:buChar char="•"/>
              <a:tabLst>
                <a:tab pos="812165" algn="l"/>
              </a:tabLst>
            </a:pPr>
            <a:r>
              <a:rPr dirty="0" sz="2200">
                <a:latin typeface="Arial MT"/>
                <a:cs typeface="Arial MT"/>
              </a:rPr>
              <a:t>Many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features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are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automatic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051" y="18288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330" y="602361"/>
            <a:ext cx="2531745" cy="69659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pc="-10"/>
              <a:t>Generator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1030630" y="1796923"/>
            <a:ext cx="9286875" cy="3423285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marL="12700" marR="5080">
              <a:lnSpc>
                <a:spcPts val="3000"/>
              </a:lnSpc>
              <a:spcBef>
                <a:spcPts val="495"/>
              </a:spcBef>
            </a:pPr>
            <a:r>
              <a:rPr dirty="0" sz="2800" spc="-10">
                <a:latin typeface="Arial MT"/>
                <a:cs typeface="Arial MT"/>
              </a:rPr>
              <a:t>Provides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power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(aka.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voltage)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necessary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9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create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30">
                <a:latin typeface="Arial MT"/>
                <a:cs typeface="Arial MT"/>
              </a:rPr>
              <a:t>x-</a:t>
            </a:r>
            <a:r>
              <a:rPr dirty="0" sz="2800" spc="-25">
                <a:latin typeface="Arial MT"/>
                <a:cs typeface="Arial MT"/>
              </a:rPr>
              <a:t>ray </a:t>
            </a:r>
            <a:r>
              <a:rPr dirty="0" sz="2800">
                <a:latin typeface="Arial MT"/>
                <a:cs typeface="Arial MT"/>
              </a:rPr>
              <a:t>photons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tube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at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consistent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rate.</a:t>
            </a:r>
            <a:endParaRPr sz="2800">
              <a:latin typeface="Arial MT"/>
              <a:cs typeface="Arial MT"/>
            </a:endParaRPr>
          </a:p>
          <a:p>
            <a:pPr marL="469265" indent="-456565">
              <a:lnSpc>
                <a:spcPct val="100000"/>
              </a:lnSpc>
              <a:spcBef>
                <a:spcPts val="1265"/>
              </a:spcBef>
              <a:buChar char="•"/>
              <a:tabLst>
                <a:tab pos="469265" algn="l"/>
              </a:tabLst>
            </a:pPr>
            <a:r>
              <a:rPr dirty="0" sz="2600">
                <a:latin typeface="Arial MT"/>
                <a:cs typeface="Arial MT"/>
              </a:rPr>
              <a:t>High</a:t>
            </a:r>
            <a:r>
              <a:rPr dirty="0" sz="2600" spc="-1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voltage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generators</a:t>
            </a:r>
            <a:r>
              <a:rPr dirty="0" sz="2600" spc="-1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are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preferred</a:t>
            </a:r>
            <a:endParaRPr sz="2600">
              <a:latin typeface="Arial MT"/>
              <a:cs typeface="Arial MT"/>
            </a:endParaRPr>
          </a:p>
          <a:p>
            <a:pPr lvl="1" marL="812165" indent="-457200">
              <a:lnSpc>
                <a:spcPct val="100000"/>
              </a:lnSpc>
              <a:spcBef>
                <a:spcPts val="810"/>
              </a:spcBef>
              <a:buChar char="•"/>
              <a:tabLst>
                <a:tab pos="812165" algn="l"/>
              </a:tabLst>
            </a:pPr>
            <a:r>
              <a:rPr dirty="0" sz="2400">
                <a:latin typeface="Arial MT"/>
                <a:cs typeface="Arial MT"/>
              </a:rPr>
              <a:t>Produce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near</a:t>
            </a:r>
            <a:r>
              <a:rPr dirty="0" sz="2400" spc="-15">
                <a:latin typeface="Arial MT"/>
                <a:cs typeface="Arial MT"/>
              </a:rPr>
              <a:t> </a:t>
            </a:r>
            <a:r>
              <a:rPr dirty="0" sz="2400" spc="-55">
                <a:latin typeface="Arial MT"/>
                <a:cs typeface="Arial MT"/>
              </a:rPr>
              <a:t>constant-</a:t>
            </a:r>
            <a:r>
              <a:rPr dirty="0" sz="2400" spc="-10">
                <a:latin typeface="Arial MT"/>
                <a:cs typeface="Arial MT"/>
              </a:rPr>
              <a:t>potential</a:t>
            </a:r>
            <a:endParaRPr sz="2400">
              <a:latin typeface="Arial MT"/>
              <a:cs typeface="Arial MT"/>
            </a:endParaRPr>
          </a:p>
          <a:p>
            <a:pPr lvl="2" marL="1040765" indent="-457200">
              <a:lnSpc>
                <a:spcPct val="100000"/>
              </a:lnSpc>
              <a:spcBef>
                <a:spcPts val="315"/>
              </a:spcBef>
              <a:buChar char="•"/>
              <a:tabLst>
                <a:tab pos="1040765" algn="l"/>
              </a:tabLst>
            </a:pPr>
            <a:r>
              <a:rPr dirty="0" sz="1800">
                <a:latin typeface="Arial MT"/>
                <a:cs typeface="Arial MT"/>
              </a:rPr>
              <a:t>Only</a:t>
            </a:r>
            <a:r>
              <a:rPr dirty="0" sz="1800" spc="-9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possess</a:t>
            </a:r>
            <a:r>
              <a:rPr dirty="0" sz="1800" spc="-4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roughly</a:t>
            </a:r>
            <a:r>
              <a:rPr dirty="0" sz="1800" spc="-4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1%</a:t>
            </a:r>
            <a:r>
              <a:rPr dirty="0" sz="1800" spc="-8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voltage</a:t>
            </a:r>
            <a:r>
              <a:rPr dirty="0" sz="1800" spc="-4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ripple</a:t>
            </a:r>
            <a:endParaRPr sz="1800">
              <a:latin typeface="Arial MT"/>
              <a:cs typeface="Arial MT"/>
            </a:endParaRPr>
          </a:p>
          <a:p>
            <a:pPr lvl="1" marL="812165" indent="-457200">
              <a:lnSpc>
                <a:spcPct val="100000"/>
              </a:lnSpc>
              <a:spcBef>
                <a:spcPts val="780"/>
              </a:spcBef>
              <a:buChar char="•"/>
              <a:tabLst>
                <a:tab pos="812165" algn="l"/>
              </a:tabLst>
            </a:pPr>
            <a:r>
              <a:rPr dirty="0" sz="2400">
                <a:latin typeface="Arial MT"/>
                <a:cs typeface="Arial MT"/>
              </a:rPr>
              <a:t>Produce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greater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 spc="-30">
                <a:latin typeface="Arial MT"/>
                <a:cs typeface="Arial MT"/>
              </a:rPr>
              <a:t>x-</a:t>
            </a:r>
            <a:r>
              <a:rPr dirty="0" sz="2400">
                <a:latin typeface="Arial MT"/>
                <a:cs typeface="Arial MT"/>
              </a:rPr>
              <a:t>ray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quantity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quality</a:t>
            </a:r>
            <a:endParaRPr sz="2400">
              <a:latin typeface="Arial MT"/>
              <a:cs typeface="Arial MT"/>
            </a:endParaRPr>
          </a:p>
          <a:p>
            <a:pPr lvl="2" marL="1040765" indent="-457200">
              <a:lnSpc>
                <a:spcPct val="100000"/>
              </a:lnSpc>
              <a:spcBef>
                <a:spcPts val="325"/>
              </a:spcBef>
              <a:buChar char="•"/>
              <a:tabLst>
                <a:tab pos="1040765" algn="l"/>
              </a:tabLst>
            </a:pPr>
            <a:r>
              <a:rPr dirty="0" sz="1800">
                <a:latin typeface="Arial MT"/>
                <a:cs typeface="Arial MT"/>
              </a:rPr>
              <a:t>Improves</a:t>
            </a:r>
            <a:r>
              <a:rPr dirty="0" sz="1800" spc="-10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image</a:t>
            </a:r>
            <a:r>
              <a:rPr dirty="0" sz="1800" spc="-7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quality</a:t>
            </a:r>
            <a:r>
              <a:rPr dirty="0" sz="1800" spc="-6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and</a:t>
            </a:r>
            <a:r>
              <a:rPr dirty="0" sz="1800" spc="-9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decreases</a:t>
            </a:r>
            <a:r>
              <a:rPr dirty="0" sz="1800" spc="-7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patient</a:t>
            </a:r>
            <a:r>
              <a:rPr dirty="0" sz="1800" spc="-50">
                <a:latin typeface="Arial MT"/>
                <a:cs typeface="Arial MT"/>
              </a:rPr>
              <a:t> </a:t>
            </a:r>
            <a:r>
              <a:rPr dirty="0" sz="1800" spc="-20">
                <a:latin typeface="Arial MT"/>
                <a:cs typeface="Arial MT"/>
              </a:rPr>
              <a:t>dose</a:t>
            </a:r>
            <a:endParaRPr sz="1800">
              <a:latin typeface="Arial MT"/>
              <a:cs typeface="Arial MT"/>
            </a:endParaRPr>
          </a:p>
          <a:p>
            <a:pPr lvl="1" marL="812165" indent="-457200">
              <a:lnSpc>
                <a:spcPct val="100000"/>
              </a:lnSpc>
              <a:spcBef>
                <a:spcPts val="780"/>
              </a:spcBef>
              <a:buChar char="•"/>
              <a:tabLst>
                <a:tab pos="812165" algn="l"/>
              </a:tabLst>
            </a:pPr>
            <a:r>
              <a:rPr dirty="0" sz="2400" spc="-20">
                <a:latin typeface="Arial MT"/>
                <a:cs typeface="Arial MT"/>
              </a:rPr>
              <a:t>Compact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size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051" y="18288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pc="-50"/>
              <a:t>X-</a:t>
            </a:r>
            <a:r>
              <a:rPr dirty="0"/>
              <a:t>ray</a:t>
            </a:r>
            <a:r>
              <a:rPr dirty="0" spc="5"/>
              <a:t> </a:t>
            </a:r>
            <a:r>
              <a:rPr dirty="0" spc="-20"/>
              <a:t>Tube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1030630" y="1741423"/>
            <a:ext cx="10001250" cy="4230370"/>
          </a:xfrm>
          <a:prstGeom prst="rect">
            <a:avLst/>
          </a:prstGeom>
        </p:spPr>
        <p:txBody>
          <a:bodyPr wrap="square" lIns="0" tIns="93345" rIns="0" bIns="0" rtlCol="0" vert="horz">
            <a:spAutoFit/>
          </a:bodyPr>
          <a:lstStyle/>
          <a:p>
            <a:pPr marL="12700" marR="85090">
              <a:lnSpc>
                <a:spcPts val="2700"/>
              </a:lnSpc>
              <a:spcBef>
                <a:spcPts val="735"/>
              </a:spcBef>
            </a:pPr>
            <a:r>
              <a:rPr dirty="0" sz="2800">
                <a:latin typeface="Arial MT"/>
                <a:cs typeface="Arial MT"/>
              </a:rPr>
              <a:t>An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electronic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vacuum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that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produces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30">
                <a:latin typeface="Arial MT"/>
                <a:cs typeface="Arial MT"/>
              </a:rPr>
              <a:t>x-</a:t>
            </a:r>
            <a:r>
              <a:rPr dirty="0" sz="2800">
                <a:latin typeface="Arial MT"/>
                <a:cs typeface="Arial MT"/>
              </a:rPr>
              <a:t>ray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photons,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and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focuses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useful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beam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radiation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through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window.</a:t>
            </a:r>
            <a:endParaRPr sz="2800">
              <a:latin typeface="Arial MT"/>
              <a:cs typeface="Arial MT"/>
            </a:endParaRPr>
          </a:p>
          <a:p>
            <a:pPr marL="469265" indent="-456565">
              <a:lnSpc>
                <a:spcPts val="3110"/>
              </a:lnSpc>
              <a:spcBef>
                <a:spcPts val="400"/>
              </a:spcBef>
              <a:buChar char="•"/>
              <a:tabLst>
                <a:tab pos="469265" algn="l"/>
              </a:tabLst>
            </a:pPr>
            <a:r>
              <a:rPr dirty="0" sz="2600">
                <a:latin typeface="Arial MT"/>
                <a:cs typeface="Arial MT"/>
              </a:rPr>
              <a:t>Consists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2</a:t>
            </a:r>
            <a:r>
              <a:rPr dirty="0" sz="2600" spc="-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primary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components:</a:t>
            </a:r>
            <a:endParaRPr sz="2600">
              <a:latin typeface="Arial MT"/>
              <a:cs typeface="Arial MT"/>
            </a:endParaRPr>
          </a:p>
          <a:p>
            <a:pPr lvl="1" marL="812165" indent="-457200">
              <a:lnSpc>
                <a:spcPts val="2605"/>
              </a:lnSpc>
              <a:buChar char="•"/>
              <a:tabLst>
                <a:tab pos="812165" algn="l"/>
              </a:tabLst>
            </a:pPr>
            <a:r>
              <a:rPr dirty="0" sz="2200" spc="-10">
                <a:latin typeface="Arial MT"/>
                <a:cs typeface="Arial MT"/>
              </a:rPr>
              <a:t>Anode</a:t>
            </a:r>
            <a:endParaRPr sz="2200">
              <a:latin typeface="Arial MT"/>
              <a:cs typeface="Arial MT"/>
            </a:endParaRPr>
          </a:p>
          <a:p>
            <a:pPr lvl="1" marL="812165" indent="-457200">
              <a:lnSpc>
                <a:spcPts val="2615"/>
              </a:lnSpc>
              <a:buChar char="•"/>
              <a:tabLst>
                <a:tab pos="812165" algn="l"/>
              </a:tabLst>
            </a:pPr>
            <a:r>
              <a:rPr dirty="0" sz="2200" spc="-10">
                <a:latin typeface="Arial MT"/>
                <a:cs typeface="Arial MT"/>
              </a:rPr>
              <a:t>Cathode</a:t>
            </a:r>
            <a:endParaRPr sz="2200">
              <a:latin typeface="Arial MT"/>
              <a:cs typeface="Arial MT"/>
            </a:endParaRPr>
          </a:p>
          <a:p>
            <a:pPr marL="469265" indent="-456565">
              <a:lnSpc>
                <a:spcPts val="3115"/>
              </a:lnSpc>
              <a:spcBef>
                <a:spcPts val="370"/>
              </a:spcBef>
              <a:buChar char="•"/>
              <a:tabLst>
                <a:tab pos="469265" algn="l"/>
              </a:tabLst>
            </a:pPr>
            <a:r>
              <a:rPr dirty="0" sz="2600">
                <a:latin typeface="Arial MT"/>
                <a:cs typeface="Arial MT"/>
              </a:rPr>
              <a:t>Is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contained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within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protective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housing</a:t>
            </a:r>
            <a:endParaRPr sz="2600">
              <a:latin typeface="Arial MT"/>
              <a:cs typeface="Arial MT"/>
            </a:endParaRPr>
          </a:p>
          <a:p>
            <a:pPr lvl="1" marL="812165" marR="5080" indent="-457200">
              <a:lnSpc>
                <a:spcPts val="2110"/>
              </a:lnSpc>
              <a:spcBef>
                <a:spcPts val="509"/>
              </a:spcBef>
              <a:buChar char="•"/>
              <a:tabLst>
                <a:tab pos="812165" algn="l"/>
              </a:tabLst>
            </a:pPr>
            <a:r>
              <a:rPr dirty="0" sz="2200" spc="-10">
                <a:latin typeface="Arial MT"/>
                <a:cs typeface="Arial MT"/>
              </a:rPr>
              <a:t>Helps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prevent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electric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shock,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exposure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to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leakage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radiation,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and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damage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to </a:t>
            </a:r>
            <a:r>
              <a:rPr dirty="0" sz="2200" spc="-20">
                <a:latin typeface="Arial MT"/>
                <a:cs typeface="Arial MT"/>
              </a:rPr>
              <a:t>internal</a:t>
            </a:r>
            <a:r>
              <a:rPr dirty="0" sz="2200" spc="-7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components</a:t>
            </a:r>
            <a:endParaRPr sz="2200">
              <a:latin typeface="Arial MT"/>
              <a:cs typeface="Arial MT"/>
            </a:endParaRPr>
          </a:p>
          <a:p>
            <a:pPr marL="469265" indent="-456565">
              <a:lnSpc>
                <a:spcPts val="2960"/>
              </a:lnSpc>
              <a:spcBef>
                <a:spcPts val="280"/>
              </a:spcBef>
              <a:buChar char="•"/>
              <a:tabLst>
                <a:tab pos="469265" algn="l"/>
              </a:tabLst>
            </a:pPr>
            <a:r>
              <a:rPr dirty="0" sz="2600">
                <a:latin typeface="Arial MT"/>
                <a:cs typeface="Arial MT"/>
              </a:rPr>
              <a:t>Designed</a:t>
            </a:r>
            <a:r>
              <a:rPr dirty="0" sz="2600" spc="-1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to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increase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heat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dissipation</a:t>
            </a:r>
            <a:endParaRPr sz="2600">
              <a:latin typeface="Arial MT"/>
              <a:cs typeface="Arial MT"/>
            </a:endParaRPr>
          </a:p>
          <a:p>
            <a:pPr lvl="1" marL="812165" indent="-457200">
              <a:lnSpc>
                <a:spcPts val="2330"/>
              </a:lnSpc>
              <a:buChar char="•"/>
              <a:tabLst>
                <a:tab pos="812165" algn="l"/>
              </a:tabLst>
            </a:pP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production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60">
                <a:latin typeface="Arial MT"/>
                <a:cs typeface="Arial MT"/>
              </a:rPr>
              <a:t>x-</a:t>
            </a:r>
            <a:r>
              <a:rPr dirty="0" sz="2200">
                <a:latin typeface="Arial MT"/>
                <a:cs typeface="Arial MT"/>
              </a:rPr>
              <a:t>rays</a:t>
            </a:r>
            <a:r>
              <a:rPr dirty="0" sz="2200" spc="-6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is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extremely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inefficient</a:t>
            </a:r>
            <a:endParaRPr sz="2200">
              <a:latin typeface="Arial MT"/>
              <a:cs typeface="Arial MT"/>
            </a:endParaRPr>
          </a:p>
          <a:p>
            <a:pPr lvl="2" marL="1040765" indent="-457200">
              <a:lnSpc>
                <a:spcPts val="2200"/>
              </a:lnSpc>
              <a:buChar char="•"/>
              <a:tabLst>
                <a:tab pos="1040765" algn="l"/>
              </a:tabLst>
            </a:pPr>
            <a:r>
              <a:rPr dirty="0" sz="2000">
                <a:latin typeface="Arial MT"/>
                <a:cs typeface="Arial MT"/>
              </a:rPr>
              <a:t>99%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=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 spc="-20">
                <a:latin typeface="Arial MT"/>
                <a:cs typeface="Arial MT"/>
              </a:rPr>
              <a:t>heat</a:t>
            </a:r>
            <a:endParaRPr sz="2000">
              <a:latin typeface="Arial MT"/>
              <a:cs typeface="Arial MT"/>
            </a:endParaRPr>
          </a:p>
          <a:p>
            <a:pPr lvl="2" marL="1040765" indent="-457200">
              <a:lnSpc>
                <a:spcPts val="2350"/>
              </a:lnSpc>
              <a:buChar char="•"/>
              <a:tabLst>
                <a:tab pos="1040765" algn="l"/>
              </a:tabLst>
            </a:pPr>
            <a:r>
              <a:rPr dirty="0" sz="2000">
                <a:latin typeface="Arial MT"/>
                <a:cs typeface="Arial MT"/>
              </a:rPr>
              <a:t>1%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=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 spc="-15">
                <a:latin typeface="Arial MT"/>
                <a:cs typeface="Arial MT"/>
              </a:rPr>
              <a:t>x-</a:t>
            </a:r>
            <a:r>
              <a:rPr dirty="0" sz="2000">
                <a:latin typeface="Arial MT"/>
                <a:cs typeface="Arial MT"/>
              </a:rPr>
              <a:t>ray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photons</a:t>
            </a:r>
            <a:endParaRPr sz="20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051" y="18288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pc="-50"/>
              <a:t>X-</a:t>
            </a:r>
            <a:r>
              <a:rPr dirty="0"/>
              <a:t>ray</a:t>
            </a:r>
            <a:r>
              <a:rPr dirty="0" spc="5"/>
              <a:t> </a:t>
            </a:r>
            <a:r>
              <a:rPr dirty="0" spc="-20"/>
              <a:t>Tube</a:t>
            </a:r>
          </a:p>
        </p:txBody>
      </p:sp>
      <p:sp>
        <p:nvSpPr>
          <p:cNvPr id="3" name="object 3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49701" rIns="0" bIns="0" rtlCol="0" vert="horz">
            <a:spAutoFit/>
          </a:bodyPr>
          <a:lstStyle/>
          <a:p>
            <a:pPr marL="12700" marR="5080">
              <a:lnSpc>
                <a:spcPct val="80000"/>
              </a:lnSpc>
              <a:spcBef>
                <a:spcPts val="725"/>
              </a:spcBef>
            </a:pPr>
            <a:r>
              <a:rPr dirty="0" sz="2600"/>
              <a:t>The</a:t>
            </a:r>
            <a:r>
              <a:rPr dirty="0" sz="2600" spc="-155"/>
              <a:t> </a:t>
            </a:r>
            <a:r>
              <a:rPr dirty="0" sz="2600"/>
              <a:t>primary</a:t>
            </a:r>
            <a:r>
              <a:rPr dirty="0" sz="2600" spc="-140"/>
              <a:t> </a:t>
            </a:r>
            <a:r>
              <a:rPr dirty="0" sz="2600" spc="-10"/>
              <a:t>components</a:t>
            </a:r>
            <a:r>
              <a:rPr dirty="0" sz="2600" spc="-175"/>
              <a:t> </a:t>
            </a:r>
            <a:r>
              <a:rPr dirty="0" sz="2600"/>
              <a:t>(anode</a:t>
            </a:r>
            <a:r>
              <a:rPr dirty="0" sz="2600" spc="-80"/>
              <a:t> </a:t>
            </a:r>
            <a:r>
              <a:rPr dirty="0" sz="2600"/>
              <a:t>and</a:t>
            </a:r>
            <a:r>
              <a:rPr dirty="0" sz="2600" spc="-100"/>
              <a:t> </a:t>
            </a:r>
            <a:r>
              <a:rPr dirty="0" sz="2600"/>
              <a:t>cathode)</a:t>
            </a:r>
            <a:r>
              <a:rPr dirty="0" sz="2600" spc="-120"/>
              <a:t> </a:t>
            </a:r>
            <a:r>
              <a:rPr dirty="0" sz="2600"/>
              <a:t>are</a:t>
            </a:r>
            <a:r>
              <a:rPr dirty="0" sz="2600" spc="-85"/>
              <a:t> </a:t>
            </a:r>
            <a:r>
              <a:rPr dirty="0" sz="2600" spc="-10"/>
              <a:t>contained</a:t>
            </a:r>
            <a:r>
              <a:rPr dirty="0" sz="2600" spc="-114"/>
              <a:t> </a:t>
            </a:r>
            <a:r>
              <a:rPr dirty="0" sz="2600"/>
              <a:t>within</a:t>
            </a:r>
            <a:r>
              <a:rPr dirty="0" sz="2600" spc="-105"/>
              <a:t> </a:t>
            </a:r>
            <a:r>
              <a:rPr dirty="0" sz="2600" spc="-50"/>
              <a:t>a </a:t>
            </a:r>
            <a:r>
              <a:rPr dirty="0" sz="2600"/>
              <a:t>glass</a:t>
            </a:r>
            <a:r>
              <a:rPr dirty="0" sz="2600" spc="-50"/>
              <a:t> </a:t>
            </a:r>
            <a:r>
              <a:rPr dirty="0" sz="2600"/>
              <a:t>or</a:t>
            </a:r>
            <a:r>
              <a:rPr dirty="0" sz="2600" spc="-35"/>
              <a:t> </a:t>
            </a:r>
            <a:r>
              <a:rPr dirty="0" sz="2600"/>
              <a:t>metal</a:t>
            </a:r>
            <a:r>
              <a:rPr dirty="0" sz="2600" spc="-20"/>
              <a:t> </a:t>
            </a:r>
            <a:r>
              <a:rPr dirty="0" sz="2600" spc="-10"/>
              <a:t>enclosure.</a:t>
            </a:r>
            <a:endParaRPr sz="2600"/>
          </a:p>
          <a:p>
            <a:pPr marL="469265" indent="-456565">
              <a:lnSpc>
                <a:spcPct val="100000"/>
              </a:lnSpc>
              <a:spcBef>
                <a:spcPts val="420"/>
              </a:spcBef>
              <a:buChar char="•"/>
              <a:tabLst>
                <a:tab pos="469265" algn="l"/>
              </a:tabLst>
            </a:pPr>
            <a:r>
              <a:rPr dirty="0" sz="2400"/>
              <a:t>Metal</a:t>
            </a:r>
            <a:r>
              <a:rPr dirty="0" sz="2400" spc="-120"/>
              <a:t> </a:t>
            </a:r>
            <a:r>
              <a:rPr dirty="0" sz="2400"/>
              <a:t>and</a:t>
            </a:r>
            <a:r>
              <a:rPr dirty="0" sz="2400" spc="-70"/>
              <a:t> </a:t>
            </a:r>
            <a:r>
              <a:rPr dirty="0" sz="2400"/>
              <a:t>Glass</a:t>
            </a:r>
            <a:r>
              <a:rPr dirty="0" sz="2400" spc="-90"/>
              <a:t> </a:t>
            </a:r>
            <a:r>
              <a:rPr dirty="0" sz="2400" spc="-10"/>
              <a:t>Envelopes:</a:t>
            </a:r>
            <a:endParaRPr sz="2400"/>
          </a:p>
          <a:p>
            <a:pPr lvl="1" marL="812165" indent="-457200">
              <a:lnSpc>
                <a:spcPct val="100000"/>
              </a:lnSpc>
              <a:buChar char="•"/>
              <a:tabLst>
                <a:tab pos="812165" algn="l"/>
              </a:tabLst>
            </a:pPr>
            <a:r>
              <a:rPr dirty="0" sz="2000">
                <a:latin typeface="Arial MT"/>
                <a:cs typeface="Arial MT"/>
              </a:rPr>
              <a:t>Maintain</a:t>
            </a:r>
            <a:r>
              <a:rPr dirty="0" sz="2000" spc="-10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vacuum</a:t>
            </a:r>
            <a:r>
              <a:rPr dirty="0" sz="2000" spc="-1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inside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 spc="-20">
                <a:latin typeface="Arial MT"/>
                <a:cs typeface="Arial MT"/>
              </a:rPr>
              <a:t>tube</a:t>
            </a:r>
            <a:endParaRPr sz="2000">
              <a:latin typeface="Arial MT"/>
              <a:cs typeface="Arial MT"/>
            </a:endParaRPr>
          </a:p>
          <a:p>
            <a:pPr lvl="2" marL="1040765" indent="-457200">
              <a:lnSpc>
                <a:spcPct val="100000"/>
              </a:lnSpc>
              <a:spcBef>
                <a:spcPts val="240"/>
              </a:spcBef>
              <a:buChar char="•"/>
              <a:tabLst>
                <a:tab pos="1040765" algn="l"/>
              </a:tabLst>
            </a:pPr>
            <a:r>
              <a:rPr dirty="0" sz="1700">
                <a:latin typeface="Arial MT"/>
                <a:cs typeface="Arial MT"/>
              </a:rPr>
              <a:t>Allows</a:t>
            </a:r>
            <a:r>
              <a:rPr dirty="0" sz="1700" spc="-8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for</a:t>
            </a:r>
            <a:r>
              <a:rPr dirty="0" sz="1700" spc="-5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more</a:t>
            </a:r>
            <a:r>
              <a:rPr dirty="0" sz="1700" spc="-6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efficient</a:t>
            </a:r>
            <a:r>
              <a:rPr dirty="0" sz="1700" spc="-70">
                <a:latin typeface="Arial MT"/>
                <a:cs typeface="Arial MT"/>
              </a:rPr>
              <a:t> </a:t>
            </a:r>
            <a:r>
              <a:rPr dirty="0" sz="1700" spc="-45">
                <a:latin typeface="Arial MT"/>
                <a:cs typeface="Arial MT"/>
              </a:rPr>
              <a:t>x-</a:t>
            </a:r>
            <a:r>
              <a:rPr dirty="0" sz="1700">
                <a:latin typeface="Arial MT"/>
                <a:cs typeface="Arial MT"/>
              </a:rPr>
              <a:t>ray</a:t>
            </a:r>
            <a:r>
              <a:rPr dirty="0" sz="1700" spc="-35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production</a:t>
            </a:r>
            <a:r>
              <a:rPr dirty="0" sz="1700" spc="-5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and</a:t>
            </a:r>
            <a:r>
              <a:rPr dirty="0" sz="1700" spc="-4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</a:t>
            </a:r>
            <a:r>
              <a:rPr dirty="0" sz="1700" spc="-6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longer</a:t>
            </a:r>
            <a:r>
              <a:rPr dirty="0" sz="1700" spc="-7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tube</a:t>
            </a:r>
            <a:r>
              <a:rPr dirty="0" sz="1700" spc="-30">
                <a:latin typeface="Arial MT"/>
                <a:cs typeface="Arial MT"/>
              </a:rPr>
              <a:t> </a:t>
            </a:r>
            <a:r>
              <a:rPr dirty="0" sz="1700" spc="-20">
                <a:latin typeface="Arial MT"/>
                <a:cs typeface="Arial MT"/>
              </a:rPr>
              <a:t>life</a:t>
            </a:r>
            <a:endParaRPr sz="1700">
              <a:latin typeface="Arial MT"/>
              <a:cs typeface="Arial MT"/>
            </a:endParaRPr>
          </a:p>
          <a:p>
            <a:pPr lvl="2" marL="1040765" indent="-457200">
              <a:lnSpc>
                <a:spcPct val="100000"/>
              </a:lnSpc>
              <a:spcBef>
                <a:spcPts val="100"/>
              </a:spcBef>
              <a:buChar char="•"/>
              <a:tabLst>
                <a:tab pos="1040765" algn="l"/>
              </a:tabLst>
            </a:pPr>
            <a:r>
              <a:rPr dirty="0" sz="1700">
                <a:latin typeface="Arial MT"/>
                <a:cs typeface="Arial MT"/>
              </a:rPr>
              <a:t>Maintains</a:t>
            </a:r>
            <a:r>
              <a:rPr dirty="0" sz="1700" spc="-7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tube</a:t>
            </a:r>
            <a:r>
              <a:rPr dirty="0" sz="1700" spc="-20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current</a:t>
            </a:r>
            <a:endParaRPr sz="1700">
              <a:latin typeface="Arial MT"/>
              <a:cs typeface="Arial MT"/>
            </a:endParaRPr>
          </a:p>
          <a:p>
            <a:pPr lvl="3" marL="1269365" indent="-457200">
              <a:lnSpc>
                <a:spcPts val="1789"/>
              </a:lnSpc>
              <a:spcBef>
                <a:spcPts val="210"/>
              </a:spcBef>
              <a:buChar char="•"/>
              <a:tabLst>
                <a:tab pos="1269365" algn="l"/>
              </a:tabLst>
            </a:pPr>
            <a:r>
              <a:rPr dirty="0" sz="1500">
                <a:latin typeface="Arial MT"/>
                <a:cs typeface="Arial MT"/>
              </a:rPr>
              <a:t>Aka.</a:t>
            </a:r>
            <a:r>
              <a:rPr dirty="0" sz="1500" spc="-75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Electron</a:t>
            </a:r>
            <a:r>
              <a:rPr dirty="0" sz="1500" spc="-75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flow</a:t>
            </a:r>
            <a:r>
              <a:rPr dirty="0" sz="1500" spc="-70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from</a:t>
            </a:r>
            <a:r>
              <a:rPr dirty="0" sz="1500" spc="-85">
                <a:latin typeface="Arial MT"/>
                <a:cs typeface="Arial MT"/>
              </a:rPr>
              <a:t> </a:t>
            </a:r>
            <a:r>
              <a:rPr dirty="0" sz="1500" spc="-10">
                <a:latin typeface="Arial MT"/>
                <a:cs typeface="Arial MT"/>
              </a:rPr>
              <a:t>cathode</a:t>
            </a:r>
            <a:r>
              <a:rPr dirty="0" sz="1500" spc="-85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to</a:t>
            </a:r>
            <a:r>
              <a:rPr dirty="0" sz="1500" spc="-50">
                <a:latin typeface="Arial MT"/>
                <a:cs typeface="Arial MT"/>
              </a:rPr>
              <a:t> </a:t>
            </a:r>
            <a:r>
              <a:rPr dirty="0" sz="1500" spc="-10">
                <a:latin typeface="Arial MT"/>
                <a:cs typeface="Arial MT"/>
              </a:rPr>
              <a:t>anode</a:t>
            </a:r>
            <a:endParaRPr sz="1500">
              <a:latin typeface="Arial MT"/>
              <a:cs typeface="Arial MT"/>
            </a:endParaRPr>
          </a:p>
          <a:p>
            <a:pPr lvl="1" marL="812165" indent="-457200">
              <a:lnSpc>
                <a:spcPts val="2390"/>
              </a:lnSpc>
              <a:buChar char="•"/>
              <a:tabLst>
                <a:tab pos="812165" algn="l"/>
              </a:tabLst>
            </a:pPr>
            <a:r>
              <a:rPr dirty="0" sz="2000">
                <a:latin typeface="Arial MT"/>
                <a:cs typeface="Arial MT"/>
              </a:rPr>
              <a:t>Provides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structural</a:t>
            </a:r>
            <a:r>
              <a:rPr dirty="0" sz="2000" spc="-12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support</a:t>
            </a:r>
            <a:endParaRPr sz="2000">
              <a:latin typeface="Arial MT"/>
              <a:cs typeface="Arial MT"/>
            </a:endParaRPr>
          </a:p>
          <a:p>
            <a:pPr marL="469265" indent="-456565">
              <a:lnSpc>
                <a:spcPct val="100000"/>
              </a:lnSpc>
              <a:spcBef>
                <a:spcPts val="390"/>
              </a:spcBef>
              <a:buChar char="•"/>
              <a:tabLst>
                <a:tab pos="469265" algn="l"/>
              </a:tabLst>
            </a:pPr>
            <a:r>
              <a:rPr dirty="0" sz="2400"/>
              <a:t>Metal</a:t>
            </a:r>
            <a:r>
              <a:rPr dirty="0" sz="2400" spc="-70"/>
              <a:t> </a:t>
            </a:r>
            <a:r>
              <a:rPr dirty="0" sz="2400" spc="-10"/>
              <a:t>Envelopes:</a:t>
            </a:r>
            <a:endParaRPr sz="2400"/>
          </a:p>
          <a:p>
            <a:pPr lvl="1" marL="812165" indent="-457200">
              <a:lnSpc>
                <a:spcPct val="100000"/>
              </a:lnSpc>
              <a:spcBef>
                <a:spcPts val="10"/>
              </a:spcBef>
              <a:buChar char="•"/>
              <a:tabLst>
                <a:tab pos="812165" algn="l"/>
              </a:tabLst>
            </a:pPr>
            <a:r>
              <a:rPr dirty="0" sz="2000">
                <a:latin typeface="Arial MT"/>
                <a:cs typeface="Arial MT"/>
              </a:rPr>
              <a:t>Prevent</a:t>
            </a:r>
            <a:r>
              <a:rPr dirty="0" sz="2000" spc="-1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arcing</a:t>
            </a:r>
            <a:r>
              <a:rPr dirty="0" sz="2000" spc="-9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(which</a:t>
            </a:r>
            <a:r>
              <a:rPr dirty="0" sz="2000" spc="-1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leads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tube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failure)</a:t>
            </a:r>
            <a:endParaRPr sz="2000">
              <a:latin typeface="Arial MT"/>
              <a:cs typeface="Arial MT"/>
            </a:endParaRPr>
          </a:p>
          <a:p>
            <a:pPr lvl="2" marL="1040765" indent="-457200">
              <a:lnSpc>
                <a:spcPct val="100000"/>
              </a:lnSpc>
              <a:spcBef>
                <a:spcPts val="105"/>
              </a:spcBef>
              <a:buChar char="•"/>
              <a:tabLst>
                <a:tab pos="1040765" algn="l"/>
              </a:tabLst>
            </a:pPr>
            <a:r>
              <a:rPr dirty="0" sz="1700" spc="-10">
                <a:latin typeface="Arial MT"/>
                <a:cs typeface="Arial MT"/>
              </a:rPr>
              <a:t>Caused</a:t>
            </a:r>
            <a:r>
              <a:rPr dirty="0" sz="1700" spc="-11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by</a:t>
            </a:r>
            <a:r>
              <a:rPr dirty="0" sz="1700" spc="-100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deposits</a:t>
            </a:r>
            <a:r>
              <a:rPr dirty="0" sz="1700" spc="-9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from</a:t>
            </a:r>
            <a:r>
              <a:rPr dirty="0" sz="1700" spc="-12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tungsten</a:t>
            </a:r>
            <a:r>
              <a:rPr dirty="0" sz="1700" spc="-30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vaporization</a:t>
            </a:r>
            <a:endParaRPr sz="1700">
              <a:latin typeface="Arial MT"/>
              <a:cs typeface="Arial MT"/>
            </a:endParaRPr>
          </a:p>
          <a:p>
            <a:pPr lvl="1" marL="812165" indent="-457200">
              <a:lnSpc>
                <a:spcPct val="100000"/>
              </a:lnSpc>
              <a:buChar char="•"/>
              <a:tabLst>
                <a:tab pos="812165" algn="l"/>
              </a:tabLst>
            </a:pPr>
            <a:r>
              <a:rPr dirty="0" sz="2000">
                <a:latin typeface="Arial MT"/>
                <a:cs typeface="Arial MT"/>
              </a:rPr>
              <a:t>Enables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higher</a:t>
            </a:r>
            <a:r>
              <a:rPr dirty="0" sz="2000" spc="-10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tube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currents</a:t>
            </a:r>
            <a:endParaRPr sz="2000">
              <a:latin typeface="Arial MT"/>
              <a:cs typeface="Arial MT"/>
            </a:endParaRPr>
          </a:p>
          <a:p>
            <a:pPr lvl="1" marL="812165" indent="-457200">
              <a:lnSpc>
                <a:spcPct val="100000"/>
              </a:lnSpc>
              <a:buChar char="•"/>
              <a:tabLst>
                <a:tab pos="812165" algn="l"/>
              </a:tabLst>
            </a:pPr>
            <a:r>
              <a:rPr dirty="0" sz="2000" spc="-10">
                <a:latin typeface="Arial MT"/>
                <a:cs typeface="Arial MT"/>
              </a:rPr>
              <a:t>Improves</a:t>
            </a:r>
            <a:r>
              <a:rPr dirty="0" sz="2000" spc="-10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heat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dissipation</a:t>
            </a:r>
            <a:endParaRPr sz="20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051" y="18288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pc="-50"/>
              <a:t>X-</a:t>
            </a:r>
            <a:r>
              <a:rPr dirty="0"/>
              <a:t>ray</a:t>
            </a:r>
            <a:r>
              <a:rPr dirty="0" spc="5"/>
              <a:t> </a:t>
            </a:r>
            <a:r>
              <a:rPr dirty="0" spc="-20"/>
              <a:t>Tube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1030630" y="1582940"/>
            <a:ext cx="10062845" cy="3401060"/>
          </a:xfrm>
          <a:prstGeom prst="rect">
            <a:avLst/>
          </a:prstGeom>
        </p:spPr>
        <p:txBody>
          <a:bodyPr wrap="square" lIns="0" tIns="2171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710"/>
              </a:spcBef>
            </a:pP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window</a:t>
            </a:r>
            <a:r>
              <a:rPr dirty="0" sz="2800" spc="-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is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thin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section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metal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envelope.</a:t>
            </a:r>
            <a:endParaRPr sz="2800">
              <a:latin typeface="Arial MT"/>
              <a:cs typeface="Arial MT"/>
            </a:endParaRPr>
          </a:p>
          <a:p>
            <a:pPr marL="469265" indent="-456565">
              <a:lnSpc>
                <a:spcPct val="100000"/>
              </a:lnSpc>
              <a:spcBef>
                <a:spcPts val="1510"/>
              </a:spcBef>
              <a:buChar char="•"/>
              <a:tabLst>
                <a:tab pos="469265" algn="l"/>
              </a:tabLst>
            </a:pPr>
            <a:r>
              <a:rPr dirty="0" sz="2600">
                <a:latin typeface="Arial MT"/>
                <a:cs typeface="Arial MT"/>
              </a:rPr>
              <a:t>Emits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useful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x-ray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photons</a:t>
            </a:r>
            <a:endParaRPr sz="2600">
              <a:latin typeface="Arial MT"/>
              <a:cs typeface="Arial MT"/>
            </a:endParaRPr>
          </a:p>
          <a:p>
            <a:pPr marL="469265" indent="-456565">
              <a:lnSpc>
                <a:spcPct val="100000"/>
              </a:lnSpc>
              <a:spcBef>
                <a:spcPts val="1300"/>
              </a:spcBef>
              <a:buChar char="•"/>
              <a:tabLst>
                <a:tab pos="469265" algn="l"/>
              </a:tabLst>
            </a:pPr>
            <a:r>
              <a:rPr dirty="0" sz="2600">
                <a:latin typeface="Arial MT"/>
                <a:cs typeface="Arial MT"/>
              </a:rPr>
              <a:t>Located</a:t>
            </a:r>
            <a:r>
              <a:rPr dirty="0" sz="2600" spc="-1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on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Anode</a:t>
            </a:r>
            <a:r>
              <a:rPr dirty="0" sz="2600" spc="-125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side</a:t>
            </a:r>
            <a:endParaRPr sz="2600">
              <a:latin typeface="Arial MT"/>
              <a:cs typeface="Arial MT"/>
            </a:endParaRPr>
          </a:p>
          <a:p>
            <a:pPr lvl="1" marL="812165" indent="-457200">
              <a:lnSpc>
                <a:spcPct val="100000"/>
              </a:lnSpc>
              <a:spcBef>
                <a:spcPts val="204"/>
              </a:spcBef>
              <a:buChar char="•"/>
              <a:tabLst>
                <a:tab pos="812165" algn="l"/>
              </a:tabLst>
            </a:pPr>
            <a:r>
              <a:rPr dirty="0" sz="2200">
                <a:latin typeface="Arial MT"/>
                <a:cs typeface="Arial MT"/>
              </a:rPr>
              <a:t>Near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Target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220"/>
              </a:spcBef>
            </a:pPr>
            <a:endParaRPr sz="2200">
              <a:latin typeface="Arial MT"/>
              <a:cs typeface="Arial MT"/>
            </a:endParaRPr>
          </a:p>
          <a:p>
            <a:pPr marL="12700" marR="5080">
              <a:lnSpc>
                <a:spcPts val="3000"/>
              </a:lnSpc>
            </a:pPr>
            <a:r>
              <a:rPr dirty="0" sz="2800" spc="-10">
                <a:latin typeface="Arial MT"/>
                <a:cs typeface="Arial MT"/>
              </a:rPr>
              <a:t>Designed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enable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maximum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emission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95">
                <a:latin typeface="Arial MT"/>
                <a:cs typeface="Arial MT"/>
              </a:rPr>
              <a:t> </a:t>
            </a:r>
            <a:r>
              <a:rPr dirty="0" sz="2800" spc="-40">
                <a:latin typeface="Arial MT"/>
                <a:cs typeface="Arial MT"/>
              </a:rPr>
              <a:t>x-</a:t>
            </a:r>
            <a:r>
              <a:rPr dirty="0" sz="2800">
                <a:latin typeface="Arial MT"/>
                <a:cs typeface="Arial MT"/>
              </a:rPr>
              <a:t>ray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photons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with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the </a:t>
            </a:r>
            <a:r>
              <a:rPr dirty="0" sz="2800">
                <a:latin typeface="Arial MT"/>
                <a:cs typeface="Arial MT"/>
              </a:rPr>
              <a:t>least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amount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absorption.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051" y="18288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330" y="602361"/>
            <a:ext cx="2129155" cy="69659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pc="-10"/>
              <a:t>Cathode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1030630" y="1582940"/>
            <a:ext cx="9030335" cy="3877310"/>
          </a:xfrm>
          <a:prstGeom prst="rect">
            <a:avLst/>
          </a:prstGeom>
        </p:spPr>
        <p:txBody>
          <a:bodyPr wrap="square" lIns="0" tIns="2171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710"/>
              </a:spcBef>
            </a:pP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negatively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charged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portion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30">
                <a:latin typeface="Arial MT"/>
                <a:cs typeface="Arial MT"/>
              </a:rPr>
              <a:t>x-</a:t>
            </a:r>
            <a:r>
              <a:rPr dirty="0" sz="2800">
                <a:latin typeface="Arial MT"/>
                <a:cs typeface="Arial MT"/>
              </a:rPr>
              <a:t>ray</a:t>
            </a:r>
            <a:r>
              <a:rPr dirty="0" sz="2800" spc="-19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tube.</a:t>
            </a:r>
            <a:endParaRPr sz="2800">
              <a:latin typeface="Arial MT"/>
              <a:cs typeface="Arial MT"/>
            </a:endParaRPr>
          </a:p>
          <a:p>
            <a:pPr marL="469265" indent="-456565">
              <a:lnSpc>
                <a:spcPct val="100000"/>
              </a:lnSpc>
              <a:spcBef>
                <a:spcPts val="1510"/>
              </a:spcBef>
              <a:buChar char="•"/>
              <a:tabLst>
                <a:tab pos="469265" algn="l"/>
              </a:tabLst>
            </a:pPr>
            <a:r>
              <a:rPr dirty="0" sz="2600" spc="-10">
                <a:latin typeface="Arial MT"/>
                <a:cs typeface="Arial MT"/>
              </a:rPr>
              <a:t>Purpose:</a:t>
            </a:r>
            <a:endParaRPr sz="2600">
              <a:latin typeface="Arial MT"/>
              <a:cs typeface="Arial MT"/>
            </a:endParaRPr>
          </a:p>
          <a:p>
            <a:pPr lvl="1" marL="812165" indent="-457200">
              <a:lnSpc>
                <a:spcPct val="100000"/>
              </a:lnSpc>
              <a:spcBef>
                <a:spcPts val="200"/>
              </a:spcBef>
              <a:buChar char="•"/>
              <a:tabLst>
                <a:tab pos="812165" algn="l"/>
              </a:tabLst>
            </a:pPr>
            <a:r>
              <a:rPr dirty="0" sz="2400" spc="-10">
                <a:latin typeface="Arial MT"/>
                <a:cs typeface="Arial MT"/>
              </a:rPr>
              <a:t>Produce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electrons</a:t>
            </a:r>
            <a:endParaRPr sz="2400">
              <a:latin typeface="Arial MT"/>
              <a:cs typeface="Arial MT"/>
            </a:endParaRPr>
          </a:p>
          <a:p>
            <a:pPr lvl="2" marL="1040765" indent="-457200">
              <a:lnSpc>
                <a:spcPct val="100000"/>
              </a:lnSpc>
              <a:spcBef>
                <a:spcPts val="320"/>
              </a:spcBef>
              <a:buChar char="•"/>
              <a:tabLst>
                <a:tab pos="1040765" algn="l"/>
              </a:tabLst>
            </a:pPr>
            <a:r>
              <a:rPr dirty="0" sz="2000">
                <a:latin typeface="Arial MT"/>
                <a:cs typeface="Arial MT"/>
              </a:rPr>
              <a:t>Aka.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Thermionic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Emission</a:t>
            </a:r>
            <a:endParaRPr sz="2000">
              <a:latin typeface="Arial MT"/>
              <a:cs typeface="Arial MT"/>
            </a:endParaRPr>
          </a:p>
          <a:p>
            <a:pPr lvl="1" marL="812165" indent="-457200">
              <a:lnSpc>
                <a:spcPct val="100000"/>
              </a:lnSpc>
              <a:spcBef>
                <a:spcPts val="185"/>
              </a:spcBef>
              <a:buChar char="•"/>
              <a:tabLst>
                <a:tab pos="812165" algn="l"/>
              </a:tabLst>
            </a:pPr>
            <a:r>
              <a:rPr dirty="0" sz="2400">
                <a:latin typeface="Arial MT"/>
                <a:cs typeface="Arial MT"/>
              </a:rPr>
              <a:t>Direct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(aka.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Focus)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electrons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small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area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anode</a:t>
            </a:r>
            <a:endParaRPr sz="2400">
              <a:latin typeface="Arial MT"/>
              <a:cs typeface="Arial MT"/>
            </a:endParaRPr>
          </a:p>
          <a:p>
            <a:pPr marL="469265" indent="-456565">
              <a:lnSpc>
                <a:spcPct val="100000"/>
              </a:lnSpc>
              <a:spcBef>
                <a:spcPts val="2575"/>
              </a:spcBef>
              <a:buChar char="•"/>
              <a:tabLst>
                <a:tab pos="469265" algn="l"/>
              </a:tabLst>
            </a:pPr>
            <a:r>
              <a:rPr dirty="0" sz="2600">
                <a:latin typeface="Arial MT"/>
                <a:cs typeface="Arial MT"/>
              </a:rPr>
              <a:t>Has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2</a:t>
            </a:r>
            <a:r>
              <a:rPr dirty="0" sz="2600" spc="-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primary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parts:</a:t>
            </a:r>
            <a:endParaRPr sz="2600">
              <a:latin typeface="Arial MT"/>
              <a:cs typeface="Arial MT"/>
            </a:endParaRPr>
          </a:p>
          <a:p>
            <a:pPr lvl="1" marL="812165" indent="-457200">
              <a:lnSpc>
                <a:spcPct val="100000"/>
              </a:lnSpc>
              <a:spcBef>
                <a:spcPts val="210"/>
              </a:spcBef>
              <a:buChar char="•"/>
              <a:tabLst>
                <a:tab pos="812165" algn="l"/>
              </a:tabLst>
            </a:pPr>
            <a:r>
              <a:rPr dirty="0" sz="2400" spc="-10">
                <a:latin typeface="Arial MT"/>
                <a:cs typeface="Arial MT"/>
              </a:rPr>
              <a:t>Filament</a:t>
            </a:r>
            <a:endParaRPr sz="2400">
              <a:latin typeface="Arial MT"/>
              <a:cs typeface="Arial MT"/>
            </a:endParaRPr>
          </a:p>
          <a:p>
            <a:pPr lvl="1" marL="812165" indent="-457200">
              <a:lnSpc>
                <a:spcPct val="100000"/>
              </a:lnSpc>
              <a:spcBef>
                <a:spcPts val="195"/>
              </a:spcBef>
              <a:buChar char="•"/>
              <a:tabLst>
                <a:tab pos="812165" algn="l"/>
              </a:tabLst>
            </a:pPr>
            <a:r>
              <a:rPr dirty="0" sz="2400" spc="-10">
                <a:latin typeface="Arial MT"/>
                <a:cs typeface="Arial MT"/>
              </a:rPr>
              <a:t>Focusing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cup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051" y="18288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330" y="602361"/>
            <a:ext cx="2129155" cy="69659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pc="-10"/>
              <a:t>Cathode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607032"/>
            <a:ext cx="9364345" cy="3676015"/>
          </a:xfrm>
          <a:prstGeom prst="rect">
            <a:avLst/>
          </a:prstGeom>
        </p:spPr>
        <p:txBody>
          <a:bodyPr wrap="square" lIns="0" tIns="127000" rIns="0" bIns="0" rtlCol="0" vert="horz">
            <a:spAutoFit/>
          </a:bodyPr>
          <a:lstStyle/>
          <a:p>
            <a:pPr marL="127000">
              <a:lnSpc>
                <a:spcPct val="100000"/>
              </a:lnSpc>
              <a:spcBef>
                <a:spcPts val="1000"/>
              </a:spcBef>
            </a:pPr>
            <a:r>
              <a:rPr dirty="0" u="heavy" sz="2600" spc="-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Filament</a:t>
            </a:r>
            <a:endParaRPr sz="2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900"/>
              </a:spcBef>
            </a:pPr>
            <a:r>
              <a:rPr dirty="0" sz="2400" spc="-10">
                <a:latin typeface="Arial MT"/>
                <a:cs typeface="Arial MT"/>
              </a:rPr>
              <a:t>Purpose</a:t>
            </a:r>
            <a:r>
              <a:rPr dirty="0" sz="2600" spc="-10">
                <a:latin typeface="Arial MT"/>
                <a:cs typeface="Arial MT"/>
              </a:rPr>
              <a:t>:</a:t>
            </a:r>
            <a:endParaRPr sz="26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170"/>
              </a:spcBef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Boil</a:t>
            </a:r>
            <a:r>
              <a:rPr dirty="0" sz="2200" spc="-1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off</a:t>
            </a:r>
            <a:r>
              <a:rPr dirty="0" sz="2200" spc="-15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electrons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(when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heated)</a:t>
            </a:r>
            <a:endParaRPr sz="2200">
              <a:latin typeface="Arial MT"/>
              <a:cs typeface="Arial MT"/>
            </a:endParaRPr>
          </a:p>
          <a:p>
            <a:pPr lvl="1" marL="697865" marR="5080" indent="-228600">
              <a:lnSpc>
                <a:spcPct val="70000"/>
              </a:lnSpc>
              <a:spcBef>
                <a:spcPts val="735"/>
              </a:spcBef>
              <a:buChar char="•"/>
              <a:tabLst>
                <a:tab pos="697865" algn="l"/>
              </a:tabLst>
            </a:pPr>
            <a:r>
              <a:rPr dirty="0" sz="1900" spc="-10">
                <a:latin typeface="Arial MT"/>
                <a:cs typeface="Arial MT"/>
              </a:rPr>
              <a:t>When</a:t>
            </a:r>
            <a:r>
              <a:rPr dirty="0" sz="1900" spc="-12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a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sufficient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amount</a:t>
            </a:r>
            <a:r>
              <a:rPr dirty="0" sz="1900" spc="-8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of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electrons</a:t>
            </a:r>
            <a:r>
              <a:rPr dirty="0" sz="1900" spc="-7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have</a:t>
            </a:r>
            <a:r>
              <a:rPr dirty="0" sz="1900" spc="-9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accumulated,</a:t>
            </a:r>
            <a:r>
              <a:rPr dirty="0" sz="1900" spc="-5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they</a:t>
            </a:r>
            <a:r>
              <a:rPr dirty="0" sz="1900" spc="-12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can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be</a:t>
            </a:r>
            <a:r>
              <a:rPr dirty="0" sz="1900" spc="-12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accelerated </a:t>
            </a:r>
            <a:r>
              <a:rPr dirty="0" sz="1900">
                <a:latin typeface="Arial MT"/>
                <a:cs typeface="Arial MT"/>
              </a:rPr>
              <a:t>towards</a:t>
            </a:r>
            <a:r>
              <a:rPr dirty="0" sz="1900" spc="-7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a</a:t>
            </a:r>
            <a:r>
              <a:rPr dirty="0" sz="1900" spc="-13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metal</a:t>
            </a:r>
            <a:r>
              <a:rPr dirty="0" sz="1900" spc="-9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target</a:t>
            </a:r>
            <a:endParaRPr sz="19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5"/>
              </a:spcBef>
            </a:pPr>
            <a:r>
              <a:rPr dirty="0" sz="2400" spc="-10">
                <a:latin typeface="Arial MT"/>
                <a:cs typeface="Arial MT"/>
              </a:rPr>
              <a:t>Features:</a:t>
            </a:r>
            <a:endParaRPr sz="2400">
              <a:latin typeface="Arial MT"/>
              <a:cs typeface="Arial MT"/>
            </a:endParaRPr>
          </a:p>
          <a:p>
            <a:pPr marL="240665" indent="-227965">
              <a:lnSpc>
                <a:spcPts val="2550"/>
              </a:lnSpc>
              <a:spcBef>
                <a:spcPts val="160"/>
              </a:spcBef>
              <a:buChar char="•"/>
              <a:tabLst>
                <a:tab pos="240665" algn="l"/>
              </a:tabLst>
            </a:pPr>
            <a:r>
              <a:rPr dirty="0" sz="2200" spc="-70">
                <a:latin typeface="Arial MT"/>
                <a:cs typeface="Arial MT"/>
              </a:rPr>
              <a:t>X-</a:t>
            </a:r>
            <a:r>
              <a:rPr dirty="0" sz="2200">
                <a:latin typeface="Arial MT"/>
                <a:cs typeface="Arial MT"/>
              </a:rPr>
              <a:t>ray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tubes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typically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posses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two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filaments</a:t>
            </a:r>
            <a:endParaRPr sz="2200">
              <a:latin typeface="Arial MT"/>
              <a:cs typeface="Arial MT"/>
            </a:endParaRPr>
          </a:p>
          <a:p>
            <a:pPr lvl="1" marL="697865" indent="-228600">
              <a:lnSpc>
                <a:spcPts val="2155"/>
              </a:lnSpc>
              <a:buChar char="•"/>
              <a:tabLst>
                <a:tab pos="697865" algn="l"/>
              </a:tabLst>
            </a:pPr>
            <a:r>
              <a:rPr dirty="0" sz="1900">
                <a:latin typeface="Arial MT"/>
                <a:cs typeface="Arial MT"/>
              </a:rPr>
              <a:t>Located</a:t>
            </a:r>
            <a:r>
              <a:rPr dirty="0" sz="1900" spc="-13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within</a:t>
            </a:r>
            <a:r>
              <a:rPr dirty="0" sz="1900" spc="-8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close</a:t>
            </a:r>
            <a:r>
              <a:rPr dirty="0" sz="1900" spc="-10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proximity</a:t>
            </a:r>
            <a:r>
              <a:rPr dirty="0" sz="1900" spc="-7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to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one</a:t>
            </a:r>
            <a:r>
              <a:rPr dirty="0" sz="1900" spc="-114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another</a:t>
            </a:r>
            <a:endParaRPr sz="1900">
              <a:latin typeface="Arial MT"/>
              <a:cs typeface="Arial MT"/>
            </a:endParaRPr>
          </a:p>
          <a:p>
            <a:pPr lvl="1" marL="697865" indent="-228600">
              <a:lnSpc>
                <a:spcPts val="2200"/>
              </a:lnSpc>
              <a:buChar char="•"/>
              <a:tabLst>
                <a:tab pos="697865" algn="l"/>
              </a:tabLst>
            </a:pPr>
            <a:r>
              <a:rPr dirty="0" sz="1900">
                <a:latin typeface="Arial MT"/>
                <a:cs typeface="Arial MT"/>
              </a:rPr>
              <a:t>Made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of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thoriated</a:t>
            </a:r>
            <a:r>
              <a:rPr dirty="0" sz="1900" spc="-7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tungsten</a:t>
            </a:r>
            <a:endParaRPr sz="1900">
              <a:latin typeface="Arial MT"/>
              <a:cs typeface="Arial MT"/>
            </a:endParaRPr>
          </a:p>
          <a:p>
            <a:pPr lvl="1" marL="697865" indent="-228600">
              <a:lnSpc>
                <a:spcPts val="2190"/>
              </a:lnSpc>
              <a:buChar char="•"/>
              <a:tabLst>
                <a:tab pos="697865" algn="l"/>
              </a:tabLst>
            </a:pPr>
            <a:r>
              <a:rPr dirty="0" sz="1900">
                <a:latin typeface="Arial MT"/>
                <a:cs typeface="Arial MT"/>
              </a:rPr>
              <a:t>Size</a:t>
            </a:r>
            <a:r>
              <a:rPr dirty="0" sz="1900" spc="-11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of</a:t>
            </a:r>
            <a:r>
              <a:rPr dirty="0" sz="1900" spc="-12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the</a:t>
            </a:r>
            <a:r>
              <a:rPr dirty="0" sz="1900" spc="-11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coils</a:t>
            </a:r>
            <a:r>
              <a:rPr dirty="0" sz="1900" spc="-8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used</a:t>
            </a:r>
            <a:r>
              <a:rPr dirty="0" sz="1900" spc="-6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correlates</a:t>
            </a:r>
            <a:r>
              <a:rPr dirty="0" sz="1900" spc="-4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to</a:t>
            </a:r>
            <a:r>
              <a:rPr dirty="0" sz="1900" spc="-12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focal</a:t>
            </a:r>
            <a:r>
              <a:rPr dirty="0" sz="1900" spc="-8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spot</a:t>
            </a:r>
            <a:r>
              <a:rPr dirty="0" sz="1900" spc="-11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size</a:t>
            </a:r>
            <a:r>
              <a:rPr dirty="0" sz="1900" spc="-9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(fss)</a:t>
            </a:r>
            <a:endParaRPr sz="1900">
              <a:latin typeface="Arial MT"/>
              <a:cs typeface="Arial MT"/>
            </a:endParaRPr>
          </a:p>
          <a:p>
            <a:pPr lvl="2" marL="1155065" indent="-228600">
              <a:lnSpc>
                <a:spcPts val="1755"/>
              </a:lnSpc>
              <a:buChar char="•"/>
              <a:tabLst>
                <a:tab pos="1155065" algn="l"/>
              </a:tabLst>
            </a:pPr>
            <a:r>
              <a:rPr dirty="0" sz="1500" spc="-10">
                <a:latin typeface="Arial MT"/>
                <a:cs typeface="Arial MT"/>
              </a:rPr>
              <a:t>Large</a:t>
            </a:r>
            <a:r>
              <a:rPr dirty="0" sz="1500" spc="-95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and</a:t>
            </a:r>
            <a:r>
              <a:rPr dirty="0" sz="1500" spc="-75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small</a:t>
            </a:r>
            <a:r>
              <a:rPr dirty="0" sz="1500" spc="-65">
                <a:latin typeface="Arial MT"/>
                <a:cs typeface="Arial MT"/>
              </a:rPr>
              <a:t> </a:t>
            </a:r>
            <a:r>
              <a:rPr dirty="0" sz="1500" spc="-25">
                <a:latin typeface="Arial MT"/>
                <a:cs typeface="Arial MT"/>
              </a:rPr>
              <a:t>fss</a:t>
            </a:r>
            <a:endParaRPr sz="1500">
              <a:latin typeface="Arial MT"/>
              <a:cs typeface="Arial MT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1830704" y="5250941"/>
            <a:ext cx="3485515" cy="6794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697865" indent="-227965">
              <a:lnSpc>
                <a:spcPts val="1555"/>
              </a:lnSpc>
              <a:spcBef>
                <a:spcPts val="95"/>
              </a:spcBef>
              <a:buChar char="•"/>
              <a:tabLst>
                <a:tab pos="697865" algn="l"/>
              </a:tabLst>
            </a:pPr>
            <a:r>
              <a:rPr dirty="0" sz="1300">
                <a:latin typeface="Arial MT"/>
                <a:cs typeface="Arial MT"/>
              </a:rPr>
              <a:t>Only</a:t>
            </a:r>
            <a:r>
              <a:rPr dirty="0" sz="1300" spc="-70">
                <a:latin typeface="Arial MT"/>
                <a:cs typeface="Arial MT"/>
              </a:rPr>
              <a:t> </a:t>
            </a:r>
            <a:r>
              <a:rPr dirty="0" sz="1300">
                <a:latin typeface="Arial MT"/>
                <a:cs typeface="Arial MT"/>
              </a:rPr>
              <a:t>1</a:t>
            </a:r>
            <a:r>
              <a:rPr dirty="0" sz="1300" spc="-65">
                <a:latin typeface="Arial MT"/>
                <a:cs typeface="Arial MT"/>
              </a:rPr>
              <a:t> </a:t>
            </a:r>
            <a:r>
              <a:rPr dirty="0" sz="1300">
                <a:latin typeface="Arial MT"/>
                <a:cs typeface="Arial MT"/>
              </a:rPr>
              <a:t>filament</a:t>
            </a:r>
            <a:r>
              <a:rPr dirty="0" sz="1300" spc="-20">
                <a:latin typeface="Arial MT"/>
                <a:cs typeface="Arial MT"/>
              </a:rPr>
              <a:t> </a:t>
            </a:r>
            <a:r>
              <a:rPr dirty="0" sz="1300">
                <a:latin typeface="Arial MT"/>
                <a:cs typeface="Arial MT"/>
              </a:rPr>
              <a:t>can</a:t>
            </a:r>
            <a:r>
              <a:rPr dirty="0" sz="1300" spc="-65">
                <a:latin typeface="Arial MT"/>
                <a:cs typeface="Arial MT"/>
              </a:rPr>
              <a:t> </a:t>
            </a:r>
            <a:r>
              <a:rPr dirty="0" sz="1300">
                <a:latin typeface="Arial MT"/>
                <a:cs typeface="Arial MT"/>
              </a:rPr>
              <a:t>be</a:t>
            </a:r>
            <a:r>
              <a:rPr dirty="0" sz="1300" spc="-65">
                <a:latin typeface="Arial MT"/>
                <a:cs typeface="Arial MT"/>
              </a:rPr>
              <a:t> </a:t>
            </a:r>
            <a:r>
              <a:rPr dirty="0" sz="1300">
                <a:latin typeface="Arial MT"/>
                <a:cs typeface="Arial MT"/>
              </a:rPr>
              <a:t>used</a:t>
            </a:r>
            <a:r>
              <a:rPr dirty="0" sz="1300" spc="-60">
                <a:latin typeface="Arial MT"/>
                <a:cs typeface="Arial MT"/>
              </a:rPr>
              <a:t> </a:t>
            </a:r>
            <a:r>
              <a:rPr dirty="0" sz="1300">
                <a:latin typeface="Arial MT"/>
                <a:cs typeface="Arial MT"/>
              </a:rPr>
              <a:t>at</a:t>
            </a:r>
            <a:r>
              <a:rPr dirty="0" sz="1300" spc="-60">
                <a:latin typeface="Arial MT"/>
                <a:cs typeface="Arial MT"/>
              </a:rPr>
              <a:t> </a:t>
            </a:r>
            <a:r>
              <a:rPr dirty="0" sz="1300">
                <a:latin typeface="Arial MT"/>
                <a:cs typeface="Arial MT"/>
              </a:rPr>
              <a:t>a</a:t>
            </a:r>
            <a:r>
              <a:rPr dirty="0" sz="1300" spc="-70">
                <a:latin typeface="Arial MT"/>
                <a:cs typeface="Arial MT"/>
              </a:rPr>
              <a:t> </a:t>
            </a:r>
            <a:r>
              <a:rPr dirty="0" sz="1300" spc="-20">
                <a:latin typeface="Arial MT"/>
                <a:cs typeface="Arial MT"/>
              </a:rPr>
              <a:t>time</a:t>
            </a:r>
            <a:endParaRPr sz="1300">
              <a:latin typeface="Arial MT"/>
              <a:cs typeface="Arial MT"/>
            </a:endParaRPr>
          </a:p>
          <a:p>
            <a:pPr marL="240665" indent="-227965">
              <a:lnSpc>
                <a:spcPts val="1795"/>
              </a:lnSpc>
              <a:buChar char="•"/>
              <a:tabLst>
                <a:tab pos="240665" algn="l"/>
              </a:tabLst>
            </a:pPr>
            <a:r>
              <a:rPr dirty="0" sz="1500" spc="-10">
                <a:latin typeface="Arial MT"/>
                <a:cs typeface="Arial MT"/>
              </a:rPr>
              <a:t>Affects</a:t>
            </a:r>
            <a:r>
              <a:rPr dirty="0" sz="1500" spc="-60">
                <a:latin typeface="Arial MT"/>
                <a:cs typeface="Arial MT"/>
              </a:rPr>
              <a:t> </a:t>
            </a:r>
            <a:r>
              <a:rPr dirty="0" sz="1500" spc="-10">
                <a:latin typeface="Arial MT"/>
                <a:cs typeface="Arial MT"/>
              </a:rPr>
              <a:t>spatial</a:t>
            </a:r>
            <a:r>
              <a:rPr dirty="0" sz="1500" spc="-30">
                <a:latin typeface="Arial MT"/>
                <a:cs typeface="Arial MT"/>
              </a:rPr>
              <a:t> </a:t>
            </a:r>
            <a:r>
              <a:rPr dirty="0" sz="1500" spc="-10">
                <a:latin typeface="Arial MT"/>
                <a:cs typeface="Arial MT"/>
              </a:rPr>
              <a:t>resolution</a:t>
            </a:r>
            <a:endParaRPr sz="15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buChar char="•"/>
              <a:tabLst>
                <a:tab pos="240665" algn="l"/>
              </a:tabLst>
            </a:pPr>
            <a:r>
              <a:rPr dirty="0" sz="1500" spc="-10">
                <a:latin typeface="Arial MT"/>
                <a:cs typeface="Arial MT"/>
              </a:rPr>
              <a:t>Impacts</a:t>
            </a:r>
            <a:r>
              <a:rPr dirty="0" sz="1500" spc="-85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the</a:t>
            </a:r>
            <a:r>
              <a:rPr dirty="0" sz="1500" spc="-35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heat</a:t>
            </a:r>
            <a:r>
              <a:rPr dirty="0" sz="1500" spc="-55">
                <a:latin typeface="Arial MT"/>
                <a:cs typeface="Arial MT"/>
              </a:rPr>
              <a:t> </a:t>
            </a:r>
            <a:r>
              <a:rPr dirty="0" sz="1500" spc="-10">
                <a:latin typeface="Arial MT"/>
                <a:cs typeface="Arial MT"/>
              </a:rPr>
              <a:t>capacity</a:t>
            </a:r>
            <a:r>
              <a:rPr dirty="0" sz="1500" spc="-65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of</a:t>
            </a:r>
            <a:r>
              <a:rPr dirty="0" sz="1500" spc="-15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the</a:t>
            </a:r>
            <a:r>
              <a:rPr dirty="0" sz="1500" spc="-50">
                <a:latin typeface="Arial MT"/>
                <a:cs typeface="Arial MT"/>
              </a:rPr>
              <a:t> </a:t>
            </a:r>
            <a:r>
              <a:rPr dirty="0" sz="1500" spc="-20">
                <a:latin typeface="Arial MT"/>
                <a:cs typeface="Arial MT"/>
              </a:rPr>
              <a:t>anode</a:t>
            </a:r>
            <a:endParaRPr sz="1500">
              <a:latin typeface="Arial MT"/>
              <a:cs typeface="Arial MT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051" y="18288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330" y="602361"/>
            <a:ext cx="2129155" cy="69659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pc="-10"/>
              <a:t>Cathode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605603"/>
            <a:ext cx="8663305" cy="4189095"/>
          </a:xfrm>
          <a:prstGeom prst="rect">
            <a:avLst/>
          </a:prstGeom>
        </p:spPr>
        <p:txBody>
          <a:bodyPr wrap="square" lIns="0" tIns="152400" rIns="0" bIns="0" rtlCol="0" vert="horz">
            <a:spAutoFit/>
          </a:bodyPr>
          <a:lstStyle/>
          <a:p>
            <a:pPr marL="127000">
              <a:lnSpc>
                <a:spcPct val="100000"/>
              </a:lnSpc>
              <a:spcBef>
                <a:spcPts val="1200"/>
              </a:spcBef>
            </a:pPr>
            <a:r>
              <a:rPr dirty="0" u="heavy" sz="2800" spc="-2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Focusing</a:t>
            </a:r>
            <a:r>
              <a:rPr dirty="0" u="heavy" sz="2800" spc="-145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2800" spc="-25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Cup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105"/>
              </a:spcBef>
            </a:pPr>
            <a:r>
              <a:rPr dirty="0" sz="2600" spc="-10">
                <a:latin typeface="Arial MT"/>
                <a:cs typeface="Arial MT"/>
              </a:rPr>
              <a:t>Purpose</a:t>
            </a:r>
            <a:r>
              <a:rPr dirty="0" sz="2800" spc="-10">
                <a:latin typeface="Arial MT"/>
                <a:cs typeface="Arial MT"/>
              </a:rPr>
              <a:t>: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414"/>
              </a:spcBef>
              <a:buChar char="•"/>
              <a:tabLst>
                <a:tab pos="240029" algn="l"/>
              </a:tabLst>
            </a:pPr>
            <a:r>
              <a:rPr dirty="0" sz="2400" spc="-10">
                <a:latin typeface="Arial MT"/>
                <a:cs typeface="Arial MT"/>
              </a:rPr>
              <a:t>Electrostatically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confine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electrons</a:t>
            </a:r>
            <a:endParaRPr sz="24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buChar char="•"/>
              <a:tabLst>
                <a:tab pos="697865" algn="l"/>
              </a:tabLst>
            </a:pPr>
            <a:r>
              <a:rPr dirty="0" sz="2000">
                <a:latin typeface="Arial MT"/>
                <a:cs typeface="Arial MT"/>
              </a:rPr>
              <a:t>Ensures</a:t>
            </a:r>
            <a:r>
              <a:rPr dirty="0" sz="2000" spc="-1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electrons</a:t>
            </a:r>
            <a:r>
              <a:rPr dirty="0" sz="2000" spc="-9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strike</a:t>
            </a:r>
            <a:r>
              <a:rPr dirty="0" sz="2000" spc="-10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anode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target</a:t>
            </a:r>
            <a:r>
              <a:rPr dirty="0" sz="2000" spc="-10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at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appropriate</a:t>
            </a:r>
            <a:r>
              <a:rPr dirty="0" sz="2000" spc="-14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location</a:t>
            </a:r>
            <a:endParaRPr sz="20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385"/>
              </a:spcBef>
            </a:pPr>
            <a:r>
              <a:rPr dirty="0" sz="2600" spc="-10">
                <a:latin typeface="Arial MT"/>
                <a:cs typeface="Arial MT"/>
              </a:rPr>
              <a:t>Features:</a:t>
            </a:r>
            <a:endParaRPr sz="26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405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Made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metal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409"/>
              </a:spcBef>
              <a:buChar char="•"/>
              <a:tabLst>
                <a:tab pos="240029" algn="l"/>
              </a:tabLst>
            </a:pPr>
            <a:r>
              <a:rPr dirty="0" sz="2400" spc="-10">
                <a:latin typeface="Arial MT"/>
                <a:cs typeface="Arial MT"/>
              </a:rPr>
              <a:t>Surrounds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filament(s)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395"/>
              </a:spcBef>
              <a:buChar char="•"/>
              <a:tabLst>
                <a:tab pos="240029" algn="l"/>
              </a:tabLst>
            </a:pPr>
            <a:r>
              <a:rPr dirty="0" sz="2400" spc="-20">
                <a:latin typeface="Arial MT"/>
                <a:cs typeface="Arial MT"/>
              </a:rPr>
              <a:t>Negatively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charged</a:t>
            </a:r>
            <a:endParaRPr sz="24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5"/>
              </a:spcBef>
              <a:buChar char="•"/>
              <a:tabLst>
                <a:tab pos="697865" algn="l"/>
              </a:tabLst>
            </a:pPr>
            <a:r>
              <a:rPr dirty="0" sz="2000">
                <a:latin typeface="Arial MT"/>
                <a:cs typeface="Arial MT"/>
              </a:rPr>
              <a:t>Prevents</a:t>
            </a:r>
            <a:r>
              <a:rPr dirty="0" sz="2000" spc="-1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electrons</a:t>
            </a:r>
            <a:r>
              <a:rPr dirty="0" sz="2000" spc="-114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from</a:t>
            </a:r>
            <a:r>
              <a:rPr dirty="0" sz="2000" spc="-1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spreading</a:t>
            </a:r>
            <a:r>
              <a:rPr dirty="0" sz="2000" spc="-110">
                <a:latin typeface="Arial MT"/>
                <a:cs typeface="Arial MT"/>
              </a:rPr>
              <a:t> </a:t>
            </a:r>
            <a:r>
              <a:rPr dirty="0" sz="2000" spc="-25">
                <a:latin typeface="Arial MT"/>
                <a:cs typeface="Arial MT"/>
              </a:rPr>
              <a:t>out</a:t>
            </a:r>
            <a:endParaRPr sz="20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buChar char="•"/>
              <a:tabLst>
                <a:tab pos="697865" algn="l"/>
              </a:tabLst>
            </a:pPr>
            <a:r>
              <a:rPr dirty="0" sz="2000">
                <a:latin typeface="Arial MT"/>
                <a:cs typeface="Arial MT"/>
              </a:rPr>
              <a:t>Directs</a:t>
            </a:r>
            <a:r>
              <a:rPr dirty="0" sz="2000" spc="-1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electrons</a:t>
            </a:r>
            <a:r>
              <a:rPr dirty="0" sz="2000" spc="-1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towards</a:t>
            </a:r>
            <a:r>
              <a:rPr dirty="0" sz="2000" spc="-10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target</a:t>
            </a:r>
            <a:endParaRPr sz="20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051" y="18288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330" y="602361"/>
            <a:ext cx="1636395" cy="69659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pc="-10"/>
              <a:t>Anode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1030630" y="1694614"/>
            <a:ext cx="7442834" cy="4328160"/>
          </a:xfrm>
          <a:prstGeom prst="rect">
            <a:avLst/>
          </a:prstGeom>
        </p:spPr>
        <p:txBody>
          <a:bodyPr wrap="square" lIns="0" tIns="635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500"/>
              </a:spcBef>
            </a:pP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positively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charged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portion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30">
                <a:latin typeface="Arial MT"/>
                <a:cs typeface="Arial MT"/>
              </a:rPr>
              <a:t>x-</a:t>
            </a:r>
            <a:r>
              <a:rPr dirty="0" sz="2800">
                <a:latin typeface="Arial MT"/>
                <a:cs typeface="Arial MT"/>
              </a:rPr>
              <a:t>ray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tube.</a:t>
            </a:r>
            <a:endParaRPr sz="2800">
              <a:latin typeface="Arial MT"/>
              <a:cs typeface="Arial MT"/>
            </a:endParaRPr>
          </a:p>
          <a:p>
            <a:pPr marL="469265" indent="-456565">
              <a:lnSpc>
                <a:spcPts val="3090"/>
              </a:lnSpc>
              <a:spcBef>
                <a:spcPts val="380"/>
              </a:spcBef>
              <a:buChar char="•"/>
              <a:tabLst>
                <a:tab pos="469265" algn="l"/>
              </a:tabLst>
            </a:pPr>
            <a:r>
              <a:rPr dirty="0" sz="2600" spc="-10">
                <a:latin typeface="Arial MT"/>
                <a:cs typeface="Arial MT"/>
              </a:rPr>
              <a:t>Purpose:</a:t>
            </a:r>
            <a:endParaRPr sz="2600">
              <a:latin typeface="Arial MT"/>
              <a:cs typeface="Arial MT"/>
            </a:endParaRPr>
          </a:p>
          <a:p>
            <a:pPr lvl="1" marL="812165" indent="-457200">
              <a:lnSpc>
                <a:spcPts val="2805"/>
              </a:lnSpc>
              <a:buChar char="•"/>
              <a:tabLst>
                <a:tab pos="812165" algn="l"/>
              </a:tabLst>
            </a:pPr>
            <a:r>
              <a:rPr dirty="0" sz="2400" spc="-10">
                <a:latin typeface="Arial MT"/>
                <a:cs typeface="Arial MT"/>
              </a:rPr>
              <a:t>Conduct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electricity</a:t>
            </a:r>
            <a:endParaRPr sz="2400">
              <a:latin typeface="Arial MT"/>
              <a:cs typeface="Arial MT"/>
            </a:endParaRPr>
          </a:p>
          <a:p>
            <a:pPr lvl="1" marL="812165" indent="-457200">
              <a:lnSpc>
                <a:spcPts val="2795"/>
              </a:lnSpc>
              <a:buChar char="•"/>
              <a:tabLst>
                <a:tab pos="812165" algn="l"/>
              </a:tabLst>
            </a:pPr>
            <a:r>
              <a:rPr dirty="0" sz="2400" spc="-10">
                <a:latin typeface="Arial MT"/>
                <a:cs typeface="Arial MT"/>
              </a:rPr>
              <a:t>Produce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 spc="-30">
                <a:latin typeface="Arial MT"/>
                <a:cs typeface="Arial MT"/>
              </a:rPr>
              <a:t>x-</a:t>
            </a:r>
            <a:r>
              <a:rPr dirty="0" sz="2400" spc="-20">
                <a:latin typeface="Arial MT"/>
                <a:cs typeface="Arial MT"/>
              </a:rPr>
              <a:t>rays</a:t>
            </a:r>
            <a:endParaRPr sz="2400">
              <a:latin typeface="Arial MT"/>
              <a:cs typeface="Arial MT"/>
            </a:endParaRPr>
          </a:p>
          <a:p>
            <a:pPr lvl="1" marL="812165" indent="-457200">
              <a:lnSpc>
                <a:spcPts val="2840"/>
              </a:lnSpc>
              <a:buChar char="•"/>
              <a:tabLst>
                <a:tab pos="812165" algn="l"/>
              </a:tabLst>
            </a:pPr>
            <a:r>
              <a:rPr dirty="0" sz="2400" spc="-10">
                <a:latin typeface="Arial MT"/>
                <a:cs typeface="Arial MT"/>
              </a:rPr>
              <a:t>Provide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mechanical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support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for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Target</a:t>
            </a:r>
            <a:endParaRPr sz="2400">
              <a:latin typeface="Arial MT"/>
              <a:cs typeface="Arial MT"/>
            </a:endParaRPr>
          </a:p>
          <a:p>
            <a:pPr marL="469265" indent="-456565">
              <a:lnSpc>
                <a:spcPts val="3325"/>
              </a:lnSpc>
              <a:spcBef>
                <a:spcPts val="125"/>
              </a:spcBef>
              <a:buChar char="•"/>
              <a:tabLst>
                <a:tab pos="469265" algn="l"/>
              </a:tabLst>
            </a:pPr>
            <a:r>
              <a:rPr dirty="0" sz="2800" spc="-10">
                <a:latin typeface="Arial MT"/>
                <a:cs typeface="Arial MT"/>
              </a:rPr>
              <a:t>Components:</a:t>
            </a:r>
            <a:endParaRPr sz="2800">
              <a:latin typeface="Arial MT"/>
              <a:cs typeface="Arial MT"/>
            </a:endParaRPr>
          </a:p>
          <a:p>
            <a:pPr lvl="1" marL="812165" indent="-457200">
              <a:lnSpc>
                <a:spcPts val="2810"/>
              </a:lnSpc>
              <a:buChar char="•"/>
              <a:tabLst>
                <a:tab pos="812165" algn="l"/>
              </a:tabLst>
            </a:pPr>
            <a:r>
              <a:rPr dirty="0" sz="2400" spc="-10">
                <a:latin typeface="Arial MT"/>
                <a:cs typeface="Arial MT"/>
              </a:rPr>
              <a:t>Bearing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assembly</a:t>
            </a:r>
            <a:endParaRPr sz="2400">
              <a:latin typeface="Arial MT"/>
              <a:cs typeface="Arial MT"/>
            </a:endParaRPr>
          </a:p>
          <a:p>
            <a:pPr lvl="1" marL="812165" indent="-457200">
              <a:lnSpc>
                <a:spcPts val="2805"/>
              </a:lnSpc>
              <a:buChar char="•"/>
              <a:tabLst>
                <a:tab pos="812165" algn="l"/>
              </a:tabLst>
            </a:pPr>
            <a:r>
              <a:rPr dirty="0" sz="2400">
                <a:latin typeface="Arial MT"/>
                <a:cs typeface="Arial MT"/>
              </a:rPr>
              <a:t>Rotor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stud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hub</a:t>
            </a:r>
            <a:endParaRPr sz="2400">
              <a:latin typeface="Arial MT"/>
              <a:cs typeface="Arial MT"/>
            </a:endParaRPr>
          </a:p>
          <a:p>
            <a:pPr lvl="1" marL="812165" indent="-457200">
              <a:lnSpc>
                <a:spcPts val="2840"/>
              </a:lnSpc>
              <a:buChar char="•"/>
              <a:tabLst>
                <a:tab pos="812165" algn="l"/>
              </a:tabLst>
            </a:pPr>
            <a:r>
              <a:rPr dirty="0" sz="2400">
                <a:latin typeface="Arial MT"/>
                <a:cs typeface="Arial MT"/>
              </a:rPr>
              <a:t>Target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(aka.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Disk)</a:t>
            </a:r>
            <a:endParaRPr sz="2400">
              <a:latin typeface="Arial MT"/>
              <a:cs typeface="Arial MT"/>
            </a:endParaRPr>
          </a:p>
          <a:p>
            <a:pPr marL="469265" indent="-456565">
              <a:lnSpc>
                <a:spcPts val="3325"/>
              </a:lnSpc>
              <a:spcBef>
                <a:spcPts val="130"/>
              </a:spcBef>
              <a:buChar char="•"/>
              <a:tabLst>
                <a:tab pos="469265" algn="l"/>
              </a:tabLst>
            </a:pPr>
            <a:r>
              <a:rPr dirty="0" sz="2800" spc="-10">
                <a:latin typeface="Arial MT"/>
                <a:cs typeface="Arial MT"/>
              </a:rPr>
              <a:t>Design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considerations:</a:t>
            </a:r>
            <a:endParaRPr sz="2800">
              <a:latin typeface="Arial MT"/>
              <a:cs typeface="Arial MT"/>
            </a:endParaRPr>
          </a:p>
          <a:p>
            <a:pPr lvl="1" marL="812165" indent="-457200">
              <a:lnSpc>
                <a:spcPts val="2845"/>
              </a:lnSpc>
              <a:buChar char="•"/>
              <a:tabLst>
                <a:tab pos="812165" algn="l"/>
              </a:tabLst>
            </a:pPr>
            <a:r>
              <a:rPr dirty="0" sz="2400" spc="-10">
                <a:latin typeface="Arial MT"/>
                <a:cs typeface="Arial MT"/>
              </a:rPr>
              <a:t>Thermal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dissipation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051" y="18288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330" y="602361"/>
            <a:ext cx="1636395" cy="69659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pc="-10"/>
              <a:t>Anode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630832"/>
            <a:ext cx="9116695" cy="4291330"/>
          </a:xfrm>
          <a:prstGeom prst="rect">
            <a:avLst/>
          </a:prstGeom>
        </p:spPr>
        <p:txBody>
          <a:bodyPr wrap="square" lIns="0" tIns="1270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0"/>
              </a:spcBef>
            </a:pPr>
            <a:r>
              <a:rPr dirty="0" u="heavy" sz="2800" spc="-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Bearing</a:t>
            </a:r>
            <a:r>
              <a:rPr dirty="0" u="heavy" sz="2800" spc="-16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2800" spc="-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assembly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900"/>
              </a:spcBef>
            </a:pPr>
            <a:r>
              <a:rPr dirty="0" sz="2600" spc="-10">
                <a:latin typeface="Arial MT"/>
                <a:cs typeface="Arial MT"/>
              </a:rPr>
              <a:t>Purpose</a:t>
            </a:r>
            <a:r>
              <a:rPr dirty="0" sz="2800" spc="-10">
                <a:latin typeface="Arial MT"/>
                <a:cs typeface="Arial MT"/>
              </a:rPr>
              <a:t>: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315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Provide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ensure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smooth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rotation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anode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disk</a:t>
            </a:r>
            <a:endParaRPr sz="2400">
              <a:latin typeface="Arial MT"/>
              <a:cs typeface="Arial MT"/>
            </a:endParaRPr>
          </a:p>
          <a:p>
            <a:pPr lvl="1" marL="697865" marR="5080" indent="-228600">
              <a:lnSpc>
                <a:spcPts val="2110"/>
              </a:lnSpc>
              <a:spcBef>
                <a:spcPts val="690"/>
              </a:spcBef>
              <a:buChar char="•"/>
              <a:tabLst>
                <a:tab pos="697865" algn="l"/>
              </a:tabLst>
            </a:pPr>
            <a:r>
              <a:rPr dirty="0" sz="2200" spc="-20">
                <a:latin typeface="Arial MT"/>
                <a:cs typeface="Arial MT"/>
              </a:rPr>
              <a:t>Liquid</a:t>
            </a:r>
            <a:r>
              <a:rPr dirty="0" sz="2200" spc="-15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bearing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method</a:t>
            </a:r>
            <a:r>
              <a:rPr dirty="0" sz="2200" spc="-6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improves</a:t>
            </a:r>
            <a:r>
              <a:rPr dirty="0" sz="2200" spc="-6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anode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disk</a:t>
            </a:r>
            <a:r>
              <a:rPr dirty="0" sz="2200" spc="-15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rotation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in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comparison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to </a:t>
            </a:r>
            <a:r>
              <a:rPr dirty="0" sz="2200" spc="-20">
                <a:latin typeface="Arial MT"/>
                <a:cs typeface="Arial MT"/>
              </a:rPr>
              <a:t>lubricated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silver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 spc="-40">
                <a:latin typeface="Arial MT"/>
                <a:cs typeface="Arial MT"/>
              </a:rPr>
              <a:t>ball-</a:t>
            </a:r>
            <a:r>
              <a:rPr dirty="0" sz="2200" spc="-10">
                <a:latin typeface="Arial MT"/>
                <a:cs typeface="Arial MT"/>
              </a:rPr>
              <a:t>bearing</a:t>
            </a:r>
            <a:r>
              <a:rPr dirty="0" sz="2200" spc="-7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technology</a:t>
            </a:r>
            <a:endParaRPr sz="22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130"/>
              </a:spcBef>
              <a:buChar char="•"/>
              <a:tabLst>
                <a:tab pos="1155065" algn="l"/>
              </a:tabLst>
            </a:pPr>
            <a:r>
              <a:rPr dirty="0" sz="1800">
                <a:latin typeface="Arial MT"/>
                <a:cs typeface="Arial MT"/>
              </a:rPr>
              <a:t>No</a:t>
            </a:r>
            <a:r>
              <a:rPr dirty="0" sz="1800" spc="-8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vibrations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or</a:t>
            </a:r>
            <a:r>
              <a:rPr dirty="0" sz="1800" spc="-60">
                <a:latin typeface="Arial MT"/>
                <a:cs typeface="Arial MT"/>
              </a:rPr>
              <a:t> </a:t>
            </a:r>
            <a:r>
              <a:rPr dirty="0" sz="1800" spc="-20">
                <a:latin typeface="Arial MT"/>
                <a:cs typeface="Arial MT"/>
              </a:rPr>
              <a:t>noise</a:t>
            </a:r>
            <a:endParaRPr sz="1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385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Conduct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heat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away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from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 spc="-75">
                <a:latin typeface="Arial MT"/>
                <a:cs typeface="Arial MT"/>
              </a:rPr>
              <a:t>x-</a:t>
            </a:r>
            <a:r>
              <a:rPr dirty="0" sz="2400">
                <a:latin typeface="Arial MT"/>
                <a:cs typeface="Arial MT"/>
              </a:rPr>
              <a:t>ray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tube</a:t>
            </a: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490"/>
              </a:spcBef>
            </a:pPr>
            <a:r>
              <a:rPr dirty="0" u="heavy" sz="28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Rotor</a:t>
            </a:r>
            <a:r>
              <a:rPr dirty="0" u="heavy" sz="2800" spc="-114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28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stud</a:t>
            </a:r>
            <a:r>
              <a:rPr dirty="0" u="heavy" sz="2800" spc="-95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28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&amp;</a:t>
            </a:r>
            <a:r>
              <a:rPr dirty="0" u="heavy" sz="2800" spc="-135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2800" spc="-25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hub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900"/>
              </a:spcBef>
            </a:pPr>
            <a:r>
              <a:rPr dirty="0" sz="2600" spc="-10">
                <a:latin typeface="Arial MT"/>
                <a:cs typeface="Arial MT"/>
              </a:rPr>
              <a:t>Purpose</a:t>
            </a:r>
            <a:r>
              <a:rPr dirty="0" sz="2800" spc="-10">
                <a:latin typeface="Arial MT"/>
                <a:cs typeface="Arial MT"/>
              </a:rPr>
              <a:t>: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415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Prevent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transmission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heat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from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disk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bearings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051" y="18288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330" y="602361"/>
            <a:ext cx="1636395" cy="69659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pc="-10"/>
              <a:t>Anode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628735"/>
            <a:ext cx="9422130" cy="4787265"/>
          </a:xfrm>
          <a:prstGeom prst="rect">
            <a:avLst/>
          </a:prstGeom>
        </p:spPr>
        <p:txBody>
          <a:bodyPr wrap="square" lIns="0" tIns="1778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400"/>
              </a:spcBef>
            </a:pPr>
            <a:r>
              <a:rPr dirty="0" u="heavy" sz="2600" spc="-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Target</a:t>
            </a:r>
            <a:endParaRPr sz="2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300"/>
              </a:spcBef>
            </a:pPr>
            <a:r>
              <a:rPr dirty="0" sz="2400" spc="-10">
                <a:latin typeface="Arial MT"/>
                <a:cs typeface="Arial MT"/>
              </a:rPr>
              <a:t>Purpose</a:t>
            </a:r>
            <a:r>
              <a:rPr dirty="0" sz="2600" spc="-10">
                <a:latin typeface="Arial MT"/>
                <a:cs typeface="Arial MT"/>
              </a:rPr>
              <a:t>:</a:t>
            </a:r>
            <a:endParaRPr sz="26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805"/>
              </a:spcBef>
              <a:buChar char="•"/>
              <a:tabLst>
                <a:tab pos="240665" algn="l"/>
              </a:tabLst>
            </a:pPr>
            <a:r>
              <a:rPr dirty="0" sz="2200" spc="-10">
                <a:latin typeface="Arial MT"/>
                <a:cs typeface="Arial MT"/>
              </a:rPr>
              <a:t>Collide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with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electrons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traveling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from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the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cathode</a:t>
            </a:r>
            <a:endParaRPr sz="22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315"/>
              </a:spcBef>
              <a:buChar char="•"/>
              <a:tabLst>
                <a:tab pos="697865" algn="l"/>
              </a:tabLst>
            </a:pPr>
            <a:r>
              <a:rPr dirty="0" sz="1900" spc="-40">
                <a:latin typeface="Arial MT"/>
                <a:cs typeface="Arial MT"/>
              </a:rPr>
              <a:t>X-</a:t>
            </a:r>
            <a:r>
              <a:rPr dirty="0" sz="1900">
                <a:latin typeface="Arial MT"/>
                <a:cs typeface="Arial MT"/>
              </a:rPr>
              <a:t>rays</a:t>
            </a:r>
            <a:r>
              <a:rPr dirty="0" sz="1900" spc="-13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are</a:t>
            </a:r>
            <a:r>
              <a:rPr dirty="0" sz="1900" spc="-12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created</a:t>
            </a:r>
            <a:r>
              <a:rPr dirty="0" sz="1900" spc="-7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when</a:t>
            </a:r>
            <a:r>
              <a:rPr dirty="0" sz="1900" spc="-5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fast</a:t>
            </a:r>
            <a:r>
              <a:rPr dirty="0" sz="1900" spc="-12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moving</a:t>
            </a:r>
            <a:r>
              <a:rPr dirty="0" sz="1900" spc="-7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electrons</a:t>
            </a:r>
            <a:r>
              <a:rPr dirty="0" sz="1900" spc="-4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strike</a:t>
            </a:r>
            <a:r>
              <a:rPr dirty="0" sz="1900" spc="-11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a</a:t>
            </a:r>
            <a:r>
              <a:rPr dirty="0" sz="1900" spc="-13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metal</a:t>
            </a:r>
            <a:r>
              <a:rPr dirty="0" sz="1900" spc="-11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target</a:t>
            </a:r>
            <a:endParaRPr sz="19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90"/>
              </a:spcBef>
            </a:pPr>
            <a:r>
              <a:rPr dirty="0" sz="2400" spc="-10">
                <a:latin typeface="Arial MT"/>
                <a:cs typeface="Arial MT"/>
              </a:rPr>
              <a:t>Features:</a:t>
            </a:r>
            <a:endParaRPr sz="24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705"/>
              </a:spcBef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Target</a:t>
            </a:r>
            <a:r>
              <a:rPr dirty="0" sz="2200" spc="-7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is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rotating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disk</a:t>
            </a:r>
            <a:endParaRPr sz="22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310"/>
              </a:spcBef>
              <a:buChar char="•"/>
              <a:tabLst>
                <a:tab pos="697865" algn="l"/>
              </a:tabLst>
            </a:pPr>
            <a:r>
              <a:rPr dirty="0" sz="1900">
                <a:latin typeface="Arial MT"/>
                <a:cs typeface="Arial MT"/>
              </a:rPr>
              <a:t>Powered</a:t>
            </a:r>
            <a:r>
              <a:rPr dirty="0" sz="1900" spc="-110">
                <a:latin typeface="Arial MT"/>
                <a:cs typeface="Arial MT"/>
              </a:rPr>
              <a:t> </a:t>
            </a:r>
            <a:r>
              <a:rPr dirty="0" sz="1900" spc="-20">
                <a:latin typeface="Arial MT"/>
                <a:cs typeface="Arial MT"/>
              </a:rPr>
              <a:t>by</a:t>
            </a:r>
            <a:r>
              <a:rPr dirty="0" sz="1900" spc="-13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an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electromagnetic</a:t>
            </a:r>
            <a:r>
              <a:rPr dirty="0" sz="1900" spc="-4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induction</a:t>
            </a:r>
            <a:r>
              <a:rPr dirty="0" sz="1900" spc="-8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motor</a:t>
            </a:r>
            <a:endParaRPr sz="19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685"/>
              </a:spcBef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Focal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Spot(s)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are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located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on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angled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portion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target</a:t>
            </a:r>
            <a:endParaRPr sz="22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315"/>
              </a:spcBef>
              <a:buChar char="•"/>
              <a:tabLst>
                <a:tab pos="697865" algn="l"/>
              </a:tabLst>
            </a:pPr>
            <a:r>
              <a:rPr dirty="0" sz="1900" spc="-10">
                <a:latin typeface="Arial MT"/>
                <a:cs typeface="Arial MT"/>
              </a:rPr>
              <a:t>Area</a:t>
            </a:r>
            <a:r>
              <a:rPr dirty="0" sz="1900" spc="-12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of</a:t>
            </a:r>
            <a:r>
              <a:rPr dirty="0" sz="1900" spc="-12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electron</a:t>
            </a:r>
            <a:r>
              <a:rPr dirty="0" sz="1900" spc="-8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collision,</a:t>
            </a:r>
            <a:r>
              <a:rPr dirty="0" sz="1900" spc="-8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causing</a:t>
            </a:r>
            <a:r>
              <a:rPr dirty="0" sz="1900" spc="-8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desired</a:t>
            </a:r>
            <a:r>
              <a:rPr dirty="0" sz="1900" spc="-60">
                <a:latin typeface="Arial MT"/>
                <a:cs typeface="Arial MT"/>
              </a:rPr>
              <a:t> </a:t>
            </a:r>
            <a:r>
              <a:rPr dirty="0" sz="1900" spc="-70">
                <a:latin typeface="Arial MT"/>
                <a:cs typeface="Arial MT"/>
              </a:rPr>
              <a:t>x-</a:t>
            </a:r>
            <a:r>
              <a:rPr dirty="0" sz="1900">
                <a:latin typeface="Arial MT"/>
                <a:cs typeface="Arial MT"/>
              </a:rPr>
              <a:t>ray</a:t>
            </a:r>
            <a:r>
              <a:rPr dirty="0" sz="1900" spc="-9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emission</a:t>
            </a:r>
            <a:endParaRPr sz="1900">
              <a:latin typeface="Arial MT"/>
              <a:cs typeface="Arial MT"/>
            </a:endParaRPr>
          </a:p>
          <a:p>
            <a:pPr marL="12700">
              <a:lnSpc>
                <a:spcPts val="2520"/>
              </a:lnSpc>
              <a:spcBef>
                <a:spcPts val="2145"/>
              </a:spcBef>
            </a:pPr>
            <a:r>
              <a:rPr dirty="0" sz="2200" spc="-10">
                <a:latin typeface="Arial MT"/>
                <a:cs typeface="Arial MT"/>
              </a:rPr>
              <a:t>Features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are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designed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to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improve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heat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capacity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and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spatial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resolution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(image</a:t>
            </a:r>
            <a:endParaRPr sz="2200">
              <a:latin typeface="Arial MT"/>
              <a:cs typeface="Arial MT"/>
            </a:endParaRPr>
          </a:p>
          <a:p>
            <a:pPr marL="12700">
              <a:lnSpc>
                <a:spcPts val="2520"/>
              </a:lnSpc>
            </a:pPr>
            <a:r>
              <a:rPr dirty="0" sz="2200" spc="-10">
                <a:latin typeface="Arial MT"/>
                <a:cs typeface="Arial MT"/>
              </a:rPr>
              <a:t>quality).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051" y="18288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CT</a:t>
            </a:r>
            <a:r>
              <a:rPr dirty="0" spc="-40"/>
              <a:t> </a:t>
            </a:r>
            <a:r>
              <a:rPr dirty="0" spc="-35"/>
              <a:t>X-</a:t>
            </a:r>
            <a:r>
              <a:rPr dirty="0"/>
              <a:t>ray</a:t>
            </a:r>
            <a:r>
              <a:rPr dirty="0" spc="-20"/>
              <a:t> </a:t>
            </a:r>
            <a:r>
              <a:rPr dirty="0"/>
              <a:t>Tube</a:t>
            </a:r>
            <a:r>
              <a:rPr dirty="0" spc="20"/>
              <a:t> </a:t>
            </a:r>
            <a:r>
              <a:rPr dirty="0" spc="-10"/>
              <a:t>Considerations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1030630" y="1796923"/>
            <a:ext cx="9417685" cy="2061845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marL="12700" marR="48260">
              <a:lnSpc>
                <a:spcPts val="3000"/>
              </a:lnSpc>
              <a:spcBef>
                <a:spcPts val="495"/>
              </a:spcBef>
            </a:pPr>
            <a:r>
              <a:rPr dirty="0" sz="2800">
                <a:latin typeface="Arial MT"/>
                <a:cs typeface="Arial MT"/>
              </a:rPr>
              <a:t>More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heat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is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generated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during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CT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imaging,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comparison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to </a:t>
            </a:r>
            <a:r>
              <a:rPr dirty="0" sz="2800">
                <a:latin typeface="Arial MT"/>
                <a:cs typeface="Arial MT"/>
              </a:rPr>
              <a:t>general</a:t>
            </a:r>
            <a:r>
              <a:rPr dirty="0" sz="2800" spc="-19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radiography.</a:t>
            </a:r>
            <a:endParaRPr sz="2800">
              <a:latin typeface="Arial MT"/>
              <a:cs typeface="Arial MT"/>
            </a:endParaRPr>
          </a:p>
          <a:p>
            <a:pPr marL="469265" marR="5080" indent="-457200">
              <a:lnSpc>
                <a:spcPct val="91000"/>
              </a:lnSpc>
              <a:spcBef>
                <a:spcPts val="1775"/>
              </a:spcBef>
              <a:buChar char="•"/>
              <a:tabLst>
                <a:tab pos="469265" algn="l"/>
              </a:tabLst>
            </a:pPr>
            <a:r>
              <a:rPr dirty="0" sz="2400" spc="-10">
                <a:latin typeface="Arial MT"/>
                <a:cs typeface="Arial MT"/>
              </a:rPr>
              <a:t>Technology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has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advanced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CT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Tube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Designs,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response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the </a:t>
            </a:r>
            <a:r>
              <a:rPr dirty="0" sz="2400" spc="-10">
                <a:latin typeface="Arial MT"/>
                <a:cs typeface="Arial MT"/>
              </a:rPr>
              <a:t>increased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heat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production,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higher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power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levels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required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during imaging</a:t>
            </a:r>
            <a:endParaRPr sz="2400">
              <a:latin typeface="Arial MT"/>
              <a:cs typeface="Arial MT"/>
            </a:endParaRPr>
          </a:p>
        </p:txBody>
      </p:sp>
      <p:graphicFrame>
        <p:nvGraphicFramePr>
          <p:cNvPr id="4" name="object 4" descr=""/>
          <p:cNvGraphicFramePr>
            <a:graphicFrameLocks noGrp="1"/>
          </p:cNvGraphicFramePr>
          <p:nvPr/>
        </p:nvGraphicFramePr>
        <p:xfrm>
          <a:off x="2139950" y="4077970"/>
          <a:ext cx="7929880" cy="18503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09775"/>
                <a:gridCol w="2812415"/>
                <a:gridCol w="301879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1430">
                        <a:lnSpc>
                          <a:spcPct val="100000"/>
                        </a:lnSpc>
                        <a:spcBef>
                          <a:spcPts val="234"/>
                        </a:spcBef>
                      </a:pPr>
                      <a:r>
                        <a:rPr dirty="0" sz="1800" b="1">
                          <a:latin typeface="Arial"/>
                          <a:cs typeface="Arial"/>
                        </a:rPr>
                        <a:t>General</a:t>
                      </a:r>
                      <a:r>
                        <a:rPr dirty="0" sz="1800" spc="-10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10" b="1">
                          <a:latin typeface="Arial"/>
                          <a:cs typeface="Arial"/>
                        </a:rPr>
                        <a:t>Radiography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29844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8F7FA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10160">
                        <a:lnSpc>
                          <a:spcPct val="100000"/>
                        </a:lnSpc>
                        <a:spcBef>
                          <a:spcPts val="234"/>
                        </a:spcBef>
                      </a:pPr>
                      <a:r>
                        <a:rPr dirty="0" sz="1800" spc="-20" b="1">
                          <a:latin typeface="Arial"/>
                          <a:cs typeface="Arial"/>
                        </a:rPr>
                        <a:t>Computed</a:t>
                      </a:r>
                      <a:r>
                        <a:rPr dirty="0" sz="1800" spc="-8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10" b="1">
                          <a:latin typeface="Arial"/>
                          <a:cs typeface="Arial"/>
                        </a:rPr>
                        <a:t>Tomography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29844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3FADD"/>
                    </a:solidFill>
                  </a:tcPr>
                </a:tc>
              </a:tr>
              <a:tr h="36893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5715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dirty="0" sz="1800" spc="-10">
                          <a:latin typeface="Arial MT"/>
                          <a:cs typeface="Arial MT"/>
                        </a:rPr>
                        <a:t>0.1→2.0mm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3048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4445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dirty="0" sz="1800" spc="-10">
                          <a:latin typeface="Arial MT"/>
                          <a:cs typeface="Arial MT"/>
                        </a:rPr>
                        <a:t>0.5→1.0mm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3048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</a:tr>
              <a:tr h="3702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6350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dirty="0" sz="1800" spc="-10">
                          <a:latin typeface="Arial MT"/>
                          <a:cs typeface="Arial MT"/>
                        </a:rPr>
                        <a:t>120→160mm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3048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6350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dirty="0" sz="1800" spc="-10">
                          <a:latin typeface="Arial MT"/>
                          <a:cs typeface="Arial MT"/>
                        </a:rPr>
                        <a:t>200mm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3048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</a:tr>
              <a:tr h="3702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dirty="0" sz="1800" spc="-10">
                          <a:latin typeface="Arial MT"/>
                          <a:cs typeface="Arial MT"/>
                        </a:rPr>
                        <a:t>5→20</a:t>
                      </a:r>
                      <a:r>
                        <a:rPr dirty="0" baseline="16203" sz="1800" spc="-15">
                          <a:latin typeface="Arial MT"/>
                          <a:cs typeface="Arial MT"/>
                        </a:rPr>
                        <a:t>o</a:t>
                      </a:r>
                      <a:endParaRPr baseline="16203" sz="1800">
                        <a:latin typeface="Arial MT"/>
                        <a:cs typeface="Arial MT"/>
                      </a:endParaRPr>
                    </a:p>
                  </a:txBody>
                  <a:tcPr marL="0" marR="0" marB="0" marT="3048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6985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dirty="0" sz="1800" spc="-25">
                          <a:latin typeface="Arial MT"/>
                          <a:cs typeface="Arial MT"/>
                        </a:rPr>
                        <a:t>12</a:t>
                      </a:r>
                      <a:r>
                        <a:rPr dirty="0" baseline="16203" sz="1800" spc="-37">
                          <a:latin typeface="Arial MT"/>
                          <a:cs typeface="Arial MT"/>
                        </a:rPr>
                        <a:t>o</a:t>
                      </a:r>
                      <a:endParaRPr baseline="16203" sz="1800">
                        <a:latin typeface="Arial MT"/>
                        <a:cs typeface="Arial MT"/>
                      </a:endParaRPr>
                    </a:p>
                  </a:txBody>
                  <a:tcPr marL="0" marR="0" marB="0" marT="3048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</a:tr>
              <a:tr h="3702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6350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dirty="0" sz="1800" spc="-10">
                          <a:latin typeface="Arial MT"/>
                          <a:cs typeface="Arial MT"/>
                        </a:rPr>
                        <a:t>~3,400rpm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3048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4445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dirty="0" sz="1800" spc="-10">
                          <a:latin typeface="Arial MT"/>
                          <a:cs typeface="Arial MT"/>
                        </a:rPr>
                        <a:t>~10,000rpm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3048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</a:tr>
            </a:tbl>
          </a:graphicData>
        </a:graphic>
      </p:graphicFrame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50948" y="4506467"/>
            <a:ext cx="1872996" cy="286512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250948" y="4881371"/>
            <a:ext cx="1437131" cy="288036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50948" y="5253228"/>
            <a:ext cx="1255776" cy="286512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250948" y="5618988"/>
            <a:ext cx="1443227" cy="288036"/>
          </a:xfrm>
          <a:prstGeom prst="rect">
            <a:avLst/>
          </a:prstGeom>
        </p:spPr>
      </p:pic>
      <p:pic>
        <p:nvPicPr>
          <p:cNvPr id="9" name="object 9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5051" y="18288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CT</a:t>
            </a:r>
            <a:r>
              <a:rPr dirty="0" spc="-15"/>
              <a:t> </a:t>
            </a:r>
            <a:r>
              <a:rPr dirty="0" spc="-10"/>
              <a:t>Targets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647834"/>
            <a:ext cx="6543040" cy="4180840"/>
          </a:xfrm>
          <a:prstGeom prst="rect">
            <a:avLst/>
          </a:prstGeom>
        </p:spPr>
        <p:txBody>
          <a:bodyPr wrap="square" lIns="0" tIns="8572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dirty="0" u="heavy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Basic</a:t>
            </a:r>
            <a:r>
              <a:rPr dirty="0" u="heavy" sz="2600" spc="-12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Designs</a:t>
            </a:r>
            <a:r>
              <a:rPr dirty="0" sz="2600" spc="-10">
                <a:latin typeface="Arial MT"/>
                <a:cs typeface="Arial MT"/>
              </a:rPr>
              <a:t>:</a:t>
            </a:r>
            <a:endParaRPr sz="2600">
              <a:latin typeface="Arial MT"/>
              <a:cs typeface="Arial MT"/>
            </a:endParaRPr>
          </a:p>
          <a:p>
            <a:pPr marL="527685" indent="-514984">
              <a:lnSpc>
                <a:spcPts val="2785"/>
              </a:lnSpc>
              <a:spcBef>
                <a:spcPts val="525"/>
              </a:spcBef>
              <a:buAutoNum type="arabicPeriod"/>
              <a:tabLst>
                <a:tab pos="527685" algn="l"/>
              </a:tabLst>
            </a:pPr>
            <a:r>
              <a:rPr dirty="0" sz="2400" spc="-60">
                <a:latin typeface="Arial MT"/>
                <a:cs typeface="Arial MT"/>
              </a:rPr>
              <a:t>All-</a:t>
            </a:r>
            <a:r>
              <a:rPr dirty="0" sz="2400">
                <a:latin typeface="Arial MT"/>
                <a:cs typeface="Arial MT"/>
              </a:rPr>
              <a:t>Metal</a:t>
            </a:r>
            <a:r>
              <a:rPr dirty="0" sz="2400" spc="7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disk</a:t>
            </a:r>
            <a:endParaRPr sz="2400">
              <a:latin typeface="Arial MT"/>
              <a:cs typeface="Arial MT"/>
            </a:endParaRPr>
          </a:p>
          <a:p>
            <a:pPr lvl="1" marL="697865" indent="-228600">
              <a:lnSpc>
                <a:spcPts val="2205"/>
              </a:lnSpc>
              <a:buChar char="•"/>
              <a:tabLst>
                <a:tab pos="697865" algn="l"/>
              </a:tabLst>
            </a:pPr>
            <a:r>
              <a:rPr dirty="0" sz="2000">
                <a:latin typeface="Arial MT"/>
                <a:cs typeface="Arial MT"/>
              </a:rPr>
              <a:t>Used</a:t>
            </a:r>
            <a:r>
              <a:rPr dirty="0" sz="2000" spc="-1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conventional</a:t>
            </a:r>
            <a:r>
              <a:rPr dirty="0" sz="2000" spc="-10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(aka.</a:t>
            </a:r>
            <a:r>
              <a:rPr dirty="0" sz="2000" spc="-1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old)</a:t>
            </a:r>
            <a:r>
              <a:rPr dirty="0" sz="2000" spc="-8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scanners</a:t>
            </a:r>
            <a:endParaRPr sz="2000">
              <a:latin typeface="Arial MT"/>
              <a:cs typeface="Arial MT"/>
            </a:endParaRPr>
          </a:p>
          <a:p>
            <a:pPr lvl="1" marL="697865" indent="-228600">
              <a:lnSpc>
                <a:spcPts val="2230"/>
              </a:lnSpc>
              <a:buChar char="•"/>
              <a:tabLst>
                <a:tab pos="697865" algn="l"/>
              </a:tabLst>
            </a:pPr>
            <a:r>
              <a:rPr dirty="0" sz="2000" spc="-10">
                <a:latin typeface="Arial MT"/>
                <a:cs typeface="Arial MT"/>
              </a:rPr>
              <a:t>Limitations:</a:t>
            </a:r>
            <a:endParaRPr sz="2000">
              <a:latin typeface="Arial MT"/>
              <a:cs typeface="Arial MT"/>
            </a:endParaRPr>
          </a:p>
          <a:p>
            <a:pPr lvl="2" marL="1155065" indent="-228600">
              <a:lnSpc>
                <a:spcPts val="1900"/>
              </a:lnSpc>
              <a:buChar char="•"/>
              <a:tabLst>
                <a:tab pos="1155065" algn="l"/>
              </a:tabLst>
            </a:pPr>
            <a:r>
              <a:rPr dirty="0" sz="1700" spc="-10">
                <a:latin typeface="Arial MT"/>
                <a:cs typeface="Arial MT"/>
              </a:rPr>
              <a:t>Heavy</a:t>
            </a:r>
            <a:endParaRPr sz="1700">
              <a:latin typeface="Arial MT"/>
              <a:cs typeface="Arial MT"/>
            </a:endParaRPr>
          </a:p>
          <a:p>
            <a:pPr lvl="2" marL="1155065" indent="-228600">
              <a:lnSpc>
                <a:spcPts val="1950"/>
              </a:lnSpc>
              <a:buChar char="•"/>
              <a:tabLst>
                <a:tab pos="1155065" algn="l"/>
              </a:tabLst>
            </a:pPr>
            <a:r>
              <a:rPr dirty="0" sz="1700">
                <a:latin typeface="Arial MT"/>
                <a:cs typeface="Arial MT"/>
              </a:rPr>
              <a:t>Fixed</a:t>
            </a:r>
            <a:r>
              <a:rPr dirty="0" sz="1700" spc="-90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Target</a:t>
            </a:r>
            <a:endParaRPr sz="1700">
              <a:latin typeface="Arial MT"/>
              <a:cs typeface="Arial MT"/>
            </a:endParaRPr>
          </a:p>
          <a:p>
            <a:pPr lvl="2" marL="1155065" indent="-228600">
              <a:lnSpc>
                <a:spcPts val="2005"/>
              </a:lnSpc>
              <a:buChar char="•"/>
              <a:tabLst>
                <a:tab pos="1155065" algn="l"/>
              </a:tabLst>
            </a:pPr>
            <a:r>
              <a:rPr dirty="0" sz="1700">
                <a:latin typeface="Arial MT"/>
                <a:cs typeface="Arial MT"/>
              </a:rPr>
              <a:t>Poor</a:t>
            </a:r>
            <a:r>
              <a:rPr dirty="0" sz="1700" spc="-6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heat</a:t>
            </a:r>
            <a:r>
              <a:rPr dirty="0" sz="1700" spc="-35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dissipation</a:t>
            </a:r>
            <a:endParaRPr sz="1700">
              <a:latin typeface="Arial MT"/>
              <a:cs typeface="Arial MT"/>
            </a:endParaRPr>
          </a:p>
          <a:p>
            <a:pPr lvl="2" marL="1155065" indent="-228600">
              <a:lnSpc>
                <a:spcPts val="1975"/>
              </a:lnSpc>
              <a:buChar char="•"/>
              <a:tabLst>
                <a:tab pos="1155065" algn="l"/>
              </a:tabLst>
            </a:pPr>
            <a:r>
              <a:rPr dirty="0" sz="1700">
                <a:latin typeface="Arial MT"/>
                <a:cs typeface="Arial MT"/>
              </a:rPr>
              <a:t>Short</a:t>
            </a:r>
            <a:r>
              <a:rPr dirty="0" sz="1700" spc="-9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tube</a:t>
            </a:r>
            <a:r>
              <a:rPr dirty="0" sz="1700" spc="-25">
                <a:latin typeface="Arial MT"/>
                <a:cs typeface="Arial MT"/>
              </a:rPr>
              <a:t> </a:t>
            </a:r>
            <a:r>
              <a:rPr dirty="0" sz="1700" spc="-20">
                <a:latin typeface="Arial MT"/>
                <a:cs typeface="Arial MT"/>
              </a:rPr>
              <a:t>life</a:t>
            </a:r>
            <a:endParaRPr sz="1700">
              <a:latin typeface="Arial MT"/>
              <a:cs typeface="Arial MT"/>
            </a:endParaRPr>
          </a:p>
          <a:p>
            <a:pPr marL="527685" indent="-514984">
              <a:lnSpc>
                <a:spcPts val="2735"/>
              </a:lnSpc>
              <a:buAutoNum type="arabicPeriod"/>
              <a:tabLst>
                <a:tab pos="527685" algn="l"/>
              </a:tabLst>
            </a:pPr>
            <a:r>
              <a:rPr dirty="0" sz="2400" spc="-10">
                <a:latin typeface="Arial MT"/>
                <a:cs typeface="Arial MT"/>
              </a:rPr>
              <a:t>Brazed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Graphite</a:t>
            </a:r>
            <a:endParaRPr sz="2400">
              <a:latin typeface="Arial MT"/>
              <a:cs typeface="Arial MT"/>
            </a:endParaRPr>
          </a:p>
          <a:p>
            <a:pPr lvl="1" marL="697865" indent="-228600">
              <a:lnSpc>
                <a:spcPts val="2205"/>
              </a:lnSpc>
              <a:buChar char="•"/>
              <a:tabLst>
                <a:tab pos="697865" algn="l"/>
              </a:tabLst>
            </a:pPr>
            <a:r>
              <a:rPr dirty="0" sz="2000">
                <a:latin typeface="Arial MT"/>
                <a:cs typeface="Arial MT"/>
              </a:rPr>
              <a:t>Most</a:t>
            </a:r>
            <a:r>
              <a:rPr dirty="0" sz="2000" spc="-14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common</a:t>
            </a:r>
            <a:r>
              <a:rPr dirty="0" sz="2000" spc="-1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design</a:t>
            </a:r>
            <a:r>
              <a:rPr dirty="0" sz="2000" spc="-10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for</a:t>
            </a:r>
            <a:r>
              <a:rPr dirty="0" sz="2000" spc="-10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helical/spiral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CT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scanners</a:t>
            </a:r>
            <a:endParaRPr sz="2000">
              <a:latin typeface="Arial MT"/>
              <a:cs typeface="Arial MT"/>
            </a:endParaRPr>
          </a:p>
          <a:p>
            <a:pPr lvl="1" marL="697865" indent="-228600">
              <a:lnSpc>
                <a:spcPts val="2195"/>
              </a:lnSpc>
              <a:buChar char="•"/>
              <a:tabLst>
                <a:tab pos="697865" algn="l"/>
              </a:tabLst>
            </a:pPr>
            <a:r>
              <a:rPr dirty="0" sz="2000" spc="-35">
                <a:latin typeface="Arial MT"/>
                <a:cs typeface="Arial MT"/>
              </a:rPr>
              <a:t>Tungsten-</a:t>
            </a:r>
            <a:r>
              <a:rPr dirty="0" sz="2000">
                <a:latin typeface="Arial MT"/>
                <a:cs typeface="Arial MT"/>
              </a:rPr>
              <a:t>rhenium</a:t>
            </a:r>
            <a:r>
              <a:rPr dirty="0" sz="2000" spc="-10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focal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track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&amp;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graphite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 spc="-20">
                <a:latin typeface="Arial MT"/>
                <a:cs typeface="Arial MT"/>
              </a:rPr>
              <a:t>base</a:t>
            </a:r>
            <a:endParaRPr sz="2000">
              <a:latin typeface="Arial MT"/>
              <a:cs typeface="Arial MT"/>
            </a:endParaRPr>
          </a:p>
          <a:p>
            <a:pPr lvl="1" marL="697865" indent="-228600">
              <a:lnSpc>
                <a:spcPts val="2290"/>
              </a:lnSpc>
              <a:buChar char="•"/>
              <a:tabLst>
                <a:tab pos="697865" algn="l"/>
              </a:tabLst>
            </a:pPr>
            <a:r>
              <a:rPr dirty="0" sz="2000" spc="-10">
                <a:latin typeface="Arial MT"/>
                <a:cs typeface="Arial MT"/>
              </a:rPr>
              <a:t>Advantages:</a:t>
            </a:r>
            <a:endParaRPr sz="2000">
              <a:latin typeface="Arial MT"/>
              <a:cs typeface="Arial MT"/>
            </a:endParaRPr>
          </a:p>
          <a:p>
            <a:pPr lvl="2" marL="1155065" indent="-228600">
              <a:lnSpc>
                <a:spcPts val="2005"/>
              </a:lnSpc>
              <a:buChar char="•"/>
              <a:tabLst>
                <a:tab pos="1155065" algn="l"/>
              </a:tabLst>
            </a:pPr>
            <a:r>
              <a:rPr dirty="0" sz="1700">
                <a:latin typeface="Arial MT"/>
                <a:cs typeface="Arial MT"/>
              </a:rPr>
              <a:t>Can</a:t>
            </a:r>
            <a:r>
              <a:rPr dirty="0" sz="1700" spc="-12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withstand</a:t>
            </a:r>
            <a:r>
              <a:rPr dirty="0" sz="1700" spc="-1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more</a:t>
            </a:r>
            <a:r>
              <a:rPr dirty="0" sz="1700" spc="-9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heat,</a:t>
            </a:r>
            <a:r>
              <a:rPr dirty="0" sz="1700" spc="-6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due</a:t>
            </a:r>
            <a:r>
              <a:rPr dirty="0" sz="1700" spc="-6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to</a:t>
            </a:r>
            <a:r>
              <a:rPr dirty="0" sz="1700" spc="-7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higher</a:t>
            </a:r>
            <a:r>
              <a:rPr dirty="0" sz="1700" spc="-10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thermal</a:t>
            </a:r>
            <a:r>
              <a:rPr dirty="0" sz="1700" spc="-60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capacity</a:t>
            </a:r>
            <a:endParaRPr sz="1700">
              <a:latin typeface="Arial MT"/>
              <a:cs typeface="Arial MT"/>
            </a:endParaRPr>
          </a:p>
          <a:p>
            <a:pPr lvl="2" marL="1155065" indent="-228600">
              <a:lnSpc>
                <a:spcPts val="2014"/>
              </a:lnSpc>
              <a:buChar char="•"/>
              <a:tabLst>
                <a:tab pos="1155065" algn="l"/>
              </a:tabLst>
            </a:pPr>
            <a:r>
              <a:rPr dirty="0" sz="1700">
                <a:latin typeface="Arial MT"/>
                <a:cs typeface="Arial MT"/>
              </a:rPr>
              <a:t>Longer</a:t>
            </a:r>
            <a:r>
              <a:rPr dirty="0" sz="1700" spc="-11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tube</a:t>
            </a:r>
            <a:r>
              <a:rPr dirty="0" sz="1700" spc="-70">
                <a:latin typeface="Arial MT"/>
                <a:cs typeface="Arial MT"/>
              </a:rPr>
              <a:t> </a:t>
            </a:r>
            <a:r>
              <a:rPr dirty="0" sz="1700" spc="-20">
                <a:latin typeface="Arial MT"/>
                <a:cs typeface="Arial MT"/>
              </a:rPr>
              <a:t>life</a:t>
            </a:r>
            <a:endParaRPr sz="17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051" y="18288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Basic</a:t>
            </a:r>
            <a:r>
              <a:rPr dirty="0" spc="-85"/>
              <a:t> </a:t>
            </a:r>
            <a:r>
              <a:rPr dirty="0"/>
              <a:t>Designs</a:t>
            </a:r>
            <a:r>
              <a:rPr dirty="0" spc="-35"/>
              <a:t> </a:t>
            </a:r>
            <a:r>
              <a:rPr dirty="0" spc="-10"/>
              <a:t>Continued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48155"/>
            <a:ext cx="10246360" cy="409384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563880" indent="-551180">
              <a:lnSpc>
                <a:spcPts val="3080"/>
              </a:lnSpc>
              <a:spcBef>
                <a:spcPts val="105"/>
              </a:spcBef>
              <a:buAutoNum type="arabicPeriod" startAt="3"/>
              <a:tabLst>
                <a:tab pos="563880" algn="l"/>
              </a:tabLst>
            </a:pPr>
            <a:r>
              <a:rPr dirty="0" sz="2600" spc="-10">
                <a:latin typeface="Arial MT"/>
                <a:cs typeface="Arial MT"/>
              </a:rPr>
              <a:t>Chemical</a:t>
            </a:r>
            <a:r>
              <a:rPr dirty="0" sz="2600" spc="-1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vapor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deposition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(CVD)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graphite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disk</a:t>
            </a:r>
            <a:endParaRPr sz="2600">
              <a:latin typeface="Arial MT"/>
              <a:cs typeface="Arial MT"/>
            </a:endParaRPr>
          </a:p>
          <a:p>
            <a:pPr lvl="1" marL="696595" indent="-227329">
              <a:lnSpc>
                <a:spcPts val="2805"/>
              </a:lnSpc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Designed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for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spiral/helical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CT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scanners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ts val="2845"/>
              </a:lnSpc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Graphite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base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&amp;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very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thin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layer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 spc="-55">
                <a:latin typeface="Arial MT"/>
                <a:cs typeface="Arial MT"/>
              </a:rPr>
              <a:t>tungsten-</a:t>
            </a:r>
            <a:r>
              <a:rPr dirty="0" sz="2400">
                <a:latin typeface="Arial MT"/>
                <a:cs typeface="Arial MT"/>
              </a:rPr>
              <a:t>rhenium</a:t>
            </a:r>
            <a:r>
              <a:rPr dirty="0" sz="2400" spc="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over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focal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track</a:t>
            </a:r>
            <a:endParaRPr sz="2400">
              <a:latin typeface="Arial MT"/>
              <a:cs typeface="Arial MT"/>
            </a:endParaRPr>
          </a:p>
          <a:p>
            <a:pPr lvl="2" marL="1155065" indent="-228600">
              <a:lnSpc>
                <a:spcPts val="2355"/>
              </a:lnSpc>
              <a:buChar char="•"/>
              <a:tabLst>
                <a:tab pos="1155065" algn="l"/>
              </a:tabLst>
            </a:pPr>
            <a:r>
              <a:rPr dirty="0" sz="2000" spc="-10">
                <a:latin typeface="Arial MT"/>
                <a:cs typeface="Arial MT"/>
              </a:rPr>
              <a:t>Deposited</a:t>
            </a:r>
            <a:r>
              <a:rPr dirty="0" sz="2000" spc="-1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via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chemical</a:t>
            </a:r>
            <a:r>
              <a:rPr dirty="0" sz="2000" spc="-10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vapor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process</a:t>
            </a:r>
            <a:endParaRPr sz="2000">
              <a:latin typeface="Arial MT"/>
              <a:cs typeface="Arial MT"/>
            </a:endParaRPr>
          </a:p>
          <a:p>
            <a:pPr lvl="1" marL="696595" indent="-227329">
              <a:lnSpc>
                <a:spcPts val="2835"/>
              </a:lnSpc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Advantages:</a:t>
            </a:r>
            <a:endParaRPr sz="24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5"/>
              </a:spcBef>
              <a:buChar char="•"/>
              <a:tabLst>
                <a:tab pos="1155065" algn="l"/>
              </a:tabLst>
            </a:pPr>
            <a:r>
              <a:rPr dirty="0" sz="2000">
                <a:latin typeface="Arial MT"/>
                <a:cs typeface="Arial MT"/>
              </a:rPr>
              <a:t>Allows</a:t>
            </a:r>
            <a:r>
              <a:rPr dirty="0" sz="2000" spc="-9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for</a:t>
            </a:r>
            <a:r>
              <a:rPr dirty="0" sz="2000" spc="-1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large</a:t>
            </a:r>
            <a:r>
              <a:rPr dirty="0" sz="2000" spc="-1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lightweight</a:t>
            </a:r>
            <a:r>
              <a:rPr dirty="0" sz="2000" spc="-11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disks</a:t>
            </a:r>
            <a:endParaRPr sz="20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buChar char="•"/>
              <a:tabLst>
                <a:tab pos="1155065" algn="l"/>
              </a:tabLst>
            </a:pPr>
            <a:r>
              <a:rPr dirty="0" sz="2000">
                <a:latin typeface="Arial MT"/>
                <a:cs typeface="Arial MT"/>
              </a:rPr>
              <a:t>Large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 spc="-25">
                <a:latin typeface="Arial MT"/>
                <a:cs typeface="Arial MT"/>
              </a:rPr>
              <a:t>heat-</a:t>
            </a:r>
            <a:r>
              <a:rPr dirty="0" sz="2000">
                <a:latin typeface="Arial MT"/>
                <a:cs typeface="Arial MT"/>
              </a:rPr>
              <a:t>storage</a:t>
            </a:r>
            <a:r>
              <a:rPr dirty="0" sz="2000" spc="-13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capacity</a:t>
            </a:r>
            <a:endParaRPr sz="20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buChar char="•"/>
              <a:tabLst>
                <a:tab pos="1155065" algn="l"/>
              </a:tabLst>
            </a:pPr>
            <a:r>
              <a:rPr dirty="0" sz="2000">
                <a:latin typeface="Arial MT"/>
                <a:cs typeface="Arial MT"/>
              </a:rPr>
              <a:t>Fast</a:t>
            </a:r>
            <a:r>
              <a:rPr dirty="0" sz="2000" spc="-1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cooling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rates</a:t>
            </a:r>
            <a:endParaRPr sz="2000">
              <a:latin typeface="Arial MT"/>
              <a:cs typeface="Arial MT"/>
            </a:endParaRPr>
          </a:p>
          <a:p>
            <a:pPr marL="12700" marR="1515110">
              <a:lnSpc>
                <a:spcPts val="2700"/>
              </a:lnSpc>
              <a:spcBef>
                <a:spcPts val="2185"/>
              </a:spcBef>
            </a:pPr>
            <a:r>
              <a:rPr dirty="0" sz="2800" spc="-20">
                <a:latin typeface="Arial MT"/>
                <a:cs typeface="Arial MT"/>
              </a:rPr>
              <a:t>Technological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advances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have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increased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life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tubes significantly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430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From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1,000hrs→40,000hrs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051" y="18288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pc="-50"/>
              <a:t>X-</a:t>
            </a:r>
            <a:r>
              <a:rPr dirty="0"/>
              <a:t>ray</a:t>
            </a:r>
            <a:r>
              <a:rPr dirty="0" spc="-60"/>
              <a:t> </a:t>
            </a:r>
            <a:r>
              <a:rPr dirty="0"/>
              <a:t>Production</a:t>
            </a:r>
            <a:r>
              <a:rPr dirty="0" spc="-25"/>
              <a:t> </a:t>
            </a:r>
            <a:r>
              <a:rPr dirty="0"/>
              <a:t>in</a:t>
            </a:r>
            <a:r>
              <a:rPr dirty="0" spc="-20"/>
              <a:t> </a:t>
            </a:r>
            <a:r>
              <a:rPr dirty="0"/>
              <a:t>an</a:t>
            </a:r>
            <a:r>
              <a:rPr dirty="0" spc="-5"/>
              <a:t> </a:t>
            </a:r>
            <a:r>
              <a:rPr dirty="0" spc="-20"/>
              <a:t>X-</a:t>
            </a:r>
            <a:r>
              <a:rPr dirty="0"/>
              <a:t>ray</a:t>
            </a:r>
            <a:r>
              <a:rPr dirty="0" spc="-45"/>
              <a:t> </a:t>
            </a:r>
            <a:r>
              <a:rPr dirty="0" spc="-20"/>
              <a:t>Tube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1030630" y="1741423"/>
            <a:ext cx="9961245" cy="4167504"/>
          </a:xfrm>
          <a:prstGeom prst="rect">
            <a:avLst/>
          </a:prstGeom>
        </p:spPr>
        <p:txBody>
          <a:bodyPr wrap="square" lIns="0" tIns="93345" rIns="0" bIns="0" rtlCol="0" vert="horz">
            <a:spAutoFit/>
          </a:bodyPr>
          <a:lstStyle/>
          <a:p>
            <a:pPr marL="12700" marR="5080">
              <a:lnSpc>
                <a:spcPts val="2700"/>
              </a:lnSpc>
              <a:spcBef>
                <a:spcPts val="735"/>
              </a:spcBef>
            </a:pP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primary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components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 spc="-30">
                <a:latin typeface="Arial MT"/>
                <a:cs typeface="Arial MT"/>
              </a:rPr>
              <a:t>x-</a:t>
            </a:r>
            <a:r>
              <a:rPr dirty="0" sz="2800">
                <a:latin typeface="Arial MT"/>
                <a:cs typeface="Arial MT"/>
              </a:rPr>
              <a:t>ray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imaging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system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produce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x- </a:t>
            </a:r>
            <a:r>
              <a:rPr dirty="0" sz="2800">
                <a:latin typeface="Arial MT"/>
                <a:cs typeface="Arial MT"/>
              </a:rPr>
              <a:t>rays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when:</a:t>
            </a:r>
            <a:endParaRPr sz="2800">
              <a:latin typeface="Arial MT"/>
              <a:cs typeface="Arial MT"/>
            </a:endParaRPr>
          </a:p>
          <a:p>
            <a:pPr marL="469265" marR="663575" indent="-457200">
              <a:lnSpc>
                <a:spcPts val="2700"/>
              </a:lnSpc>
              <a:spcBef>
                <a:spcPts val="1000"/>
              </a:spcBef>
              <a:buChar char="•"/>
              <a:tabLst>
                <a:tab pos="469265" algn="l"/>
              </a:tabLst>
            </a:pPr>
            <a:r>
              <a:rPr dirty="0" sz="2800" spc="-10">
                <a:latin typeface="Arial MT"/>
                <a:cs typeface="Arial MT"/>
              </a:rPr>
              <a:t>The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operating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console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engages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the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generator,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sending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50">
                <a:latin typeface="Arial MT"/>
                <a:cs typeface="Arial MT"/>
              </a:rPr>
              <a:t>a </a:t>
            </a:r>
            <a:r>
              <a:rPr dirty="0" sz="2800">
                <a:latin typeface="Arial MT"/>
                <a:cs typeface="Arial MT"/>
              </a:rPr>
              <a:t>current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electricity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 spc="-30">
                <a:latin typeface="Arial MT"/>
                <a:cs typeface="Arial MT"/>
              </a:rPr>
              <a:t>x-</a:t>
            </a:r>
            <a:r>
              <a:rPr dirty="0" sz="2800">
                <a:latin typeface="Arial MT"/>
                <a:cs typeface="Arial MT"/>
              </a:rPr>
              <a:t>ray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tube</a:t>
            </a:r>
            <a:endParaRPr sz="2800">
              <a:latin typeface="Arial MT"/>
              <a:cs typeface="Arial MT"/>
            </a:endParaRPr>
          </a:p>
          <a:p>
            <a:pPr lvl="1" marL="812165" indent="-457200">
              <a:lnSpc>
                <a:spcPts val="2830"/>
              </a:lnSpc>
              <a:buChar char="•"/>
              <a:tabLst>
                <a:tab pos="812165" algn="l"/>
              </a:tabLst>
            </a:pPr>
            <a:r>
              <a:rPr dirty="0" sz="2400" spc="-10">
                <a:latin typeface="Arial MT"/>
                <a:cs typeface="Arial MT"/>
              </a:rPr>
              <a:t>The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filament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becomes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heated</a:t>
            </a:r>
            <a:endParaRPr sz="2400">
              <a:latin typeface="Arial MT"/>
              <a:cs typeface="Arial MT"/>
            </a:endParaRPr>
          </a:p>
          <a:p>
            <a:pPr lvl="2" marL="1040765" indent="-457200">
              <a:lnSpc>
                <a:spcPts val="2355"/>
              </a:lnSpc>
              <a:spcBef>
                <a:spcPts val="15"/>
              </a:spcBef>
              <a:buChar char="•"/>
              <a:tabLst>
                <a:tab pos="1040765" algn="l"/>
              </a:tabLst>
            </a:pPr>
            <a:r>
              <a:rPr dirty="0" sz="2000">
                <a:latin typeface="Arial MT"/>
                <a:cs typeface="Arial MT"/>
              </a:rPr>
              <a:t>Creating</a:t>
            </a:r>
            <a:r>
              <a:rPr dirty="0" sz="2000" spc="-9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source</a:t>
            </a:r>
            <a:r>
              <a:rPr dirty="0" sz="2000" spc="-1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electrons</a:t>
            </a:r>
            <a:endParaRPr sz="2000">
              <a:latin typeface="Arial MT"/>
              <a:cs typeface="Arial MT"/>
            </a:endParaRPr>
          </a:p>
          <a:p>
            <a:pPr lvl="1" marL="812165" indent="-457200">
              <a:lnSpc>
                <a:spcPts val="2835"/>
              </a:lnSpc>
              <a:buChar char="•"/>
              <a:tabLst>
                <a:tab pos="812165" algn="l"/>
              </a:tabLst>
            </a:pP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17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potential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difference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develops</a:t>
            </a:r>
            <a:endParaRPr sz="2400">
              <a:latin typeface="Arial MT"/>
              <a:cs typeface="Arial MT"/>
            </a:endParaRPr>
          </a:p>
          <a:p>
            <a:pPr lvl="2" marL="1040765" indent="-457200">
              <a:lnSpc>
                <a:spcPts val="2355"/>
              </a:lnSpc>
              <a:spcBef>
                <a:spcPts val="5"/>
              </a:spcBef>
              <a:buChar char="•"/>
              <a:tabLst>
                <a:tab pos="1040765" algn="l"/>
              </a:tabLst>
            </a:pPr>
            <a:r>
              <a:rPr dirty="0" sz="2000" spc="-10">
                <a:latin typeface="Arial MT"/>
                <a:cs typeface="Arial MT"/>
              </a:rPr>
              <a:t>Causing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electrons</a:t>
            </a:r>
            <a:r>
              <a:rPr dirty="0" sz="2000" spc="-10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accelerate</a:t>
            </a:r>
            <a:r>
              <a:rPr dirty="0" sz="2000" spc="-17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towards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anode</a:t>
            </a:r>
            <a:endParaRPr sz="2000">
              <a:latin typeface="Arial MT"/>
              <a:cs typeface="Arial MT"/>
            </a:endParaRPr>
          </a:p>
          <a:p>
            <a:pPr lvl="1" marL="812165" indent="-457200">
              <a:lnSpc>
                <a:spcPts val="2835"/>
              </a:lnSpc>
              <a:buChar char="•"/>
              <a:tabLst>
                <a:tab pos="812165" algn="l"/>
              </a:tabLst>
            </a:pP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target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gets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bombarded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by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electrons</a:t>
            </a:r>
            <a:endParaRPr sz="2400">
              <a:latin typeface="Arial MT"/>
              <a:cs typeface="Arial MT"/>
            </a:endParaRPr>
          </a:p>
          <a:p>
            <a:pPr lvl="2" marL="1040765" indent="-457200">
              <a:lnSpc>
                <a:spcPct val="100000"/>
              </a:lnSpc>
              <a:spcBef>
                <a:spcPts val="5"/>
              </a:spcBef>
              <a:buChar char="•"/>
              <a:tabLst>
                <a:tab pos="1040765" algn="l"/>
              </a:tabLst>
            </a:pPr>
            <a:r>
              <a:rPr dirty="0" sz="2000">
                <a:latin typeface="Arial MT"/>
                <a:cs typeface="Arial MT"/>
              </a:rPr>
              <a:t>Enabling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interactions</a:t>
            </a:r>
            <a:r>
              <a:rPr dirty="0" sz="2000" spc="-1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which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produce:</a:t>
            </a:r>
            <a:endParaRPr sz="2000">
              <a:latin typeface="Arial MT"/>
              <a:cs typeface="Arial MT"/>
            </a:endParaRPr>
          </a:p>
          <a:p>
            <a:pPr lvl="3" marL="1269365" indent="-457200">
              <a:lnSpc>
                <a:spcPct val="100000"/>
              </a:lnSpc>
              <a:spcBef>
                <a:spcPts val="120"/>
              </a:spcBef>
              <a:buChar char="•"/>
              <a:tabLst>
                <a:tab pos="1269365" algn="l"/>
              </a:tabLst>
            </a:pPr>
            <a:r>
              <a:rPr dirty="0" sz="1800" spc="-55">
                <a:latin typeface="Arial MT"/>
                <a:cs typeface="Arial MT"/>
              </a:rPr>
              <a:t>X-</a:t>
            </a:r>
            <a:r>
              <a:rPr dirty="0" sz="1800">
                <a:latin typeface="Arial MT"/>
                <a:cs typeface="Arial MT"/>
              </a:rPr>
              <a:t>ray</a:t>
            </a:r>
            <a:r>
              <a:rPr dirty="0" sz="1800" spc="5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photons</a:t>
            </a:r>
            <a:endParaRPr sz="1800">
              <a:latin typeface="Arial MT"/>
              <a:cs typeface="Arial MT"/>
            </a:endParaRPr>
          </a:p>
          <a:p>
            <a:pPr lvl="3" marL="1269365" indent="-457200">
              <a:lnSpc>
                <a:spcPct val="100000"/>
              </a:lnSpc>
              <a:spcBef>
                <a:spcPts val="95"/>
              </a:spcBef>
              <a:buChar char="•"/>
              <a:tabLst>
                <a:tab pos="1269365" algn="l"/>
              </a:tabLst>
            </a:pPr>
            <a:r>
              <a:rPr dirty="0" sz="1800" spc="-20">
                <a:latin typeface="Arial MT"/>
                <a:cs typeface="Arial MT"/>
              </a:rPr>
              <a:t>Heat</a:t>
            </a:r>
            <a:endParaRPr sz="18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051" y="18288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Objective</a:t>
            </a:r>
            <a:r>
              <a:rPr dirty="0" spc="-60"/>
              <a:t> </a:t>
            </a:r>
            <a:r>
              <a:rPr dirty="0" spc="-25"/>
              <a:t>1.2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664783"/>
            <a:ext cx="6319520" cy="4256405"/>
          </a:xfrm>
          <a:prstGeom prst="rect">
            <a:avLst/>
          </a:prstGeom>
        </p:spPr>
        <p:txBody>
          <a:bodyPr wrap="square" lIns="0" tIns="6858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540"/>
              </a:spcBef>
            </a:pPr>
            <a:r>
              <a:rPr dirty="0" sz="2600">
                <a:latin typeface="Arial MT"/>
                <a:cs typeface="Arial MT"/>
              </a:rPr>
              <a:t>“How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To”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get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 CT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image:</a:t>
            </a:r>
            <a:endParaRPr sz="26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405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Turn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equipment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on,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perform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QC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900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Prepare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examination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room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900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Prepare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patient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900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Position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patient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on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table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900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Irradiate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patient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(aka.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scan)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905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Check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images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for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accuracy/quality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900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Dismiss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patient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clean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exam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room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900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Perform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image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 spc="-40">
                <a:latin typeface="Arial MT"/>
                <a:cs typeface="Arial MT"/>
              </a:rPr>
              <a:t>post-</a:t>
            </a:r>
            <a:r>
              <a:rPr dirty="0" sz="2400" spc="-10">
                <a:latin typeface="Arial MT"/>
                <a:cs typeface="Arial MT"/>
              </a:rPr>
              <a:t>processing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(as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needed)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051" y="18288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Basic</a:t>
            </a:r>
            <a:r>
              <a:rPr dirty="0" spc="-85"/>
              <a:t> </a:t>
            </a:r>
            <a:r>
              <a:rPr dirty="0"/>
              <a:t>Steps</a:t>
            </a:r>
            <a:r>
              <a:rPr dirty="0" spc="-15"/>
              <a:t> </a:t>
            </a:r>
            <a:r>
              <a:rPr dirty="0"/>
              <a:t>to</a:t>
            </a:r>
            <a:r>
              <a:rPr dirty="0" spc="-20"/>
              <a:t> </a:t>
            </a:r>
            <a:r>
              <a:rPr dirty="0"/>
              <a:t>Achieve</a:t>
            </a:r>
            <a:r>
              <a:rPr dirty="0" spc="-55"/>
              <a:t> </a:t>
            </a:r>
            <a:r>
              <a:rPr dirty="0"/>
              <a:t>a</a:t>
            </a:r>
            <a:r>
              <a:rPr dirty="0" spc="-15"/>
              <a:t> </a:t>
            </a:r>
            <a:r>
              <a:rPr dirty="0"/>
              <a:t>CT</a:t>
            </a:r>
            <a:r>
              <a:rPr dirty="0" spc="-5"/>
              <a:t> </a:t>
            </a:r>
            <a:r>
              <a:rPr dirty="0" spc="-10"/>
              <a:t>image</a:t>
            </a:r>
          </a:p>
        </p:txBody>
      </p:sp>
      <p:grpSp>
        <p:nvGrpSpPr>
          <p:cNvPr id="3" name="object 3" descr=""/>
          <p:cNvGrpSpPr/>
          <p:nvPr/>
        </p:nvGrpSpPr>
        <p:grpSpPr>
          <a:xfrm>
            <a:off x="2081783" y="4530852"/>
            <a:ext cx="2098675" cy="447040"/>
            <a:chOff x="2081783" y="4530852"/>
            <a:chExt cx="2098675" cy="447040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081783" y="4530852"/>
              <a:ext cx="1205483" cy="224028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529839" y="4739640"/>
              <a:ext cx="1650491" cy="237744"/>
            </a:xfrm>
            <a:prstGeom prst="rect">
              <a:avLst/>
            </a:prstGeom>
          </p:spPr>
        </p:pic>
      </p:grpSp>
      <p:pic>
        <p:nvPicPr>
          <p:cNvPr id="6" name="object 6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077211" y="5058155"/>
            <a:ext cx="2176272" cy="224028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072639" y="5466588"/>
            <a:ext cx="2417064" cy="201168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081783" y="5875020"/>
            <a:ext cx="1821180" cy="224028"/>
          </a:xfrm>
          <a:prstGeom prst="rect">
            <a:avLst/>
          </a:prstGeom>
        </p:spPr>
      </p:pic>
      <p:sp>
        <p:nvSpPr>
          <p:cNvPr id="9" name="object 9" descr=""/>
          <p:cNvSpPr txBox="1"/>
          <p:nvPr/>
        </p:nvSpPr>
        <p:spPr>
          <a:xfrm>
            <a:off x="929639" y="1745742"/>
            <a:ext cx="9580880" cy="4617085"/>
          </a:xfrm>
          <a:prstGeom prst="rect">
            <a:avLst/>
          </a:prstGeom>
        </p:spPr>
        <p:txBody>
          <a:bodyPr wrap="square" lIns="0" tIns="97155" rIns="0" bIns="0" rtlCol="0" vert="horz">
            <a:spAutoFit/>
          </a:bodyPr>
          <a:lstStyle/>
          <a:p>
            <a:pPr>
              <a:lnSpc>
                <a:spcPct val="80000"/>
              </a:lnSpc>
              <a:spcBef>
                <a:spcPts val="765"/>
              </a:spcBef>
            </a:pPr>
            <a:r>
              <a:rPr dirty="0" sz="2800" spc="-10">
                <a:latin typeface="Arial MT"/>
                <a:cs typeface="Arial MT"/>
              </a:rPr>
              <a:t>Computed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Tomography</a:t>
            </a:r>
            <a:r>
              <a:rPr dirty="0" sz="2800" spc="-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(CT)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uses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large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amounts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radiation. </a:t>
            </a:r>
            <a:r>
              <a:rPr dirty="0" sz="2800" spc="-20">
                <a:latin typeface="Arial MT"/>
                <a:cs typeface="Arial MT"/>
              </a:rPr>
              <a:t>Considerations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should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applied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“basic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steps”,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to </a:t>
            </a:r>
            <a:r>
              <a:rPr dirty="0" sz="2800" spc="-10">
                <a:latin typeface="Arial MT"/>
                <a:cs typeface="Arial MT"/>
              </a:rPr>
              <a:t>minimize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patient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dose,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while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maximizing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diagnostic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image quality.</a:t>
            </a:r>
            <a:endParaRPr sz="2800">
              <a:latin typeface="Arial MT"/>
              <a:cs typeface="Arial MT"/>
            </a:endParaRPr>
          </a:p>
          <a:p>
            <a:pPr algn="r" marL="228600" marR="2150110" indent="-228600">
              <a:lnSpc>
                <a:spcPts val="3090"/>
              </a:lnSpc>
              <a:spcBef>
                <a:spcPts val="980"/>
              </a:spcBef>
              <a:buChar char="•"/>
              <a:tabLst>
                <a:tab pos="228600" algn="l"/>
              </a:tabLst>
            </a:pPr>
            <a:r>
              <a:rPr dirty="0" sz="2600">
                <a:latin typeface="Arial MT"/>
                <a:cs typeface="Arial MT"/>
              </a:rPr>
              <a:t>CT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Technologists</a:t>
            </a:r>
            <a:r>
              <a:rPr dirty="0" sz="2600" spc="-1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must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understand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site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protocols</a:t>
            </a:r>
            <a:endParaRPr sz="2600">
              <a:latin typeface="Arial MT"/>
              <a:cs typeface="Arial MT"/>
            </a:endParaRPr>
          </a:p>
          <a:p>
            <a:pPr algn="r" lvl="1" marL="226060" marR="2138680" indent="-226060">
              <a:lnSpc>
                <a:spcPts val="2805"/>
              </a:lnSpc>
              <a:buChar char="•"/>
              <a:tabLst>
                <a:tab pos="226060" algn="l"/>
              </a:tabLst>
            </a:pPr>
            <a:r>
              <a:rPr dirty="0" sz="2400" spc="-10">
                <a:latin typeface="Arial MT"/>
                <a:cs typeface="Arial MT"/>
              </a:rPr>
              <a:t>Ensures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consistency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when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performing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CT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exam</a:t>
            </a:r>
            <a:endParaRPr sz="2400">
              <a:latin typeface="Arial MT"/>
              <a:cs typeface="Arial MT"/>
            </a:endParaRPr>
          </a:p>
          <a:p>
            <a:pPr marL="683260" indent="-226060">
              <a:lnSpc>
                <a:spcPts val="2795"/>
              </a:lnSpc>
              <a:buChar char="•"/>
              <a:tabLst>
                <a:tab pos="683260" algn="l"/>
              </a:tabLst>
            </a:pPr>
            <a:r>
              <a:rPr dirty="0" sz="2400" spc="-10">
                <a:latin typeface="Arial MT"/>
                <a:cs typeface="Arial MT"/>
              </a:rPr>
              <a:t>Considerations:</a:t>
            </a:r>
            <a:endParaRPr sz="2400">
              <a:latin typeface="Arial MT"/>
              <a:cs typeface="Arial MT"/>
            </a:endParaRPr>
          </a:p>
          <a:p>
            <a:pPr marL="914400">
              <a:lnSpc>
                <a:spcPts val="2330"/>
              </a:lnSpc>
            </a:pPr>
            <a:r>
              <a:rPr dirty="0" sz="2000" spc="-50"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  <a:p>
            <a:pPr marL="1371600">
              <a:lnSpc>
                <a:spcPts val="2130"/>
              </a:lnSpc>
            </a:pPr>
            <a:r>
              <a:rPr dirty="0" sz="1800" spc="-50">
                <a:latin typeface="Arial MT"/>
                <a:cs typeface="Arial MT"/>
              </a:rPr>
              <a:t>•</a:t>
            </a:r>
            <a:endParaRPr sz="1800">
              <a:latin typeface="Arial MT"/>
              <a:cs typeface="Arial MT"/>
            </a:endParaRPr>
          </a:p>
          <a:p>
            <a:pPr marL="914400">
              <a:lnSpc>
                <a:spcPts val="2395"/>
              </a:lnSpc>
            </a:pPr>
            <a:r>
              <a:rPr dirty="0" sz="2000" spc="-50"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  <a:p>
            <a:pPr marL="914400">
              <a:lnSpc>
                <a:spcPct val="100000"/>
              </a:lnSpc>
              <a:spcBef>
                <a:spcPts val="805"/>
              </a:spcBef>
            </a:pPr>
            <a:r>
              <a:rPr dirty="0" sz="2000" spc="-50"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  <a:p>
            <a:pPr marL="914400">
              <a:lnSpc>
                <a:spcPts val="2375"/>
              </a:lnSpc>
              <a:spcBef>
                <a:spcPts val="495"/>
              </a:spcBef>
            </a:pPr>
            <a:r>
              <a:rPr dirty="0" sz="2000" spc="-50"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  <a:p>
            <a:pPr marL="1371600">
              <a:lnSpc>
                <a:spcPts val="2135"/>
              </a:lnSpc>
            </a:pPr>
            <a:r>
              <a:rPr dirty="0" sz="1800" spc="-50">
                <a:latin typeface="Arial MT"/>
                <a:cs typeface="Arial MT"/>
              </a:rPr>
              <a:t>•</a:t>
            </a:r>
            <a:endParaRPr sz="1800">
              <a:latin typeface="Arial MT"/>
              <a:cs typeface="Arial MT"/>
            </a:endParaRPr>
          </a:p>
        </p:txBody>
      </p:sp>
      <p:pic>
        <p:nvPicPr>
          <p:cNvPr id="10" name="object 10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531364" y="6083808"/>
            <a:ext cx="2674619" cy="237744"/>
          </a:xfrm>
          <a:prstGeom prst="rect">
            <a:avLst/>
          </a:prstGeom>
        </p:spPr>
      </p:pic>
      <p:pic>
        <p:nvPicPr>
          <p:cNvPr id="11" name="object 11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35051" y="18288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Objective</a:t>
            </a:r>
            <a:r>
              <a:rPr dirty="0" spc="-60"/>
              <a:t> </a:t>
            </a:r>
            <a:r>
              <a:rPr dirty="0" spc="-25"/>
              <a:t>1.3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688536"/>
            <a:ext cx="10119995" cy="4099560"/>
          </a:xfrm>
          <a:prstGeom prst="rect">
            <a:avLst/>
          </a:prstGeom>
        </p:spPr>
        <p:txBody>
          <a:bodyPr wrap="square" lIns="0" tIns="4508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355"/>
              </a:spcBef>
            </a:pPr>
            <a:r>
              <a:rPr dirty="0" sz="2600">
                <a:latin typeface="Arial MT"/>
                <a:cs typeface="Arial MT"/>
              </a:rPr>
              <a:t>CT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is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comprised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5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main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components:</a:t>
            </a:r>
            <a:endParaRPr sz="26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204"/>
              </a:spcBef>
              <a:buChar char="•"/>
              <a:tabLst>
                <a:tab pos="240665" algn="l"/>
              </a:tabLst>
            </a:pPr>
            <a:r>
              <a:rPr dirty="0" sz="2200" spc="-10">
                <a:latin typeface="Arial MT"/>
                <a:cs typeface="Arial MT"/>
              </a:rPr>
              <a:t>Table</a:t>
            </a: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209"/>
              </a:spcBef>
              <a:buFont typeface="Arial MT"/>
              <a:buChar char="•"/>
              <a:tabLst>
                <a:tab pos="240665" algn="l"/>
              </a:tabLst>
            </a:pPr>
            <a:r>
              <a:rPr dirty="0" sz="2200" spc="-10" i="1">
                <a:latin typeface="Arial"/>
                <a:cs typeface="Arial"/>
              </a:rPr>
              <a:t>Gantry</a:t>
            </a:r>
            <a:endParaRPr sz="2200">
              <a:latin typeface="Arial"/>
              <a:cs typeface="Arial"/>
            </a:endParaRPr>
          </a:p>
          <a:p>
            <a:pPr marL="240665" indent="-227965">
              <a:lnSpc>
                <a:spcPct val="100000"/>
              </a:lnSpc>
              <a:spcBef>
                <a:spcPts val="190"/>
              </a:spcBef>
              <a:buChar char="•"/>
              <a:tabLst>
                <a:tab pos="240665" algn="l"/>
              </a:tabLst>
            </a:pPr>
            <a:r>
              <a:rPr dirty="0" sz="2200" spc="-10">
                <a:latin typeface="Arial MT"/>
                <a:cs typeface="Arial MT"/>
              </a:rPr>
              <a:t>Power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Injector</a:t>
            </a: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204"/>
              </a:spcBef>
              <a:buChar char="•"/>
              <a:tabLst>
                <a:tab pos="240665" algn="l"/>
              </a:tabLst>
            </a:pPr>
            <a:r>
              <a:rPr dirty="0" sz="2200" spc="-20">
                <a:latin typeface="Arial MT"/>
                <a:cs typeface="Arial MT"/>
              </a:rPr>
              <a:t>Operating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Console</a:t>
            </a: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204"/>
              </a:spcBef>
              <a:buChar char="•"/>
              <a:tabLst>
                <a:tab pos="240665" algn="l"/>
              </a:tabLst>
            </a:pPr>
            <a:r>
              <a:rPr dirty="0" sz="2200" spc="-10">
                <a:latin typeface="Arial MT"/>
                <a:cs typeface="Arial MT"/>
              </a:rPr>
              <a:t>Workstation</a:t>
            </a:r>
            <a:endParaRPr sz="2200">
              <a:latin typeface="Arial MT"/>
              <a:cs typeface="Arial MT"/>
            </a:endParaRPr>
          </a:p>
          <a:p>
            <a:pPr marL="12700" marR="5080">
              <a:lnSpc>
                <a:spcPct val="70000"/>
              </a:lnSpc>
              <a:spcBef>
                <a:spcPts val="1630"/>
              </a:spcBef>
            </a:pPr>
            <a:r>
              <a:rPr dirty="0" sz="2600">
                <a:latin typeface="Arial MT"/>
                <a:cs typeface="Arial MT"/>
              </a:rPr>
              <a:t>These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components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are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used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combination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to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achieve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CT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image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in </a:t>
            </a:r>
            <a:r>
              <a:rPr dirty="0" sz="2600">
                <a:latin typeface="Arial MT"/>
                <a:cs typeface="Arial MT"/>
              </a:rPr>
              <a:t>“3”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steps:</a:t>
            </a:r>
            <a:endParaRPr sz="2600">
              <a:latin typeface="Arial MT"/>
              <a:cs typeface="Arial MT"/>
            </a:endParaRPr>
          </a:p>
          <a:p>
            <a:pPr marL="527685" indent="-514984">
              <a:lnSpc>
                <a:spcPct val="100000"/>
              </a:lnSpc>
              <a:spcBef>
                <a:spcPts val="170"/>
              </a:spcBef>
              <a:buAutoNum type="arabicPeriod"/>
              <a:tabLst>
                <a:tab pos="527685" algn="l"/>
              </a:tabLst>
            </a:pPr>
            <a:r>
              <a:rPr dirty="0" sz="2200">
                <a:solidFill>
                  <a:srgbClr val="00AD50"/>
                </a:solidFill>
                <a:latin typeface="Arial MT"/>
                <a:cs typeface="Arial MT"/>
              </a:rPr>
              <a:t>Data</a:t>
            </a:r>
            <a:r>
              <a:rPr dirty="0" sz="2200" spc="-155">
                <a:solidFill>
                  <a:srgbClr val="00AD50"/>
                </a:solidFill>
                <a:latin typeface="Arial MT"/>
                <a:cs typeface="Arial MT"/>
              </a:rPr>
              <a:t> </a:t>
            </a:r>
            <a:r>
              <a:rPr dirty="0" sz="2200" spc="-10">
                <a:solidFill>
                  <a:srgbClr val="00AD50"/>
                </a:solidFill>
                <a:latin typeface="Arial MT"/>
                <a:cs typeface="Arial MT"/>
              </a:rPr>
              <a:t>acquisition</a:t>
            </a:r>
            <a:endParaRPr sz="2200">
              <a:latin typeface="Arial MT"/>
              <a:cs typeface="Arial MT"/>
            </a:endParaRPr>
          </a:p>
          <a:p>
            <a:pPr marL="527685" indent="-514984">
              <a:lnSpc>
                <a:spcPct val="100000"/>
              </a:lnSpc>
              <a:spcBef>
                <a:spcPts val="190"/>
              </a:spcBef>
              <a:buAutoNum type="arabicPeriod"/>
              <a:tabLst>
                <a:tab pos="527685" algn="l"/>
              </a:tabLst>
            </a:pPr>
            <a:r>
              <a:rPr dirty="0" sz="2200" spc="-10">
                <a:solidFill>
                  <a:srgbClr val="6D2D9F"/>
                </a:solidFill>
                <a:latin typeface="Arial MT"/>
                <a:cs typeface="Arial MT"/>
              </a:rPr>
              <a:t>Image</a:t>
            </a:r>
            <a:r>
              <a:rPr dirty="0" sz="2200" spc="-140">
                <a:solidFill>
                  <a:srgbClr val="6D2D9F"/>
                </a:solidFill>
                <a:latin typeface="Arial MT"/>
                <a:cs typeface="Arial MT"/>
              </a:rPr>
              <a:t> </a:t>
            </a:r>
            <a:r>
              <a:rPr dirty="0" sz="2200" spc="-10">
                <a:solidFill>
                  <a:srgbClr val="6D2D9F"/>
                </a:solidFill>
                <a:latin typeface="Arial MT"/>
                <a:cs typeface="Arial MT"/>
              </a:rPr>
              <a:t>reconstruction</a:t>
            </a:r>
            <a:endParaRPr sz="2200">
              <a:latin typeface="Arial MT"/>
              <a:cs typeface="Arial MT"/>
            </a:endParaRPr>
          </a:p>
          <a:p>
            <a:pPr marL="527685" indent="-514984">
              <a:lnSpc>
                <a:spcPct val="100000"/>
              </a:lnSpc>
              <a:spcBef>
                <a:spcPts val="210"/>
              </a:spcBef>
              <a:buAutoNum type="arabicPeriod"/>
              <a:tabLst>
                <a:tab pos="527685" algn="l"/>
              </a:tabLst>
            </a:pPr>
            <a:r>
              <a:rPr dirty="0" sz="2200" spc="-10">
                <a:solidFill>
                  <a:srgbClr val="FF0000"/>
                </a:solidFill>
                <a:latin typeface="Arial MT"/>
                <a:cs typeface="Arial MT"/>
              </a:rPr>
              <a:t>Image</a:t>
            </a:r>
            <a:r>
              <a:rPr dirty="0" sz="2200" spc="-12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200" spc="-10">
                <a:solidFill>
                  <a:srgbClr val="FF0000"/>
                </a:solidFill>
                <a:latin typeface="Arial MT"/>
                <a:cs typeface="Arial MT"/>
              </a:rPr>
              <a:t>display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051" y="18288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Step</a:t>
            </a:r>
            <a:r>
              <a:rPr dirty="0" spc="-80"/>
              <a:t> </a:t>
            </a:r>
            <a:r>
              <a:rPr dirty="0"/>
              <a:t>1:</a:t>
            </a:r>
            <a:r>
              <a:rPr dirty="0" spc="-50"/>
              <a:t> </a:t>
            </a:r>
            <a:r>
              <a:rPr dirty="0"/>
              <a:t>Data</a:t>
            </a:r>
            <a:r>
              <a:rPr dirty="0" spc="-55"/>
              <a:t> </a:t>
            </a:r>
            <a:r>
              <a:rPr dirty="0" spc="-10"/>
              <a:t>Acquisition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570712"/>
            <a:ext cx="9300845" cy="4416425"/>
          </a:xfrm>
          <a:prstGeom prst="rect">
            <a:avLst/>
          </a:prstGeom>
        </p:spPr>
        <p:txBody>
          <a:bodyPr wrap="square" lIns="0" tIns="229870" rIns="0" bIns="0" rtlCol="0" vert="horz">
            <a:spAutoFit/>
          </a:bodyPr>
          <a:lstStyle/>
          <a:p>
            <a:pPr marL="1675130">
              <a:lnSpc>
                <a:spcPct val="100000"/>
              </a:lnSpc>
              <a:spcBef>
                <a:spcPts val="1810"/>
              </a:spcBef>
            </a:pPr>
            <a:r>
              <a:rPr dirty="0" sz="2800" i="1">
                <a:solidFill>
                  <a:srgbClr val="00AD50"/>
                </a:solidFill>
                <a:latin typeface="Arial"/>
                <a:cs typeface="Arial"/>
              </a:rPr>
              <a:t>How</a:t>
            </a:r>
            <a:r>
              <a:rPr dirty="0" sz="2800" spc="-135" i="1">
                <a:solidFill>
                  <a:srgbClr val="00AD50"/>
                </a:solidFill>
                <a:latin typeface="Arial"/>
                <a:cs typeface="Arial"/>
              </a:rPr>
              <a:t> </a:t>
            </a:r>
            <a:r>
              <a:rPr dirty="0" sz="2800" i="1">
                <a:solidFill>
                  <a:srgbClr val="00AD50"/>
                </a:solidFill>
                <a:latin typeface="Arial"/>
                <a:cs typeface="Arial"/>
              </a:rPr>
              <a:t>we</a:t>
            </a:r>
            <a:r>
              <a:rPr dirty="0" sz="2800" spc="-135" i="1">
                <a:solidFill>
                  <a:srgbClr val="00AD50"/>
                </a:solidFill>
                <a:latin typeface="Arial"/>
                <a:cs typeface="Arial"/>
              </a:rPr>
              <a:t> </a:t>
            </a:r>
            <a:r>
              <a:rPr dirty="0" u="heavy" sz="2800" i="1">
                <a:solidFill>
                  <a:srgbClr val="00AD50"/>
                </a:solidFill>
                <a:uFill>
                  <a:solidFill>
                    <a:srgbClr val="00AD50"/>
                  </a:solidFill>
                </a:uFill>
                <a:latin typeface="Arial"/>
                <a:cs typeface="Arial"/>
              </a:rPr>
              <a:t>collect</a:t>
            </a:r>
            <a:r>
              <a:rPr dirty="0" sz="2800" spc="-150" i="1">
                <a:solidFill>
                  <a:srgbClr val="00AD50"/>
                </a:solidFill>
                <a:latin typeface="Arial"/>
                <a:cs typeface="Arial"/>
              </a:rPr>
              <a:t> </a:t>
            </a:r>
            <a:r>
              <a:rPr dirty="0" sz="2800" spc="-10" i="1">
                <a:solidFill>
                  <a:srgbClr val="00AD50"/>
                </a:solidFill>
                <a:latin typeface="Arial"/>
                <a:cs typeface="Arial"/>
              </a:rPr>
              <a:t>information</a:t>
            </a:r>
            <a:r>
              <a:rPr dirty="0" sz="2800" spc="-114" i="1">
                <a:solidFill>
                  <a:srgbClr val="00AD50"/>
                </a:solidFill>
                <a:latin typeface="Arial"/>
                <a:cs typeface="Arial"/>
              </a:rPr>
              <a:t> </a:t>
            </a:r>
            <a:r>
              <a:rPr dirty="0" sz="2800" i="1">
                <a:solidFill>
                  <a:srgbClr val="00AD50"/>
                </a:solidFill>
                <a:latin typeface="Arial"/>
                <a:cs typeface="Arial"/>
              </a:rPr>
              <a:t>to</a:t>
            </a:r>
            <a:r>
              <a:rPr dirty="0" sz="2800" spc="-160" i="1">
                <a:solidFill>
                  <a:srgbClr val="00AD50"/>
                </a:solidFill>
                <a:latin typeface="Arial"/>
                <a:cs typeface="Arial"/>
              </a:rPr>
              <a:t> </a:t>
            </a:r>
            <a:r>
              <a:rPr dirty="0" sz="2800" i="1">
                <a:solidFill>
                  <a:srgbClr val="00AD50"/>
                </a:solidFill>
                <a:latin typeface="Arial"/>
                <a:cs typeface="Arial"/>
              </a:rPr>
              <a:t>form</a:t>
            </a:r>
            <a:r>
              <a:rPr dirty="0" sz="2800" spc="-155" i="1">
                <a:solidFill>
                  <a:srgbClr val="00AD50"/>
                </a:solidFill>
                <a:latin typeface="Arial"/>
                <a:cs typeface="Arial"/>
              </a:rPr>
              <a:t> </a:t>
            </a:r>
            <a:r>
              <a:rPr dirty="0" sz="2800" i="1">
                <a:solidFill>
                  <a:srgbClr val="00AD50"/>
                </a:solidFill>
                <a:latin typeface="Arial"/>
                <a:cs typeface="Arial"/>
              </a:rPr>
              <a:t>an</a:t>
            </a:r>
            <a:r>
              <a:rPr dirty="0" sz="2800" spc="-155" i="1">
                <a:solidFill>
                  <a:srgbClr val="00AD50"/>
                </a:solidFill>
                <a:latin typeface="Arial"/>
                <a:cs typeface="Arial"/>
              </a:rPr>
              <a:t> </a:t>
            </a:r>
            <a:r>
              <a:rPr dirty="0" sz="2800" spc="-10" i="1">
                <a:solidFill>
                  <a:srgbClr val="00AD50"/>
                </a:solidFill>
                <a:latin typeface="Arial"/>
                <a:cs typeface="Arial"/>
              </a:rPr>
              <a:t>image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705"/>
              </a:spcBef>
            </a:pP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patient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is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placed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on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CT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table</a:t>
            </a:r>
            <a:endParaRPr sz="28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70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table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moves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patient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and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out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gantry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aperture</a:t>
            </a:r>
            <a:endParaRPr sz="2600">
              <a:latin typeface="Arial MT"/>
              <a:cs typeface="Arial MT"/>
            </a:endParaRPr>
          </a:p>
          <a:p>
            <a:pPr lvl="1" marL="1155065" indent="-228600">
              <a:lnSpc>
                <a:spcPct val="100000"/>
              </a:lnSpc>
              <a:spcBef>
                <a:spcPts val="315"/>
              </a:spcBef>
              <a:buFont typeface="Arial MT"/>
              <a:buChar char="•"/>
              <a:tabLst>
                <a:tab pos="1155065" algn="l"/>
              </a:tabLst>
            </a:pPr>
            <a:r>
              <a:rPr dirty="0" sz="2000" i="1">
                <a:latin typeface="Arial"/>
                <a:cs typeface="Arial"/>
              </a:rPr>
              <a:t>The</a:t>
            </a:r>
            <a:r>
              <a:rPr dirty="0" sz="2000" spc="-9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gantry</a:t>
            </a:r>
            <a:r>
              <a:rPr dirty="0" sz="2000" spc="-8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contains</a:t>
            </a:r>
            <a:r>
              <a:rPr dirty="0" sz="2000" spc="-9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the</a:t>
            </a:r>
            <a:r>
              <a:rPr dirty="0" sz="2000" spc="-8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x-ray</a:t>
            </a:r>
            <a:r>
              <a:rPr dirty="0" sz="2000" spc="-11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tube</a:t>
            </a:r>
            <a:r>
              <a:rPr dirty="0" sz="2000" spc="-7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and</a:t>
            </a:r>
            <a:r>
              <a:rPr dirty="0" sz="2000" spc="-70" i="1">
                <a:latin typeface="Arial"/>
                <a:cs typeface="Arial"/>
              </a:rPr>
              <a:t> </a:t>
            </a:r>
            <a:r>
              <a:rPr dirty="0" sz="2000" spc="-10" i="1">
                <a:latin typeface="Arial"/>
                <a:cs typeface="Arial"/>
              </a:rPr>
              <a:t>detectors</a:t>
            </a:r>
            <a:endParaRPr sz="2000">
              <a:latin typeface="Arial"/>
              <a:cs typeface="Arial"/>
            </a:endParaRPr>
          </a:p>
          <a:p>
            <a:pPr marL="241300" marR="5080" indent="-228600">
              <a:lnSpc>
                <a:spcPts val="2810"/>
              </a:lnSpc>
              <a:spcBef>
                <a:spcPts val="161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 spc="-15">
                <a:latin typeface="Arial MT"/>
                <a:cs typeface="Arial MT"/>
              </a:rPr>
              <a:t>x-</a:t>
            </a:r>
            <a:r>
              <a:rPr dirty="0" sz="2600">
                <a:latin typeface="Arial MT"/>
                <a:cs typeface="Arial MT"/>
              </a:rPr>
              <a:t>ray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tube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irradiates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anatomical</a:t>
            </a:r>
            <a:r>
              <a:rPr dirty="0" sz="2600" spc="-1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area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interest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as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the </a:t>
            </a:r>
            <a:r>
              <a:rPr dirty="0" sz="2600">
                <a:latin typeface="Arial MT"/>
                <a:cs typeface="Arial MT"/>
              </a:rPr>
              <a:t>patient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moves</a:t>
            </a:r>
            <a:r>
              <a:rPr dirty="0" sz="2600" spc="-1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through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gantry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opening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765"/>
              </a:spcBef>
              <a:buChar char="•"/>
              <a:tabLst>
                <a:tab pos="697865" algn="l"/>
              </a:tabLst>
            </a:pPr>
            <a:r>
              <a:rPr dirty="0" sz="2200">
                <a:latin typeface="Arial MT"/>
                <a:cs typeface="Arial MT"/>
              </a:rPr>
              <a:t>“Scout”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images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are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acquired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prior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to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CT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scan</a:t>
            </a:r>
            <a:endParaRPr sz="22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129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transmitted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photons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are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captured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by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detectors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204"/>
              </a:spcBef>
              <a:buChar char="•"/>
              <a:tabLst>
                <a:tab pos="697865" algn="l"/>
              </a:tabLst>
            </a:pPr>
            <a:r>
              <a:rPr dirty="0" sz="2200" spc="-20">
                <a:latin typeface="Arial MT"/>
                <a:cs typeface="Arial MT"/>
              </a:rPr>
              <a:t>Produces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image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information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known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as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data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051" y="18288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Step</a:t>
            </a:r>
            <a:r>
              <a:rPr dirty="0" spc="-65"/>
              <a:t> </a:t>
            </a:r>
            <a:r>
              <a:rPr dirty="0"/>
              <a:t>2:</a:t>
            </a:r>
            <a:r>
              <a:rPr dirty="0" spc="-55"/>
              <a:t> </a:t>
            </a:r>
            <a:r>
              <a:rPr dirty="0"/>
              <a:t>Image</a:t>
            </a:r>
            <a:r>
              <a:rPr dirty="0" spc="-65"/>
              <a:t> </a:t>
            </a:r>
            <a:r>
              <a:rPr dirty="0" spc="-10"/>
              <a:t>Reconstruction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645469"/>
            <a:ext cx="8350250" cy="4250690"/>
          </a:xfrm>
          <a:prstGeom prst="rect">
            <a:avLst/>
          </a:prstGeom>
        </p:spPr>
        <p:txBody>
          <a:bodyPr wrap="square" lIns="0" tIns="87630" rIns="0" bIns="0" rtlCol="0" vert="horz">
            <a:spAutoFit/>
          </a:bodyPr>
          <a:lstStyle/>
          <a:p>
            <a:pPr marL="1970405">
              <a:lnSpc>
                <a:spcPct val="100000"/>
              </a:lnSpc>
              <a:spcBef>
                <a:spcPts val="690"/>
              </a:spcBef>
            </a:pPr>
            <a:r>
              <a:rPr dirty="0" sz="2600" i="1">
                <a:solidFill>
                  <a:srgbClr val="6D2D9F"/>
                </a:solidFill>
                <a:latin typeface="Arial"/>
                <a:cs typeface="Arial"/>
              </a:rPr>
              <a:t>How</a:t>
            </a:r>
            <a:r>
              <a:rPr dirty="0" sz="2600" spc="-145" i="1">
                <a:solidFill>
                  <a:srgbClr val="6D2D9F"/>
                </a:solidFill>
                <a:latin typeface="Arial"/>
                <a:cs typeface="Arial"/>
              </a:rPr>
              <a:t> </a:t>
            </a:r>
            <a:r>
              <a:rPr dirty="0" sz="2600" i="1">
                <a:solidFill>
                  <a:srgbClr val="6D2D9F"/>
                </a:solidFill>
                <a:latin typeface="Arial"/>
                <a:cs typeface="Arial"/>
              </a:rPr>
              <a:t>the</a:t>
            </a:r>
            <a:r>
              <a:rPr dirty="0" sz="2600" spc="-85" i="1">
                <a:solidFill>
                  <a:srgbClr val="6D2D9F"/>
                </a:solidFill>
                <a:latin typeface="Arial"/>
                <a:cs typeface="Arial"/>
              </a:rPr>
              <a:t> </a:t>
            </a:r>
            <a:r>
              <a:rPr dirty="0" sz="2600" i="1">
                <a:solidFill>
                  <a:srgbClr val="6D2D9F"/>
                </a:solidFill>
                <a:latin typeface="Arial"/>
                <a:cs typeface="Arial"/>
              </a:rPr>
              <a:t>data</a:t>
            </a:r>
            <a:r>
              <a:rPr dirty="0" sz="2600" spc="-65" i="1">
                <a:solidFill>
                  <a:srgbClr val="6D2D9F"/>
                </a:solidFill>
                <a:latin typeface="Arial"/>
                <a:cs typeface="Arial"/>
              </a:rPr>
              <a:t> </a:t>
            </a:r>
            <a:r>
              <a:rPr dirty="0" sz="2600" i="1">
                <a:solidFill>
                  <a:srgbClr val="6D2D9F"/>
                </a:solidFill>
                <a:latin typeface="Arial"/>
                <a:cs typeface="Arial"/>
              </a:rPr>
              <a:t>is</a:t>
            </a:r>
            <a:r>
              <a:rPr dirty="0" sz="2600" spc="-80" i="1">
                <a:solidFill>
                  <a:srgbClr val="6D2D9F"/>
                </a:solidFill>
                <a:latin typeface="Arial"/>
                <a:cs typeface="Arial"/>
              </a:rPr>
              <a:t> </a:t>
            </a:r>
            <a:r>
              <a:rPr dirty="0" u="heavy" sz="2600" i="1">
                <a:solidFill>
                  <a:srgbClr val="6D2D9F"/>
                </a:solidFill>
                <a:uFill>
                  <a:solidFill>
                    <a:srgbClr val="6D2D9F"/>
                  </a:solidFill>
                </a:uFill>
                <a:latin typeface="Arial"/>
                <a:cs typeface="Arial"/>
              </a:rPr>
              <a:t>manipulated</a:t>
            </a:r>
            <a:r>
              <a:rPr dirty="0" sz="2600" spc="-45" i="1">
                <a:solidFill>
                  <a:srgbClr val="6D2D9F"/>
                </a:solidFill>
                <a:latin typeface="Arial"/>
                <a:cs typeface="Arial"/>
              </a:rPr>
              <a:t> </a:t>
            </a:r>
            <a:r>
              <a:rPr dirty="0" sz="2600" i="1">
                <a:solidFill>
                  <a:srgbClr val="6D2D9F"/>
                </a:solidFill>
                <a:latin typeface="Arial"/>
                <a:cs typeface="Arial"/>
              </a:rPr>
              <a:t>prior</a:t>
            </a:r>
            <a:r>
              <a:rPr dirty="0" sz="2600" spc="-114" i="1">
                <a:solidFill>
                  <a:srgbClr val="6D2D9F"/>
                </a:solidFill>
                <a:latin typeface="Arial"/>
                <a:cs typeface="Arial"/>
              </a:rPr>
              <a:t> </a:t>
            </a:r>
            <a:r>
              <a:rPr dirty="0" sz="2600" i="1">
                <a:solidFill>
                  <a:srgbClr val="6D2D9F"/>
                </a:solidFill>
                <a:latin typeface="Arial"/>
                <a:cs typeface="Arial"/>
              </a:rPr>
              <a:t>to</a:t>
            </a:r>
            <a:r>
              <a:rPr dirty="0" sz="2600" spc="-55" i="1">
                <a:solidFill>
                  <a:srgbClr val="6D2D9F"/>
                </a:solidFill>
                <a:latin typeface="Arial"/>
                <a:cs typeface="Arial"/>
              </a:rPr>
              <a:t> </a:t>
            </a:r>
            <a:r>
              <a:rPr dirty="0" sz="2600" spc="-10" i="1">
                <a:solidFill>
                  <a:srgbClr val="6D2D9F"/>
                </a:solidFill>
                <a:latin typeface="Arial"/>
                <a:cs typeface="Arial"/>
              </a:rPr>
              <a:t>display</a:t>
            </a:r>
            <a:endParaRPr sz="2600">
              <a:latin typeface="Arial"/>
              <a:cs typeface="Arial"/>
            </a:endParaRPr>
          </a:p>
          <a:p>
            <a:pPr marL="12700">
              <a:lnSpc>
                <a:spcPts val="3595"/>
              </a:lnSpc>
              <a:spcBef>
                <a:spcPts val="680"/>
              </a:spcBef>
            </a:pPr>
            <a:r>
              <a:rPr dirty="0" sz="3000">
                <a:latin typeface="Arial MT"/>
                <a:cs typeface="Arial MT"/>
              </a:rPr>
              <a:t>The</a:t>
            </a:r>
            <a:r>
              <a:rPr dirty="0" sz="3000" spc="-6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data</a:t>
            </a:r>
            <a:r>
              <a:rPr dirty="0" sz="3000" spc="-7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collected</a:t>
            </a:r>
            <a:r>
              <a:rPr dirty="0" sz="3000" spc="-12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by</a:t>
            </a:r>
            <a:r>
              <a:rPr dirty="0" sz="3000" spc="-4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the</a:t>
            </a:r>
            <a:r>
              <a:rPr dirty="0" sz="3000" spc="-45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detectors:</a:t>
            </a:r>
            <a:endParaRPr sz="3000">
              <a:latin typeface="Arial MT"/>
              <a:cs typeface="Arial MT"/>
            </a:endParaRPr>
          </a:p>
          <a:p>
            <a:pPr marL="241300" indent="-228600">
              <a:lnSpc>
                <a:spcPts val="3005"/>
              </a:lnSpc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Is</a:t>
            </a:r>
            <a:r>
              <a:rPr dirty="0" sz="2600" spc="-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measured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ts val="2495"/>
              </a:lnSpc>
              <a:buChar char="•"/>
              <a:tabLst>
                <a:tab pos="697865" algn="l"/>
              </a:tabLst>
            </a:pPr>
            <a:r>
              <a:rPr dirty="0" sz="2200">
                <a:latin typeface="Arial MT"/>
                <a:cs typeface="Arial MT"/>
              </a:rPr>
              <a:t>By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DAS</a:t>
            </a:r>
            <a:r>
              <a:rPr dirty="0" sz="2200" spc="-8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(data</a:t>
            </a:r>
            <a:r>
              <a:rPr dirty="0" sz="2200" spc="-6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acquisition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system)</a:t>
            </a:r>
            <a:endParaRPr sz="2200">
              <a:latin typeface="Arial MT"/>
              <a:cs typeface="Arial MT"/>
            </a:endParaRPr>
          </a:p>
          <a:p>
            <a:pPr lvl="2" marL="1155065" indent="-228600">
              <a:lnSpc>
                <a:spcPts val="2200"/>
              </a:lnSpc>
              <a:buChar char="•"/>
              <a:tabLst>
                <a:tab pos="1155065" algn="l"/>
              </a:tabLst>
            </a:pPr>
            <a:r>
              <a:rPr dirty="0" sz="1900">
                <a:latin typeface="Arial MT"/>
                <a:cs typeface="Arial MT"/>
              </a:rPr>
              <a:t>Calculates</a:t>
            </a:r>
            <a:r>
              <a:rPr dirty="0" sz="1900" spc="-10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beam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attenuation</a:t>
            </a:r>
            <a:endParaRPr sz="1900">
              <a:latin typeface="Arial MT"/>
              <a:cs typeface="Arial MT"/>
            </a:endParaRPr>
          </a:p>
          <a:p>
            <a:pPr lvl="2" marL="1155065" indent="-228600">
              <a:lnSpc>
                <a:spcPts val="2240"/>
              </a:lnSpc>
              <a:buChar char="•"/>
              <a:tabLst>
                <a:tab pos="1155065" algn="l"/>
              </a:tabLst>
            </a:pPr>
            <a:r>
              <a:rPr dirty="0" sz="1900" spc="-10">
                <a:latin typeface="Arial MT"/>
                <a:cs typeface="Arial MT"/>
              </a:rPr>
              <a:t>Assigns</a:t>
            </a:r>
            <a:r>
              <a:rPr dirty="0" sz="1900" spc="-12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pixels</a:t>
            </a:r>
            <a:r>
              <a:rPr dirty="0" sz="1900" spc="-7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different</a:t>
            </a:r>
            <a:r>
              <a:rPr dirty="0" sz="1900" spc="-10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numerical</a:t>
            </a:r>
            <a:r>
              <a:rPr dirty="0" sz="1900" spc="-5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values</a:t>
            </a:r>
            <a:r>
              <a:rPr dirty="0" sz="1900" spc="-110">
                <a:latin typeface="Arial MT"/>
                <a:cs typeface="Arial MT"/>
              </a:rPr>
              <a:t> </a:t>
            </a:r>
            <a:r>
              <a:rPr dirty="0" sz="1900" spc="-20">
                <a:latin typeface="Arial MT"/>
                <a:cs typeface="Arial MT"/>
              </a:rPr>
              <a:t>(HU)</a:t>
            </a:r>
            <a:endParaRPr sz="1900">
              <a:latin typeface="Arial MT"/>
              <a:cs typeface="Arial MT"/>
            </a:endParaRPr>
          </a:p>
          <a:p>
            <a:pPr lvl="3" marL="1612265" indent="-228600">
              <a:lnSpc>
                <a:spcPct val="100000"/>
              </a:lnSpc>
              <a:spcBef>
                <a:spcPts val="515"/>
              </a:spcBef>
              <a:buChar char="•"/>
              <a:tabLst>
                <a:tab pos="1612265" algn="l"/>
              </a:tabLst>
            </a:pPr>
            <a:r>
              <a:rPr dirty="0" sz="1700">
                <a:latin typeface="Arial MT"/>
                <a:cs typeface="Arial MT"/>
              </a:rPr>
              <a:t>HU’s</a:t>
            </a:r>
            <a:r>
              <a:rPr dirty="0" sz="1700" spc="-13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can</a:t>
            </a:r>
            <a:r>
              <a:rPr dirty="0" sz="1700" spc="-8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be</a:t>
            </a:r>
            <a:r>
              <a:rPr dirty="0" sz="1700" spc="-6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converted</a:t>
            </a:r>
            <a:r>
              <a:rPr dirty="0" sz="1700" spc="-2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into</a:t>
            </a:r>
            <a:r>
              <a:rPr dirty="0" sz="1700" spc="-7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different</a:t>
            </a:r>
            <a:r>
              <a:rPr dirty="0" sz="1700" spc="-2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shades</a:t>
            </a:r>
            <a:r>
              <a:rPr dirty="0" sz="1700" spc="-6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of</a:t>
            </a:r>
            <a:r>
              <a:rPr dirty="0" sz="1700" spc="-55">
                <a:latin typeface="Arial MT"/>
                <a:cs typeface="Arial MT"/>
              </a:rPr>
              <a:t> </a:t>
            </a:r>
            <a:r>
              <a:rPr dirty="0" sz="1700" spc="-20">
                <a:latin typeface="Arial MT"/>
                <a:cs typeface="Arial MT"/>
              </a:rPr>
              <a:t>gray</a:t>
            </a:r>
            <a:endParaRPr sz="1700">
              <a:latin typeface="Arial MT"/>
              <a:cs typeface="Arial MT"/>
            </a:endParaRPr>
          </a:p>
          <a:p>
            <a:pPr marL="241300" indent="-228600">
              <a:lnSpc>
                <a:spcPts val="3105"/>
              </a:lnSpc>
              <a:spcBef>
                <a:spcPts val="55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Needs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to</a:t>
            </a:r>
            <a:r>
              <a:rPr dirty="0" sz="2600" spc="-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be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converted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ts val="2625"/>
              </a:lnSpc>
              <a:buChar char="•"/>
              <a:tabLst>
                <a:tab pos="697865" algn="l"/>
              </a:tabLst>
            </a:pPr>
            <a:r>
              <a:rPr dirty="0" sz="2200" spc="-10">
                <a:latin typeface="Arial MT"/>
                <a:cs typeface="Arial MT"/>
              </a:rPr>
              <a:t>Analog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to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Digital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data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conversions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(ADC)</a:t>
            </a:r>
            <a:endParaRPr sz="2200">
              <a:latin typeface="Arial MT"/>
              <a:cs typeface="Arial MT"/>
            </a:endParaRPr>
          </a:p>
          <a:p>
            <a:pPr marL="241300" indent="-228600">
              <a:lnSpc>
                <a:spcPts val="3105"/>
              </a:lnSpc>
              <a:spcBef>
                <a:spcPts val="77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Must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be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processed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using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algorithms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ts val="2625"/>
              </a:lnSpc>
              <a:buChar char="•"/>
              <a:tabLst>
                <a:tab pos="697865" algn="l"/>
              </a:tabLst>
            </a:pPr>
            <a:r>
              <a:rPr dirty="0" sz="2200" spc="-25">
                <a:latin typeface="Arial MT"/>
                <a:cs typeface="Arial MT"/>
              </a:rPr>
              <a:t>Organizes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data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for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improved</a:t>
            </a:r>
            <a:r>
              <a:rPr dirty="0" sz="2200" spc="-7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image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display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051" y="18288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Step</a:t>
            </a:r>
            <a:r>
              <a:rPr dirty="0" spc="-65"/>
              <a:t> </a:t>
            </a:r>
            <a:r>
              <a:rPr dirty="0"/>
              <a:t>3:</a:t>
            </a:r>
            <a:r>
              <a:rPr dirty="0" spc="-55"/>
              <a:t> </a:t>
            </a:r>
            <a:r>
              <a:rPr dirty="0"/>
              <a:t>Image</a:t>
            </a:r>
            <a:r>
              <a:rPr dirty="0" spc="-65"/>
              <a:t> </a:t>
            </a:r>
            <a:r>
              <a:rPr dirty="0" spc="-10"/>
              <a:t>Display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553970"/>
            <a:ext cx="9850120" cy="4248150"/>
          </a:xfrm>
          <a:prstGeom prst="rect">
            <a:avLst/>
          </a:prstGeom>
        </p:spPr>
        <p:txBody>
          <a:bodyPr wrap="square" lIns="0" tIns="203835" rIns="0" bIns="0" rtlCol="0" vert="horz">
            <a:spAutoFit/>
          </a:bodyPr>
          <a:lstStyle/>
          <a:p>
            <a:pPr algn="ctr" marL="493395">
              <a:lnSpc>
                <a:spcPct val="100000"/>
              </a:lnSpc>
              <a:spcBef>
                <a:spcPts val="1605"/>
              </a:spcBef>
            </a:pPr>
            <a:r>
              <a:rPr dirty="0" sz="2800" i="1">
                <a:solidFill>
                  <a:srgbClr val="FF0000"/>
                </a:solidFill>
                <a:latin typeface="Arial"/>
                <a:cs typeface="Arial"/>
              </a:rPr>
              <a:t>How</a:t>
            </a:r>
            <a:r>
              <a:rPr dirty="0" sz="2800" spc="-135" i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800" i="1">
                <a:solidFill>
                  <a:srgbClr val="FF0000"/>
                </a:solidFill>
                <a:latin typeface="Arial"/>
                <a:cs typeface="Arial"/>
              </a:rPr>
              <a:t>we</a:t>
            </a:r>
            <a:r>
              <a:rPr dirty="0" sz="2800" spc="-125" i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u="heavy" sz="2800" i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view</a:t>
            </a:r>
            <a:r>
              <a:rPr dirty="0" sz="2800" spc="-140" i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800" spc="-20" i="1">
                <a:solidFill>
                  <a:srgbClr val="FF0000"/>
                </a:solidFill>
                <a:latin typeface="Arial"/>
                <a:cs typeface="Arial"/>
              </a:rPr>
              <a:t>Data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500"/>
              </a:spcBef>
            </a:pP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reconstructed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(organized)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data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must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undergo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conversion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320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Digital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Analog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data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conversion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(DAC)</a:t>
            </a:r>
            <a:endParaRPr sz="24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100"/>
              </a:spcBef>
              <a:buChar char="•"/>
              <a:tabLst>
                <a:tab pos="697865" algn="l"/>
              </a:tabLst>
            </a:pPr>
            <a:r>
              <a:rPr dirty="0" sz="2200" spc="-25">
                <a:latin typeface="Arial MT"/>
                <a:cs typeface="Arial MT"/>
              </a:rPr>
              <a:t>Enables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visualization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on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Operating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Console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and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Workstation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monitor(s)</a:t>
            </a:r>
            <a:endParaRPr sz="2200">
              <a:latin typeface="Arial MT"/>
              <a:cs typeface="Arial MT"/>
            </a:endParaRPr>
          </a:p>
          <a:p>
            <a:pPr marL="12700" marR="51435">
              <a:lnSpc>
                <a:spcPts val="2700"/>
              </a:lnSpc>
              <a:spcBef>
                <a:spcPts val="1570"/>
              </a:spcBef>
            </a:pPr>
            <a:r>
              <a:rPr dirty="0" sz="2800" spc="-20">
                <a:latin typeface="Arial MT"/>
                <a:cs typeface="Arial MT"/>
              </a:rPr>
              <a:t>Technologists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can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use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40">
                <a:latin typeface="Arial MT"/>
                <a:cs typeface="Arial MT"/>
              </a:rPr>
              <a:t>post-</a:t>
            </a:r>
            <a:r>
              <a:rPr dirty="0" sz="2800" spc="-10">
                <a:latin typeface="Arial MT"/>
                <a:cs typeface="Arial MT"/>
              </a:rPr>
              <a:t>processing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functions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manipulate image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appearance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525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Image</a:t>
            </a:r>
            <a:r>
              <a:rPr dirty="0" sz="2400" spc="-17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manipulations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can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improve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image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viewing</a:t>
            </a:r>
            <a:endParaRPr sz="2400">
              <a:latin typeface="Arial MT"/>
              <a:cs typeface="Arial MT"/>
            </a:endParaRPr>
          </a:p>
          <a:p>
            <a:pPr marL="354965">
              <a:lnSpc>
                <a:spcPct val="100000"/>
              </a:lnSpc>
              <a:spcBef>
                <a:spcPts val="10"/>
              </a:spcBef>
            </a:pPr>
            <a:r>
              <a:rPr dirty="0" u="heavy" sz="2000" spc="-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Example</a:t>
            </a:r>
            <a:r>
              <a:rPr dirty="0" sz="2000" spc="-10">
                <a:latin typeface="Arial MT"/>
                <a:cs typeface="Arial MT"/>
              </a:rPr>
              <a:t>:</a:t>
            </a:r>
            <a:endParaRPr sz="20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buChar char="•"/>
              <a:tabLst>
                <a:tab pos="697865" algn="l"/>
              </a:tabLst>
            </a:pPr>
            <a:r>
              <a:rPr dirty="0" sz="2000" spc="-10">
                <a:latin typeface="Arial MT"/>
                <a:cs typeface="Arial MT"/>
              </a:rPr>
              <a:t>Reformats</a:t>
            </a:r>
            <a:r>
              <a:rPr dirty="0" sz="2000" spc="-17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allow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10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user</a:t>
            </a:r>
            <a:r>
              <a:rPr dirty="0" sz="2000" spc="-10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114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view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anatomy</a:t>
            </a:r>
            <a:r>
              <a:rPr dirty="0" sz="2000" spc="-1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different</a:t>
            </a:r>
            <a:r>
              <a:rPr dirty="0" sz="2000" spc="-1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imaging</a:t>
            </a:r>
            <a:r>
              <a:rPr dirty="0" sz="2000" spc="-8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planes</a:t>
            </a:r>
            <a:endParaRPr sz="20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buChar char="•"/>
              <a:tabLst>
                <a:tab pos="697865" algn="l"/>
              </a:tabLst>
            </a:pPr>
            <a:r>
              <a:rPr dirty="0" sz="2000">
                <a:latin typeface="Arial MT"/>
                <a:cs typeface="Arial MT"/>
              </a:rPr>
              <a:t>Enhances</a:t>
            </a:r>
            <a:r>
              <a:rPr dirty="0" sz="2000" spc="-1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visualization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anatomical</a:t>
            </a:r>
            <a:r>
              <a:rPr dirty="0" sz="2000" spc="-1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area(s)</a:t>
            </a:r>
            <a:r>
              <a:rPr dirty="0" sz="2000" spc="-1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interest</a:t>
            </a:r>
            <a:endParaRPr sz="20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051" y="18288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Image</a:t>
            </a:r>
            <a:r>
              <a:rPr dirty="0" spc="-45"/>
              <a:t> </a:t>
            </a:r>
            <a:r>
              <a:rPr dirty="0" spc="-10"/>
              <a:t>Archive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87728"/>
            <a:ext cx="8873490" cy="3888104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882265">
              <a:lnSpc>
                <a:spcPct val="100000"/>
              </a:lnSpc>
              <a:spcBef>
                <a:spcPts val="95"/>
              </a:spcBef>
            </a:pPr>
            <a:r>
              <a:rPr dirty="0" sz="2800" i="1">
                <a:latin typeface="Arial"/>
                <a:cs typeface="Arial"/>
              </a:rPr>
              <a:t>How</a:t>
            </a:r>
            <a:r>
              <a:rPr dirty="0" sz="2800" spc="-140" i="1">
                <a:latin typeface="Arial"/>
                <a:cs typeface="Arial"/>
              </a:rPr>
              <a:t> </a:t>
            </a:r>
            <a:r>
              <a:rPr dirty="0" sz="2800" i="1">
                <a:latin typeface="Arial"/>
                <a:cs typeface="Arial"/>
              </a:rPr>
              <a:t>we</a:t>
            </a:r>
            <a:r>
              <a:rPr dirty="0" sz="2800" spc="-135" i="1">
                <a:latin typeface="Arial"/>
                <a:cs typeface="Arial"/>
              </a:rPr>
              <a:t> </a:t>
            </a:r>
            <a:r>
              <a:rPr dirty="0" u="heavy" sz="28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store</a:t>
            </a:r>
            <a:r>
              <a:rPr dirty="0" sz="2800" spc="-165" i="1">
                <a:latin typeface="Arial"/>
                <a:cs typeface="Arial"/>
              </a:rPr>
              <a:t> </a:t>
            </a:r>
            <a:r>
              <a:rPr dirty="0" sz="2800" i="1">
                <a:latin typeface="Arial"/>
                <a:cs typeface="Arial"/>
              </a:rPr>
              <a:t>CT</a:t>
            </a:r>
            <a:r>
              <a:rPr dirty="0" sz="2800" spc="-165" i="1">
                <a:latin typeface="Arial"/>
                <a:cs typeface="Arial"/>
              </a:rPr>
              <a:t> </a:t>
            </a:r>
            <a:r>
              <a:rPr dirty="0" sz="2800" i="1">
                <a:latin typeface="Arial"/>
                <a:cs typeface="Arial"/>
              </a:rPr>
              <a:t>image</a:t>
            </a:r>
            <a:r>
              <a:rPr dirty="0" sz="2800" spc="-100" i="1">
                <a:latin typeface="Arial"/>
                <a:cs typeface="Arial"/>
              </a:rPr>
              <a:t> </a:t>
            </a:r>
            <a:r>
              <a:rPr dirty="0" sz="2800" spc="-20" i="1">
                <a:latin typeface="Arial"/>
                <a:cs typeface="Arial"/>
              </a:rPr>
              <a:t>data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390"/>
              </a:spcBef>
            </a:pPr>
            <a:r>
              <a:rPr dirty="0" sz="3200">
                <a:latin typeface="Arial MT"/>
                <a:cs typeface="Arial MT"/>
              </a:rPr>
              <a:t>Diagnostic</a:t>
            </a:r>
            <a:r>
              <a:rPr dirty="0" sz="3200" spc="-18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quality</a:t>
            </a:r>
            <a:r>
              <a:rPr dirty="0" sz="3200" spc="-160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images:</a:t>
            </a:r>
            <a:endParaRPr sz="32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710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Need</a:t>
            </a:r>
            <a:r>
              <a:rPr dirty="0" sz="2800" spc="-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sent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radiologist</a:t>
            </a:r>
            <a:r>
              <a:rPr dirty="0" sz="2800" spc="-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for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viewing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25"/>
              </a:spcBef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Aka.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Image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distribution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via:</a:t>
            </a:r>
            <a:endParaRPr sz="24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300"/>
              </a:spcBef>
              <a:buChar char="•"/>
              <a:tabLst>
                <a:tab pos="1155065" algn="l"/>
              </a:tabLst>
            </a:pPr>
            <a:r>
              <a:rPr dirty="0" sz="2000">
                <a:latin typeface="Arial MT"/>
                <a:cs typeface="Arial MT"/>
              </a:rPr>
              <a:t>PACS</a:t>
            </a:r>
            <a:r>
              <a:rPr dirty="0" sz="2000" spc="-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(picture</a:t>
            </a:r>
            <a:r>
              <a:rPr dirty="0" sz="2000" spc="-13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archival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communication</a:t>
            </a:r>
            <a:r>
              <a:rPr dirty="0" sz="2000" spc="-14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system)</a:t>
            </a:r>
            <a:endParaRPr sz="20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780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Should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accessible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10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Digital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images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can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be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saved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for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purpose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future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viewing</a:t>
            </a:r>
            <a:endParaRPr sz="24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320"/>
              </a:spcBef>
              <a:buChar char="•"/>
              <a:tabLst>
                <a:tab pos="1155065" algn="l"/>
              </a:tabLst>
            </a:pPr>
            <a:r>
              <a:rPr dirty="0" sz="2000">
                <a:latin typeface="Arial MT"/>
                <a:cs typeface="Arial MT"/>
              </a:rPr>
              <a:t>Aka.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Data</a:t>
            </a:r>
            <a:r>
              <a:rPr dirty="0" sz="2000" spc="-10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storage</a:t>
            </a:r>
            <a:endParaRPr sz="20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051" y="18288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Objective</a:t>
            </a:r>
            <a:r>
              <a:rPr dirty="0" spc="-60"/>
              <a:t> </a:t>
            </a:r>
            <a:r>
              <a:rPr dirty="0" spc="-25"/>
              <a:t>1.4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1030630" y="1690528"/>
            <a:ext cx="9913620" cy="4175760"/>
          </a:xfrm>
          <a:prstGeom prst="rect">
            <a:avLst/>
          </a:prstGeom>
        </p:spPr>
        <p:txBody>
          <a:bodyPr wrap="square" lIns="0" tIns="673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530"/>
              </a:spcBef>
            </a:pPr>
            <a:r>
              <a:rPr dirty="0" sz="2800">
                <a:latin typeface="Arial MT"/>
                <a:cs typeface="Arial MT"/>
              </a:rPr>
              <a:t>General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Radiography</a:t>
            </a:r>
            <a:r>
              <a:rPr dirty="0" sz="2800" spc="-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(GR)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is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form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9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planar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imaging.</a:t>
            </a:r>
            <a:endParaRPr sz="2800">
              <a:latin typeface="Arial MT"/>
              <a:cs typeface="Arial MT"/>
            </a:endParaRPr>
          </a:p>
          <a:p>
            <a:pPr marL="469265" indent="-456565">
              <a:lnSpc>
                <a:spcPct val="100000"/>
              </a:lnSpc>
              <a:spcBef>
                <a:spcPts val="405"/>
              </a:spcBef>
              <a:buChar char="•"/>
              <a:tabLst>
                <a:tab pos="469265" algn="l"/>
              </a:tabLst>
            </a:pPr>
            <a:r>
              <a:rPr dirty="0" sz="2600">
                <a:latin typeface="Arial MT"/>
                <a:cs typeface="Arial MT"/>
              </a:rPr>
              <a:t>GR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produces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2D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images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3D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objects</a:t>
            </a:r>
            <a:endParaRPr sz="2600">
              <a:latin typeface="Arial MT"/>
              <a:cs typeface="Arial MT"/>
            </a:endParaRPr>
          </a:p>
          <a:p>
            <a:pPr lvl="1" marL="1040765" indent="-457200">
              <a:lnSpc>
                <a:spcPct val="100000"/>
              </a:lnSpc>
              <a:spcBef>
                <a:spcPts val="10"/>
              </a:spcBef>
              <a:buChar char="•"/>
              <a:tabLst>
                <a:tab pos="1040765" algn="l"/>
              </a:tabLst>
            </a:pPr>
            <a:r>
              <a:rPr dirty="0" sz="2000" spc="-20">
                <a:latin typeface="Arial MT"/>
                <a:cs typeface="Arial MT"/>
              </a:rPr>
              <a:t>Using</a:t>
            </a:r>
            <a:r>
              <a:rPr dirty="0" sz="2000" spc="-11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ionizing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radiation</a:t>
            </a:r>
            <a:endParaRPr sz="2000">
              <a:latin typeface="Arial MT"/>
              <a:cs typeface="Arial MT"/>
            </a:endParaRPr>
          </a:p>
          <a:p>
            <a:pPr lvl="1" marL="1040765" indent="-457200">
              <a:lnSpc>
                <a:spcPct val="100000"/>
              </a:lnSpc>
              <a:buChar char="•"/>
              <a:tabLst>
                <a:tab pos="1040765" algn="l"/>
              </a:tabLst>
            </a:pPr>
            <a:r>
              <a:rPr dirty="0" sz="2000">
                <a:latin typeface="Arial MT"/>
                <a:cs typeface="Arial MT"/>
              </a:rPr>
              <a:t>Tissue</a:t>
            </a:r>
            <a:r>
              <a:rPr dirty="0" sz="2000" spc="-85">
                <a:latin typeface="Arial MT"/>
                <a:cs typeface="Arial MT"/>
              </a:rPr>
              <a:t> </a:t>
            </a:r>
            <a:r>
              <a:rPr dirty="0" sz="2000" spc="-20">
                <a:latin typeface="Arial MT"/>
                <a:cs typeface="Arial MT"/>
              </a:rPr>
              <a:t>attenuation</a:t>
            </a:r>
            <a:r>
              <a:rPr dirty="0" sz="2000" spc="-1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differences</a:t>
            </a:r>
            <a:r>
              <a:rPr dirty="0" sz="2000" spc="-1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produce</a:t>
            </a:r>
            <a:r>
              <a:rPr dirty="0" sz="2000" spc="-1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image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contrast</a:t>
            </a:r>
            <a:endParaRPr sz="2000">
              <a:latin typeface="Arial MT"/>
              <a:cs typeface="Arial MT"/>
            </a:endParaRPr>
          </a:p>
          <a:p>
            <a:pPr lvl="2" marL="1269365" indent="-457200">
              <a:lnSpc>
                <a:spcPct val="100000"/>
              </a:lnSpc>
              <a:spcBef>
                <a:spcPts val="120"/>
              </a:spcBef>
              <a:buFont typeface="Arial MT"/>
              <a:buChar char="•"/>
              <a:tabLst>
                <a:tab pos="1269365" algn="l"/>
              </a:tabLst>
            </a:pPr>
            <a:r>
              <a:rPr dirty="0" sz="1800" i="1">
                <a:latin typeface="Arial"/>
                <a:cs typeface="Arial"/>
              </a:rPr>
              <a:t>Aka.</a:t>
            </a:r>
            <a:r>
              <a:rPr dirty="0" sz="1800" spc="-100" i="1">
                <a:latin typeface="Arial"/>
                <a:cs typeface="Arial"/>
              </a:rPr>
              <a:t> </a:t>
            </a:r>
            <a:r>
              <a:rPr dirty="0" sz="1800" i="1">
                <a:latin typeface="Arial"/>
                <a:cs typeface="Arial"/>
              </a:rPr>
              <a:t>Differential</a:t>
            </a:r>
            <a:r>
              <a:rPr dirty="0" sz="1800" spc="-75" i="1">
                <a:latin typeface="Arial"/>
                <a:cs typeface="Arial"/>
              </a:rPr>
              <a:t> </a:t>
            </a:r>
            <a:r>
              <a:rPr dirty="0" sz="1800" spc="-10" i="1">
                <a:latin typeface="Arial"/>
                <a:cs typeface="Arial"/>
              </a:rPr>
              <a:t>absorption</a:t>
            </a:r>
            <a:endParaRPr sz="1800">
              <a:latin typeface="Arial"/>
              <a:cs typeface="Arial"/>
            </a:endParaRPr>
          </a:p>
          <a:p>
            <a:pPr marL="12700" marR="5080">
              <a:lnSpc>
                <a:spcPts val="2700"/>
              </a:lnSpc>
              <a:spcBef>
                <a:spcPts val="1930"/>
              </a:spcBef>
            </a:pPr>
            <a:r>
              <a:rPr dirty="0" sz="2800">
                <a:latin typeface="Arial MT"/>
                <a:cs typeface="Arial MT"/>
              </a:rPr>
              <a:t>GR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images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display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all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structures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contained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within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part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9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the </a:t>
            </a:r>
            <a:r>
              <a:rPr dirty="0" sz="2800">
                <a:latin typeface="Arial MT"/>
                <a:cs typeface="Arial MT"/>
              </a:rPr>
              <a:t>body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irradiated.</a:t>
            </a:r>
            <a:endParaRPr sz="2800">
              <a:latin typeface="Arial MT"/>
              <a:cs typeface="Arial MT"/>
            </a:endParaRPr>
          </a:p>
          <a:p>
            <a:pPr marL="469265" indent="-456565">
              <a:lnSpc>
                <a:spcPts val="3105"/>
              </a:lnSpc>
              <a:spcBef>
                <a:spcPts val="400"/>
              </a:spcBef>
              <a:buChar char="•"/>
              <a:tabLst>
                <a:tab pos="469265" algn="l"/>
              </a:tabLst>
            </a:pPr>
            <a:r>
              <a:rPr dirty="0" sz="2600">
                <a:latin typeface="Arial MT"/>
                <a:cs typeface="Arial MT"/>
              </a:rPr>
              <a:t>Image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limitations:</a:t>
            </a:r>
            <a:endParaRPr sz="2600">
              <a:latin typeface="Arial MT"/>
              <a:cs typeface="Arial MT"/>
            </a:endParaRPr>
          </a:p>
          <a:p>
            <a:pPr lvl="1" marL="812165" indent="-457200">
              <a:lnSpc>
                <a:spcPts val="2625"/>
              </a:lnSpc>
              <a:buChar char="•"/>
              <a:tabLst>
                <a:tab pos="812165" algn="l"/>
              </a:tabLst>
            </a:pPr>
            <a:r>
              <a:rPr dirty="0" sz="2200">
                <a:latin typeface="Arial MT"/>
                <a:cs typeface="Arial MT"/>
              </a:rPr>
              <a:t>All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structures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are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superimposed</a:t>
            </a:r>
            <a:endParaRPr sz="2200">
              <a:latin typeface="Arial MT"/>
              <a:cs typeface="Arial MT"/>
            </a:endParaRPr>
          </a:p>
          <a:p>
            <a:pPr lvl="2" marL="1040765" indent="-457200">
              <a:lnSpc>
                <a:spcPct val="100000"/>
              </a:lnSpc>
              <a:spcBef>
                <a:spcPts val="15"/>
              </a:spcBef>
              <a:buChar char="•"/>
              <a:tabLst>
                <a:tab pos="1040765" algn="l"/>
              </a:tabLst>
            </a:pPr>
            <a:r>
              <a:rPr dirty="0" sz="2000">
                <a:latin typeface="Arial MT"/>
                <a:cs typeface="Arial MT"/>
              </a:rPr>
              <a:t>Difficult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distinguish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slight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density</a:t>
            </a:r>
            <a:r>
              <a:rPr dirty="0" sz="2000" spc="-11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changes</a:t>
            </a:r>
            <a:r>
              <a:rPr dirty="0" sz="2000" spc="-1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between</a:t>
            </a:r>
            <a:r>
              <a:rPr dirty="0" sz="2000" spc="-10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tissues</a:t>
            </a:r>
            <a:endParaRPr sz="2000">
              <a:latin typeface="Arial MT"/>
              <a:cs typeface="Arial MT"/>
            </a:endParaRPr>
          </a:p>
          <a:p>
            <a:pPr lvl="2" marL="1040765" indent="-457200">
              <a:lnSpc>
                <a:spcPct val="100000"/>
              </a:lnSpc>
              <a:buChar char="•"/>
              <a:tabLst>
                <a:tab pos="1040765" algn="l"/>
              </a:tabLst>
            </a:pPr>
            <a:r>
              <a:rPr dirty="0" sz="2000" spc="-20">
                <a:latin typeface="Arial MT"/>
                <a:cs typeface="Arial MT"/>
              </a:rPr>
              <a:t>Challenging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identify</a:t>
            </a:r>
            <a:r>
              <a:rPr dirty="0" sz="2000" spc="-8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precise</a:t>
            </a:r>
            <a:r>
              <a:rPr dirty="0" sz="2000" spc="-9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location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abnormalities</a:t>
            </a:r>
            <a:endParaRPr sz="20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051" y="18288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Linear</a:t>
            </a:r>
            <a:r>
              <a:rPr dirty="0" spc="-25"/>
              <a:t> </a:t>
            </a:r>
            <a:r>
              <a:rPr dirty="0" spc="-10"/>
              <a:t>Tomography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1030630" y="1741423"/>
            <a:ext cx="10109835" cy="4576445"/>
          </a:xfrm>
          <a:prstGeom prst="rect">
            <a:avLst/>
          </a:prstGeom>
        </p:spPr>
        <p:txBody>
          <a:bodyPr wrap="square" lIns="0" tIns="93345" rIns="0" bIns="0" rtlCol="0" vert="horz">
            <a:spAutoFit/>
          </a:bodyPr>
          <a:lstStyle/>
          <a:p>
            <a:pPr marL="12700" marR="744855">
              <a:lnSpc>
                <a:spcPts val="2700"/>
              </a:lnSpc>
              <a:spcBef>
                <a:spcPts val="735"/>
              </a:spcBef>
            </a:pP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limitations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GR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led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development</a:t>
            </a:r>
            <a:r>
              <a:rPr dirty="0" sz="2800" spc="-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9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tomographic imaging.</a:t>
            </a:r>
            <a:endParaRPr sz="2800">
              <a:latin typeface="Arial MT"/>
              <a:cs typeface="Arial MT"/>
            </a:endParaRPr>
          </a:p>
          <a:p>
            <a:pPr marL="469265" marR="5080" indent="-457200">
              <a:lnSpc>
                <a:spcPts val="2510"/>
              </a:lnSpc>
              <a:spcBef>
                <a:spcPts val="1595"/>
              </a:spcBef>
              <a:buChar char="•"/>
              <a:tabLst>
                <a:tab pos="469265" algn="l"/>
              </a:tabLst>
            </a:pPr>
            <a:r>
              <a:rPr dirty="0" sz="2600">
                <a:latin typeface="Arial MT"/>
                <a:cs typeface="Arial MT"/>
              </a:rPr>
              <a:t>Designed</a:t>
            </a:r>
            <a:r>
              <a:rPr dirty="0" sz="2600" spc="-1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to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“eliminate”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structures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above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and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below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anatomical </a:t>
            </a:r>
            <a:r>
              <a:rPr dirty="0" sz="2600">
                <a:latin typeface="Arial MT"/>
                <a:cs typeface="Arial MT"/>
              </a:rPr>
              <a:t>area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interest</a:t>
            </a:r>
            <a:endParaRPr sz="2600">
              <a:latin typeface="Arial MT"/>
              <a:cs typeface="Arial MT"/>
            </a:endParaRPr>
          </a:p>
          <a:p>
            <a:pPr lvl="1" marL="812165" indent="-457200">
              <a:lnSpc>
                <a:spcPts val="2610"/>
              </a:lnSpc>
              <a:buChar char="•"/>
              <a:tabLst>
                <a:tab pos="812165" algn="l"/>
              </a:tabLst>
            </a:pPr>
            <a:r>
              <a:rPr dirty="0" sz="2200" spc="-10">
                <a:latin typeface="Arial MT"/>
                <a:cs typeface="Arial MT"/>
              </a:rPr>
              <a:t>Structures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outside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area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interest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become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blurred</a:t>
            </a:r>
            <a:endParaRPr sz="2200">
              <a:latin typeface="Arial MT"/>
              <a:cs typeface="Arial MT"/>
            </a:endParaRPr>
          </a:p>
          <a:p>
            <a:pPr lvl="1" marL="812165" indent="-457200">
              <a:lnSpc>
                <a:spcPts val="2545"/>
              </a:lnSpc>
              <a:buChar char="•"/>
              <a:tabLst>
                <a:tab pos="812165" algn="l"/>
              </a:tabLst>
            </a:pPr>
            <a:r>
              <a:rPr dirty="0" sz="2200">
                <a:latin typeface="Arial MT"/>
                <a:cs typeface="Arial MT"/>
              </a:rPr>
              <a:t>Improves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visualization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tissue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interest</a:t>
            </a:r>
            <a:endParaRPr sz="2200">
              <a:latin typeface="Arial MT"/>
              <a:cs typeface="Arial MT"/>
            </a:endParaRPr>
          </a:p>
          <a:p>
            <a:pPr lvl="2" marL="1040765" marR="367030" indent="-457200">
              <a:lnSpc>
                <a:spcPts val="1900"/>
              </a:lnSpc>
              <a:spcBef>
                <a:spcPts val="204"/>
              </a:spcBef>
              <a:buChar char="•"/>
              <a:tabLst>
                <a:tab pos="1040765" algn="l"/>
              </a:tabLst>
            </a:pPr>
            <a:r>
              <a:rPr dirty="0" sz="1800">
                <a:latin typeface="Arial MT"/>
                <a:cs typeface="Arial MT"/>
              </a:rPr>
              <a:t>Irradiates</a:t>
            </a:r>
            <a:r>
              <a:rPr dirty="0" sz="1800" spc="-8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</a:t>
            </a:r>
            <a:r>
              <a:rPr dirty="0" sz="1800" spc="-9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large</a:t>
            </a:r>
            <a:r>
              <a:rPr dirty="0" sz="1800" spc="-6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anatomical</a:t>
            </a:r>
            <a:r>
              <a:rPr dirty="0" sz="1800" spc="-4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section</a:t>
            </a:r>
            <a:r>
              <a:rPr dirty="0" sz="1800" spc="-6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of</a:t>
            </a:r>
            <a:r>
              <a:rPr dirty="0" sz="1800" spc="-8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the</a:t>
            </a:r>
            <a:r>
              <a:rPr dirty="0" sz="1800" spc="-9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patient,</a:t>
            </a:r>
            <a:r>
              <a:rPr dirty="0" sz="1800" spc="-7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however,</a:t>
            </a:r>
            <a:r>
              <a:rPr dirty="0" sz="1800" spc="5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only</a:t>
            </a:r>
            <a:r>
              <a:rPr dirty="0" sz="1800" spc="-6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</a:t>
            </a:r>
            <a:r>
              <a:rPr dirty="0" sz="1800" spc="-10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small</a:t>
            </a:r>
            <a:r>
              <a:rPr dirty="0" sz="1800" spc="-8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portion</a:t>
            </a:r>
            <a:r>
              <a:rPr dirty="0" sz="1800" spc="-6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of</a:t>
            </a:r>
            <a:r>
              <a:rPr dirty="0" sz="1800" spc="-80">
                <a:latin typeface="Arial MT"/>
                <a:cs typeface="Arial MT"/>
              </a:rPr>
              <a:t> </a:t>
            </a:r>
            <a:r>
              <a:rPr dirty="0" sz="1800" spc="-25">
                <a:latin typeface="Arial MT"/>
                <a:cs typeface="Arial MT"/>
              </a:rPr>
              <a:t>the </a:t>
            </a:r>
            <a:r>
              <a:rPr dirty="0" sz="1800">
                <a:latin typeface="Arial MT"/>
                <a:cs typeface="Arial MT"/>
              </a:rPr>
              <a:t>irradiated</a:t>
            </a:r>
            <a:r>
              <a:rPr dirty="0" sz="1800" spc="-5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area</a:t>
            </a:r>
            <a:r>
              <a:rPr dirty="0" sz="1800" spc="-8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is</a:t>
            </a:r>
            <a:r>
              <a:rPr dirty="0" sz="1800" spc="-9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imaged</a:t>
            </a:r>
            <a:r>
              <a:rPr dirty="0" sz="1800" spc="-7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“clearly”</a:t>
            </a:r>
            <a:endParaRPr sz="1800">
              <a:latin typeface="Arial MT"/>
              <a:cs typeface="Arial MT"/>
            </a:endParaRPr>
          </a:p>
          <a:p>
            <a:pPr lvl="2" marL="1040765" indent="-457200">
              <a:lnSpc>
                <a:spcPct val="100000"/>
              </a:lnSpc>
              <a:spcBef>
                <a:spcPts val="80"/>
              </a:spcBef>
              <a:buChar char="•"/>
              <a:tabLst>
                <a:tab pos="1040765" algn="l"/>
              </a:tabLst>
            </a:pPr>
            <a:r>
              <a:rPr dirty="0" sz="1800" spc="-10">
                <a:latin typeface="Arial MT"/>
                <a:cs typeface="Arial MT"/>
              </a:rPr>
              <a:t>Enhances</a:t>
            </a:r>
            <a:r>
              <a:rPr dirty="0" sz="1800" spc="-10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radiographic</a:t>
            </a:r>
            <a:r>
              <a:rPr dirty="0" sz="1800" spc="-6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contrast</a:t>
            </a:r>
            <a:endParaRPr sz="1800">
              <a:latin typeface="Arial MT"/>
              <a:cs typeface="Arial MT"/>
            </a:endParaRPr>
          </a:p>
          <a:p>
            <a:pPr marL="469265" marR="219710" indent="-457200">
              <a:lnSpc>
                <a:spcPts val="2500"/>
              </a:lnSpc>
              <a:spcBef>
                <a:spcPts val="1555"/>
              </a:spcBef>
              <a:buChar char="•"/>
              <a:tabLst>
                <a:tab pos="469265" algn="l"/>
              </a:tabLst>
            </a:pPr>
            <a:r>
              <a:rPr dirty="0" sz="2600">
                <a:latin typeface="Arial MT"/>
                <a:cs typeface="Arial MT"/>
              </a:rPr>
              <a:t>Produced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by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motion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x-</a:t>
            </a:r>
            <a:r>
              <a:rPr dirty="0" sz="2600">
                <a:latin typeface="Arial MT"/>
                <a:cs typeface="Arial MT"/>
              </a:rPr>
              <a:t>ray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tube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and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image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receptor </a:t>
            </a:r>
            <a:r>
              <a:rPr dirty="0" sz="2600" spc="-20">
                <a:latin typeface="Arial MT"/>
                <a:cs typeface="Arial MT"/>
              </a:rPr>
              <a:t>(IR)</a:t>
            </a:r>
            <a:endParaRPr sz="2600">
              <a:latin typeface="Arial MT"/>
              <a:cs typeface="Arial MT"/>
            </a:endParaRPr>
          </a:p>
          <a:p>
            <a:pPr lvl="1" marL="812165" indent="-457200">
              <a:lnSpc>
                <a:spcPts val="2615"/>
              </a:lnSpc>
              <a:buChar char="•"/>
              <a:tabLst>
                <a:tab pos="812165" algn="l"/>
              </a:tabLst>
            </a:pPr>
            <a:r>
              <a:rPr dirty="0" sz="2200" spc="-20">
                <a:latin typeface="Arial MT"/>
                <a:cs typeface="Arial MT"/>
              </a:rPr>
              <a:t>Patient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remains</a:t>
            </a:r>
            <a:r>
              <a:rPr dirty="0" sz="2200" spc="-8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stationary</a:t>
            </a:r>
            <a:endParaRPr sz="2200">
              <a:latin typeface="Arial MT"/>
              <a:cs typeface="Arial MT"/>
            </a:endParaRPr>
          </a:p>
          <a:p>
            <a:pPr lvl="1" marL="812165" indent="-457200">
              <a:lnSpc>
                <a:spcPts val="2615"/>
              </a:lnSpc>
              <a:buChar char="•"/>
              <a:tabLst>
                <a:tab pos="812165" algn="l"/>
              </a:tabLst>
            </a:pPr>
            <a:r>
              <a:rPr dirty="0" sz="2200">
                <a:latin typeface="Arial MT"/>
                <a:cs typeface="Arial MT"/>
              </a:rPr>
              <a:t>Tube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and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IR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motion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must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follow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patients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longitudinal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axis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051" y="18288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Linear</a:t>
            </a:r>
            <a:r>
              <a:rPr dirty="0" spc="-25"/>
              <a:t> </a:t>
            </a:r>
            <a:r>
              <a:rPr dirty="0" spc="-10"/>
              <a:t>Tomography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1029716" y="1696342"/>
            <a:ext cx="10139045" cy="1458595"/>
          </a:xfrm>
          <a:prstGeom prst="rect">
            <a:avLst/>
          </a:prstGeom>
        </p:spPr>
        <p:txBody>
          <a:bodyPr wrap="square" lIns="0" tIns="109855" rIns="0" bIns="0" rtlCol="0" vert="horz">
            <a:spAutoFit/>
          </a:bodyPr>
          <a:lstStyle/>
          <a:p>
            <a:pPr marL="13970">
              <a:lnSpc>
                <a:spcPct val="100000"/>
              </a:lnSpc>
              <a:spcBef>
                <a:spcPts val="865"/>
              </a:spcBef>
            </a:pPr>
            <a:r>
              <a:rPr dirty="0" sz="2600">
                <a:latin typeface="Arial MT"/>
                <a:cs typeface="Arial MT"/>
              </a:rPr>
              <a:t>System</a:t>
            </a:r>
            <a:r>
              <a:rPr dirty="0" sz="2600" spc="-1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design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incorporates</a:t>
            </a:r>
            <a:r>
              <a:rPr dirty="0" sz="2600" spc="-1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attachment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 spc="-15">
                <a:latin typeface="Arial MT"/>
                <a:cs typeface="Arial MT"/>
              </a:rPr>
              <a:t>x-</a:t>
            </a:r>
            <a:r>
              <a:rPr dirty="0" sz="2600">
                <a:latin typeface="Arial MT"/>
                <a:cs typeface="Arial MT"/>
              </a:rPr>
              <a:t>ray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tube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to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IR.</a:t>
            </a:r>
            <a:endParaRPr sz="2600">
              <a:latin typeface="Arial MT"/>
              <a:cs typeface="Arial MT"/>
            </a:endParaRPr>
          </a:p>
          <a:p>
            <a:pPr marL="471170" indent="-458470">
              <a:lnSpc>
                <a:spcPct val="100000"/>
              </a:lnSpc>
              <a:spcBef>
                <a:spcPts val="705"/>
              </a:spcBef>
              <a:buChar char="•"/>
              <a:tabLst>
                <a:tab pos="471170" algn="l"/>
              </a:tabLst>
            </a:pP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tube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IR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move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simultaneously</a:t>
            </a:r>
            <a:r>
              <a:rPr dirty="0" sz="2400" spc="-1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opposite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directions</a:t>
            </a:r>
            <a:endParaRPr sz="2400">
              <a:latin typeface="Arial MT"/>
              <a:cs typeface="Arial MT"/>
            </a:endParaRPr>
          </a:p>
          <a:p>
            <a:pPr marL="13970">
              <a:lnSpc>
                <a:spcPct val="100000"/>
              </a:lnSpc>
              <a:spcBef>
                <a:spcPts val="690"/>
              </a:spcBef>
            </a:pPr>
            <a:r>
              <a:rPr dirty="0" u="heavy" sz="2600" spc="-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General</a:t>
            </a:r>
            <a:r>
              <a:rPr dirty="0" u="heavy" sz="2600" spc="-13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2600" spc="-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Concepts</a:t>
            </a:r>
            <a:r>
              <a:rPr dirty="0" sz="2600" spc="-10">
                <a:latin typeface="Arial MT"/>
                <a:cs typeface="Arial MT"/>
              </a:rPr>
              <a:t>:</a:t>
            </a:r>
            <a:endParaRPr sz="2600">
              <a:latin typeface="Arial MT"/>
              <a:cs typeface="Arial MT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1030630" y="3213938"/>
            <a:ext cx="13271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>
                <a:solidFill>
                  <a:srgbClr val="00AD50"/>
                </a:solidFill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24000" y="3296411"/>
            <a:ext cx="1097280" cy="252984"/>
          </a:xfrm>
          <a:prstGeom prst="rect">
            <a:avLst/>
          </a:prstGeom>
        </p:spPr>
      </p:pic>
      <p:sp>
        <p:nvSpPr>
          <p:cNvPr id="6" name="object 6" descr=""/>
          <p:cNvSpPr txBox="1"/>
          <p:nvPr/>
        </p:nvSpPr>
        <p:spPr>
          <a:xfrm>
            <a:off x="1030630" y="4647057"/>
            <a:ext cx="13271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>
                <a:solidFill>
                  <a:srgbClr val="006DC0"/>
                </a:solidFill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24000" y="4730496"/>
            <a:ext cx="1534668" cy="252983"/>
          </a:xfrm>
          <a:prstGeom prst="rect">
            <a:avLst/>
          </a:prstGeom>
        </p:spPr>
      </p:pic>
      <p:sp>
        <p:nvSpPr>
          <p:cNvPr id="8" name="object 8" descr=""/>
          <p:cNvSpPr txBox="1"/>
          <p:nvPr/>
        </p:nvSpPr>
        <p:spPr>
          <a:xfrm>
            <a:off x="1373886" y="3230956"/>
            <a:ext cx="9531985" cy="248856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347470">
              <a:lnSpc>
                <a:spcPts val="2790"/>
              </a:lnSpc>
              <a:spcBef>
                <a:spcPts val="100"/>
              </a:spcBef>
            </a:pPr>
            <a:r>
              <a:rPr dirty="0" sz="2400">
                <a:latin typeface="Arial MT"/>
                <a:cs typeface="Arial MT"/>
              </a:rPr>
              <a:t>–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 i="1">
                <a:latin typeface="Arial"/>
                <a:cs typeface="Arial"/>
              </a:rPr>
              <a:t>imaginary pivot</a:t>
            </a:r>
            <a:r>
              <a:rPr dirty="0" sz="2400" spc="-11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point</a:t>
            </a:r>
            <a:r>
              <a:rPr dirty="0" sz="2400" spc="-95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about</a:t>
            </a:r>
            <a:r>
              <a:rPr dirty="0" sz="2400" spc="-105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which</a:t>
            </a:r>
            <a:r>
              <a:rPr dirty="0" sz="2400" spc="-85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the</a:t>
            </a:r>
            <a:r>
              <a:rPr dirty="0" sz="2400" spc="-145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x-ray</a:t>
            </a:r>
            <a:r>
              <a:rPr dirty="0" sz="2400" spc="-12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tube</a:t>
            </a:r>
            <a:r>
              <a:rPr dirty="0" sz="2400" spc="-15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and</a:t>
            </a:r>
            <a:r>
              <a:rPr dirty="0" sz="2400" spc="-114" i="1">
                <a:latin typeface="Arial"/>
                <a:cs typeface="Arial"/>
              </a:rPr>
              <a:t> </a:t>
            </a:r>
            <a:r>
              <a:rPr dirty="0" sz="2400" spc="-25" i="1">
                <a:latin typeface="Arial"/>
                <a:cs typeface="Arial"/>
              </a:rPr>
              <a:t>the</a:t>
            </a:r>
            <a:endParaRPr sz="2400">
              <a:latin typeface="Arial"/>
              <a:cs typeface="Arial"/>
            </a:endParaRPr>
          </a:p>
          <a:p>
            <a:pPr marL="127000">
              <a:lnSpc>
                <a:spcPts val="2790"/>
              </a:lnSpc>
            </a:pPr>
            <a:r>
              <a:rPr dirty="0" sz="2400" i="1">
                <a:latin typeface="Arial"/>
                <a:cs typeface="Arial"/>
              </a:rPr>
              <a:t>image</a:t>
            </a:r>
            <a:r>
              <a:rPr dirty="0" sz="2400" spc="-90" i="1">
                <a:latin typeface="Arial"/>
                <a:cs typeface="Arial"/>
              </a:rPr>
              <a:t> </a:t>
            </a:r>
            <a:r>
              <a:rPr dirty="0" sz="2400" spc="-10" i="1">
                <a:latin typeface="Arial"/>
                <a:cs typeface="Arial"/>
              </a:rPr>
              <a:t>receptor</a:t>
            </a:r>
            <a:r>
              <a:rPr dirty="0" sz="2400" spc="-135" i="1">
                <a:latin typeface="Arial"/>
                <a:cs typeface="Arial"/>
              </a:rPr>
              <a:t> </a:t>
            </a:r>
            <a:r>
              <a:rPr dirty="0" sz="2400" spc="-20" i="1">
                <a:latin typeface="Arial"/>
                <a:cs typeface="Arial"/>
              </a:rPr>
              <a:t>move</a:t>
            </a:r>
            <a:endParaRPr sz="2400">
              <a:latin typeface="Arial"/>
              <a:cs typeface="Arial"/>
            </a:endParaRPr>
          </a:p>
          <a:p>
            <a:pPr marL="469265" indent="-456565">
              <a:lnSpc>
                <a:spcPct val="100000"/>
              </a:lnSpc>
              <a:spcBef>
                <a:spcPts val="215"/>
              </a:spcBef>
              <a:buChar char="•"/>
              <a:tabLst>
                <a:tab pos="469265" algn="l"/>
              </a:tabLst>
            </a:pPr>
            <a:r>
              <a:rPr dirty="0" sz="1900">
                <a:latin typeface="Arial MT"/>
                <a:cs typeface="Arial MT"/>
              </a:rPr>
              <a:t>No</a:t>
            </a:r>
            <a:r>
              <a:rPr dirty="0" sz="1900" spc="-12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movement</a:t>
            </a:r>
            <a:r>
              <a:rPr dirty="0" sz="1900" spc="-6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occurs</a:t>
            </a:r>
            <a:r>
              <a:rPr dirty="0" sz="1900" spc="-7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at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this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point</a:t>
            </a:r>
            <a:endParaRPr sz="1900">
              <a:latin typeface="Arial MT"/>
              <a:cs typeface="Arial MT"/>
            </a:endParaRPr>
          </a:p>
          <a:p>
            <a:pPr marL="469265" indent="-456565">
              <a:lnSpc>
                <a:spcPct val="100000"/>
              </a:lnSpc>
              <a:spcBef>
                <a:spcPts val="300"/>
              </a:spcBef>
              <a:buChar char="•"/>
              <a:tabLst>
                <a:tab pos="469265" algn="l"/>
              </a:tabLst>
            </a:pPr>
            <a:r>
              <a:rPr dirty="0" sz="1900" spc="-10">
                <a:latin typeface="Arial MT"/>
                <a:cs typeface="Arial MT"/>
              </a:rPr>
              <a:t>Determines</a:t>
            </a:r>
            <a:r>
              <a:rPr dirty="0" sz="1900" spc="-6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the</a:t>
            </a:r>
            <a:r>
              <a:rPr dirty="0" sz="1900" spc="-12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object</a:t>
            </a:r>
            <a:r>
              <a:rPr dirty="0" sz="1900" spc="-70">
                <a:latin typeface="Arial MT"/>
                <a:cs typeface="Arial MT"/>
              </a:rPr>
              <a:t> </a:t>
            </a:r>
            <a:r>
              <a:rPr dirty="0" sz="1900" spc="-20">
                <a:latin typeface="Arial MT"/>
                <a:cs typeface="Arial MT"/>
              </a:rPr>
              <a:t>plane</a:t>
            </a:r>
            <a:endParaRPr sz="1900">
              <a:latin typeface="Arial MT"/>
              <a:cs typeface="Arial MT"/>
            </a:endParaRPr>
          </a:p>
          <a:p>
            <a:pPr marL="1758950">
              <a:lnSpc>
                <a:spcPct val="100000"/>
              </a:lnSpc>
              <a:spcBef>
                <a:spcPts val="580"/>
              </a:spcBef>
            </a:pPr>
            <a:r>
              <a:rPr dirty="0" sz="2400">
                <a:latin typeface="Arial MT"/>
                <a:cs typeface="Arial MT"/>
              </a:rPr>
              <a:t>–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 i="1">
                <a:latin typeface="Arial"/>
                <a:cs typeface="Arial"/>
              </a:rPr>
              <a:t>only</a:t>
            </a:r>
            <a:r>
              <a:rPr dirty="0" sz="2400" spc="-13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section</a:t>
            </a:r>
            <a:r>
              <a:rPr dirty="0" sz="2400" spc="-114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that</a:t>
            </a:r>
            <a:r>
              <a:rPr dirty="0" sz="2400" spc="-155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will</a:t>
            </a:r>
            <a:r>
              <a:rPr dirty="0" sz="2400" spc="-65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image</a:t>
            </a:r>
            <a:r>
              <a:rPr dirty="0" sz="2400" spc="-5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anatomical</a:t>
            </a:r>
            <a:r>
              <a:rPr dirty="0" sz="2400" spc="-15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structures</a:t>
            </a:r>
            <a:r>
              <a:rPr dirty="0" sz="2400" spc="-165" i="1">
                <a:latin typeface="Arial"/>
                <a:cs typeface="Arial"/>
              </a:rPr>
              <a:t> </a:t>
            </a:r>
            <a:r>
              <a:rPr dirty="0" sz="2400" spc="-10" i="1">
                <a:latin typeface="Arial"/>
                <a:cs typeface="Arial"/>
              </a:rPr>
              <a:t>clearly</a:t>
            </a:r>
            <a:endParaRPr sz="2400">
              <a:latin typeface="Arial"/>
              <a:cs typeface="Arial"/>
            </a:endParaRPr>
          </a:p>
          <a:p>
            <a:pPr marL="469265" indent="-456565">
              <a:lnSpc>
                <a:spcPct val="100000"/>
              </a:lnSpc>
              <a:spcBef>
                <a:spcPts val="415"/>
              </a:spcBef>
              <a:buChar char="•"/>
              <a:tabLst>
                <a:tab pos="469265" algn="l"/>
              </a:tabLst>
            </a:pPr>
            <a:r>
              <a:rPr dirty="0" sz="1900" spc="-10">
                <a:latin typeface="Arial MT"/>
                <a:cs typeface="Arial MT"/>
              </a:rPr>
              <a:t>Aka.</a:t>
            </a:r>
            <a:r>
              <a:rPr dirty="0" sz="1900" spc="-12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Section</a:t>
            </a:r>
            <a:r>
              <a:rPr dirty="0" sz="1900" spc="-114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Thickness</a:t>
            </a:r>
            <a:r>
              <a:rPr dirty="0" sz="1900" spc="-6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or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Object</a:t>
            </a:r>
            <a:r>
              <a:rPr dirty="0" sz="1900" spc="-10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Plane</a:t>
            </a:r>
            <a:endParaRPr sz="1900">
              <a:latin typeface="Arial MT"/>
              <a:cs typeface="Arial MT"/>
            </a:endParaRPr>
          </a:p>
          <a:p>
            <a:pPr marL="469265" indent="-456565">
              <a:lnSpc>
                <a:spcPct val="100000"/>
              </a:lnSpc>
              <a:spcBef>
                <a:spcPts val="300"/>
              </a:spcBef>
              <a:buChar char="•"/>
              <a:tabLst>
                <a:tab pos="469265" algn="l"/>
              </a:tabLst>
            </a:pPr>
            <a:r>
              <a:rPr dirty="0" sz="1900" spc="-10">
                <a:latin typeface="Arial MT"/>
                <a:cs typeface="Arial MT"/>
              </a:rPr>
              <a:t>Size</a:t>
            </a:r>
            <a:r>
              <a:rPr dirty="0" sz="1900" spc="-12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of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the</a:t>
            </a:r>
            <a:r>
              <a:rPr dirty="0" sz="1900" spc="-10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section</a:t>
            </a:r>
            <a:r>
              <a:rPr dirty="0" sz="1900" spc="-6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imaged</a:t>
            </a:r>
            <a:r>
              <a:rPr dirty="0" sz="1900" spc="-3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is</a:t>
            </a:r>
            <a:r>
              <a:rPr dirty="0" sz="1900" spc="-12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affected</a:t>
            </a:r>
            <a:r>
              <a:rPr dirty="0" sz="1900" spc="-9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by</a:t>
            </a:r>
            <a:r>
              <a:rPr dirty="0" sz="1900" spc="-12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tube</a:t>
            </a:r>
            <a:r>
              <a:rPr dirty="0" sz="1900" spc="-10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motion</a:t>
            </a:r>
            <a:endParaRPr sz="1900">
              <a:latin typeface="Arial MT"/>
              <a:cs typeface="Arial MT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5051" y="18288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Linear</a:t>
            </a:r>
            <a:r>
              <a:rPr dirty="0" spc="-25"/>
              <a:t> </a:t>
            </a:r>
            <a:r>
              <a:rPr dirty="0" spc="-10"/>
              <a:t>Tomography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1030630" y="1692849"/>
            <a:ext cx="9942195" cy="3847465"/>
          </a:xfrm>
          <a:prstGeom prst="rect">
            <a:avLst/>
          </a:prstGeom>
        </p:spPr>
        <p:txBody>
          <a:bodyPr wrap="square" lIns="0" tIns="10731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844"/>
              </a:spcBef>
            </a:pP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tube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and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IR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movement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during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exposure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causes:</a:t>
            </a:r>
            <a:endParaRPr sz="2800">
              <a:latin typeface="Arial MT"/>
              <a:cs typeface="Arial MT"/>
            </a:endParaRPr>
          </a:p>
          <a:p>
            <a:pPr marL="469265" indent="-456565">
              <a:lnSpc>
                <a:spcPct val="100000"/>
              </a:lnSpc>
              <a:spcBef>
                <a:spcPts val="705"/>
              </a:spcBef>
              <a:buChar char="•"/>
              <a:tabLst>
                <a:tab pos="469265" algn="l"/>
              </a:tabLst>
            </a:pPr>
            <a:r>
              <a:rPr dirty="0" sz="2600">
                <a:latin typeface="Arial MT"/>
                <a:cs typeface="Arial MT"/>
              </a:rPr>
              <a:t>Objects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that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are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positioned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outside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Focal</a:t>
            </a:r>
            <a:r>
              <a:rPr dirty="0" sz="2600" spc="-1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Plane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to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blur</a:t>
            </a:r>
            <a:endParaRPr sz="2600">
              <a:latin typeface="Arial MT"/>
              <a:cs typeface="Arial MT"/>
            </a:endParaRPr>
          </a:p>
          <a:p>
            <a:pPr lvl="1" marL="812165" indent="-457200">
              <a:lnSpc>
                <a:spcPts val="2520"/>
              </a:lnSpc>
              <a:spcBef>
                <a:spcPts val="375"/>
              </a:spcBef>
              <a:buChar char="•"/>
              <a:tabLst>
                <a:tab pos="812165" algn="l"/>
              </a:tabLst>
            </a:pPr>
            <a:r>
              <a:rPr dirty="0" sz="2200">
                <a:latin typeface="Arial MT"/>
                <a:cs typeface="Arial MT"/>
              </a:rPr>
              <a:t>Tube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movement</a:t>
            </a:r>
            <a:r>
              <a:rPr dirty="0" sz="2200" spc="-4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causes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these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objects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to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exhibit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varying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positions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on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IR</a:t>
            </a:r>
            <a:endParaRPr sz="2200">
              <a:latin typeface="Arial MT"/>
              <a:cs typeface="Arial MT"/>
            </a:endParaRPr>
          </a:p>
          <a:p>
            <a:pPr marL="812165">
              <a:lnSpc>
                <a:spcPts val="2520"/>
              </a:lnSpc>
            </a:pPr>
            <a:r>
              <a:rPr dirty="0" sz="2200">
                <a:latin typeface="Arial MT"/>
                <a:cs typeface="Arial MT"/>
              </a:rPr>
              <a:t>during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exposure</a:t>
            </a:r>
            <a:endParaRPr sz="2200">
              <a:latin typeface="Arial MT"/>
              <a:cs typeface="Arial MT"/>
            </a:endParaRPr>
          </a:p>
          <a:p>
            <a:pPr lvl="2" marL="1040765" indent="-457200">
              <a:lnSpc>
                <a:spcPct val="100000"/>
              </a:lnSpc>
              <a:spcBef>
                <a:spcPts val="305"/>
              </a:spcBef>
              <a:buChar char="•"/>
              <a:tabLst>
                <a:tab pos="1040765" algn="l"/>
              </a:tabLst>
            </a:pPr>
            <a:r>
              <a:rPr dirty="0" sz="1800">
                <a:latin typeface="Arial MT"/>
                <a:cs typeface="Arial MT"/>
              </a:rPr>
              <a:t>An</a:t>
            </a:r>
            <a:r>
              <a:rPr dirty="0" sz="1800" spc="-9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objects position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on</a:t>
            </a:r>
            <a:r>
              <a:rPr dirty="0" sz="1800" spc="-6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the</a:t>
            </a:r>
            <a:r>
              <a:rPr dirty="0" sz="1800" spc="-6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IR</a:t>
            </a:r>
            <a:r>
              <a:rPr dirty="0" sz="1800" spc="-6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correlates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to</a:t>
            </a:r>
            <a:r>
              <a:rPr dirty="0" sz="1800" spc="-5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tube</a:t>
            </a:r>
            <a:r>
              <a:rPr dirty="0" sz="1800" spc="-4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movement</a:t>
            </a:r>
            <a:endParaRPr sz="1800">
              <a:latin typeface="Arial MT"/>
              <a:cs typeface="Arial MT"/>
            </a:endParaRPr>
          </a:p>
          <a:p>
            <a:pPr lvl="3" marL="1269365" indent="-457200">
              <a:lnSpc>
                <a:spcPct val="100000"/>
              </a:lnSpc>
              <a:spcBef>
                <a:spcPts val="310"/>
              </a:spcBef>
              <a:buChar char="•"/>
              <a:tabLst>
                <a:tab pos="1269365" algn="l"/>
              </a:tabLst>
            </a:pPr>
            <a:r>
              <a:rPr dirty="0" sz="1600">
                <a:latin typeface="Arial MT"/>
                <a:cs typeface="Arial MT"/>
              </a:rPr>
              <a:t>Objects</a:t>
            </a:r>
            <a:r>
              <a:rPr dirty="0" sz="1600" spc="-35">
                <a:latin typeface="Arial MT"/>
                <a:cs typeface="Arial MT"/>
              </a:rPr>
              <a:t> </a:t>
            </a:r>
            <a:r>
              <a:rPr dirty="0" sz="1600">
                <a:latin typeface="Arial MT"/>
                <a:cs typeface="Arial MT"/>
              </a:rPr>
              <a:t>move</a:t>
            </a:r>
            <a:r>
              <a:rPr dirty="0" sz="1600" spc="-65">
                <a:latin typeface="Arial MT"/>
                <a:cs typeface="Arial MT"/>
              </a:rPr>
              <a:t> </a:t>
            </a:r>
            <a:r>
              <a:rPr dirty="0" sz="1600">
                <a:latin typeface="Arial MT"/>
                <a:cs typeface="Arial MT"/>
              </a:rPr>
              <a:t>in</a:t>
            </a:r>
            <a:r>
              <a:rPr dirty="0" sz="1600" spc="-90">
                <a:latin typeface="Arial MT"/>
                <a:cs typeface="Arial MT"/>
              </a:rPr>
              <a:t> </a:t>
            </a:r>
            <a:r>
              <a:rPr dirty="0" sz="1600" spc="-20">
                <a:latin typeface="Arial MT"/>
                <a:cs typeface="Arial MT"/>
              </a:rPr>
              <a:t>opposite</a:t>
            </a:r>
            <a:r>
              <a:rPr dirty="0" sz="1600" spc="-95">
                <a:latin typeface="Arial MT"/>
                <a:cs typeface="Arial MT"/>
              </a:rPr>
              <a:t> </a:t>
            </a:r>
            <a:r>
              <a:rPr dirty="0" sz="1600" spc="-10">
                <a:latin typeface="Arial MT"/>
                <a:cs typeface="Arial MT"/>
              </a:rPr>
              <a:t>directions</a:t>
            </a:r>
            <a:endParaRPr sz="1600">
              <a:latin typeface="Arial MT"/>
              <a:cs typeface="Arial MT"/>
            </a:endParaRPr>
          </a:p>
          <a:p>
            <a:pPr marL="469265" indent="-456565">
              <a:lnSpc>
                <a:spcPct val="100000"/>
              </a:lnSpc>
              <a:spcBef>
                <a:spcPts val="665"/>
              </a:spcBef>
              <a:buChar char="•"/>
              <a:tabLst>
                <a:tab pos="469265" algn="l"/>
              </a:tabLst>
            </a:pPr>
            <a:r>
              <a:rPr dirty="0" sz="2600">
                <a:latin typeface="Arial MT"/>
                <a:cs typeface="Arial MT"/>
              </a:rPr>
              <a:t>A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tomographic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angle</a:t>
            </a:r>
            <a:endParaRPr sz="2600">
              <a:latin typeface="Arial MT"/>
              <a:cs typeface="Arial MT"/>
            </a:endParaRPr>
          </a:p>
          <a:p>
            <a:pPr lvl="1" marL="812165" indent="-457200">
              <a:lnSpc>
                <a:spcPct val="100000"/>
              </a:lnSpc>
              <a:spcBef>
                <a:spcPts val="320"/>
              </a:spcBef>
              <a:buChar char="•"/>
              <a:tabLst>
                <a:tab pos="812165" algn="l"/>
              </a:tabLst>
            </a:pPr>
            <a:r>
              <a:rPr dirty="0" sz="2200" spc="-10">
                <a:latin typeface="Arial MT"/>
                <a:cs typeface="Arial MT"/>
              </a:rPr>
              <a:t>Corresponds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to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amount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tube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motion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during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an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exposure</a:t>
            </a:r>
            <a:endParaRPr sz="2200">
              <a:latin typeface="Arial MT"/>
              <a:cs typeface="Arial MT"/>
            </a:endParaRPr>
          </a:p>
          <a:p>
            <a:pPr lvl="2" marL="1040765" indent="-457200">
              <a:lnSpc>
                <a:spcPct val="100000"/>
              </a:lnSpc>
              <a:spcBef>
                <a:spcPts val="315"/>
              </a:spcBef>
              <a:buChar char="•"/>
              <a:tabLst>
                <a:tab pos="1040765" algn="l"/>
              </a:tabLst>
            </a:pPr>
            <a:r>
              <a:rPr dirty="0" sz="1800">
                <a:latin typeface="Arial MT"/>
                <a:cs typeface="Arial MT"/>
              </a:rPr>
              <a:t>Decreasing</a:t>
            </a:r>
            <a:r>
              <a:rPr dirty="0" sz="1800" spc="-7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tube</a:t>
            </a:r>
            <a:r>
              <a:rPr dirty="0" sz="1800" spc="-114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motion,</a:t>
            </a:r>
            <a:r>
              <a:rPr dirty="0" sz="1800" spc="-9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decreases</a:t>
            </a:r>
            <a:r>
              <a:rPr dirty="0" sz="1800" spc="-8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tomographic</a:t>
            </a:r>
            <a:r>
              <a:rPr dirty="0" sz="1800" spc="-7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angle</a:t>
            </a:r>
            <a:endParaRPr sz="1800">
              <a:latin typeface="Arial MT"/>
              <a:cs typeface="Arial MT"/>
            </a:endParaRPr>
          </a:p>
          <a:p>
            <a:pPr lvl="1" marL="812165" indent="-457200">
              <a:lnSpc>
                <a:spcPct val="100000"/>
              </a:lnSpc>
              <a:spcBef>
                <a:spcPts val="190"/>
              </a:spcBef>
              <a:buChar char="•"/>
              <a:tabLst>
                <a:tab pos="812165" algn="l"/>
              </a:tabLst>
            </a:pPr>
            <a:r>
              <a:rPr dirty="0" sz="2200" spc="-10">
                <a:latin typeface="Arial MT"/>
                <a:cs typeface="Arial MT"/>
              </a:rPr>
              <a:t>Controls</a:t>
            </a:r>
            <a:r>
              <a:rPr dirty="0" sz="2200" spc="-80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thickness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section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imaged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051" y="18288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Linear</a:t>
            </a:r>
            <a:r>
              <a:rPr dirty="0" spc="-25"/>
              <a:t> </a:t>
            </a:r>
            <a:r>
              <a:rPr dirty="0" spc="-10"/>
              <a:t>Tomography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54430" y="1698311"/>
            <a:ext cx="9984105" cy="4050665"/>
          </a:xfrm>
          <a:prstGeom prst="rect">
            <a:avLst/>
          </a:prstGeom>
        </p:spPr>
        <p:txBody>
          <a:bodyPr wrap="square" lIns="0" tIns="68580" rIns="0" bIns="0" rtlCol="0" vert="horz">
            <a:spAutoFit/>
          </a:bodyPr>
          <a:lstStyle/>
          <a:p>
            <a:pPr marL="88900">
              <a:lnSpc>
                <a:spcPct val="100000"/>
              </a:lnSpc>
              <a:spcBef>
                <a:spcPts val="540"/>
              </a:spcBef>
            </a:pPr>
            <a:r>
              <a:rPr dirty="0" u="heavy" sz="2600" spc="-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Tomographic</a:t>
            </a:r>
            <a:r>
              <a:rPr dirty="0" u="heavy" sz="2600" spc="-175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26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angle</a:t>
            </a:r>
            <a:r>
              <a:rPr dirty="0" u="heavy" sz="2600" spc="-85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2600" spc="-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considerations</a:t>
            </a:r>
            <a:r>
              <a:rPr dirty="0" sz="2600" spc="-10">
                <a:latin typeface="Arial MT"/>
                <a:cs typeface="Arial MT"/>
              </a:rPr>
              <a:t>:</a:t>
            </a:r>
            <a:endParaRPr sz="2600">
              <a:latin typeface="Arial MT"/>
              <a:cs typeface="Arial MT"/>
            </a:endParaRPr>
          </a:p>
          <a:p>
            <a:pPr marL="545465" indent="-456565">
              <a:lnSpc>
                <a:spcPct val="100000"/>
              </a:lnSpc>
              <a:spcBef>
                <a:spcPts val="405"/>
              </a:spcBef>
              <a:buChar char="•"/>
              <a:tabLst>
                <a:tab pos="545465" algn="l"/>
              </a:tabLst>
            </a:pPr>
            <a:r>
              <a:rPr dirty="0" sz="2400">
                <a:latin typeface="Arial MT"/>
                <a:cs typeface="Arial MT"/>
              </a:rPr>
              <a:t>Small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angles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create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thicker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sections</a:t>
            </a:r>
            <a:endParaRPr sz="2400">
              <a:latin typeface="Arial MT"/>
              <a:cs typeface="Arial MT"/>
            </a:endParaRPr>
          </a:p>
          <a:p>
            <a:pPr marL="545465" indent="-456565">
              <a:lnSpc>
                <a:spcPct val="100000"/>
              </a:lnSpc>
              <a:spcBef>
                <a:spcPts val="395"/>
              </a:spcBef>
              <a:buChar char="•"/>
              <a:tabLst>
                <a:tab pos="545465" algn="l"/>
              </a:tabLst>
            </a:pPr>
            <a:r>
              <a:rPr dirty="0" sz="2400">
                <a:latin typeface="Arial MT"/>
                <a:cs typeface="Arial MT"/>
              </a:rPr>
              <a:t>Angles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 spc="-425">
                <a:latin typeface="Arial MT"/>
                <a:cs typeface="Arial MT"/>
              </a:rPr>
              <a:t>˂10</a:t>
            </a:r>
            <a:r>
              <a:rPr dirty="0" baseline="17361" sz="2400" spc="-637">
                <a:latin typeface="Arial MT"/>
                <a:cs typeface="Arial MT"/>
              </a:rPr>
              <a:t>o</a:t>
            </a:r>
            <a:r>
              <a:rPr dirty="0" baseline="17361" sz="2400" spc="-3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are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defined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as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zonography</a:t>
            </a:r>
            <a:endParaRPr sz="2400">
              <a:latin typeface="Arial MT"/>
              <a:cs typeface="Arial MT"/>
            </a:endParaRPr>
          </a:p>
          <a:p>
            <a:pPr lvl="1" marL="888365" indent="-457200">
              <a:lnSpc>
                <a:spcPct val="100000"/>
              </a:lnSpc>
              <a:spcBef>
                <a:spcPts val="20"/>
              </a:spcBef>
              <a:buChar char="•"/>
              <a:tabLst>
                <a:tab pos="888365" algn="l"/>
              </a:tabLst>
            </a:pPr>
            <a:r>
              <a:rPr dirty="0" sz="2000">
                <a:latin typeface="Arial MT"/>
                <a:cs typeface="Arial MT"/>
              </a:rPr>
              <a:t>Used</a:t>
            </a:r>
            <a:r>
              <a:rPr dirty="0" sz="2000" spc="-1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when</a:t>
            </a:r>
            <a:r>
              <a:rPr dirty="0" sz="2000" spc="-8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subject</a:t>
            </a:r>
            <a:r>
              <a:rPr dirty="0" sz="2000" spc="-1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contrast</a:t>
            </a:r>
            <a:r>
              <a:rPr dirty="0" sz="2000" spc="-16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is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so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low,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large</a:t>
            </a:r>
            <a:r>
              <a:rPr dirty="0" sz="2000" spc="-8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angles</a:t>
            </a:r>
            <a:r>
              <a:rPr dirty="0" sz="2000" spc="-9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will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not</a:t>
            </a:r>
            <a:r>
              <a:rPr dirty="0" sz="2000" spc="-9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improve</a:t>
            </a:r>
            <a:r>
              <a:rPr dirty="0" sz="2000" spc="-8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image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quality</a:t>
            </a:r>
            <a:endParaRPr sz="2000">
              <a:latin typeface="Arial MT"/>
              <a:cs typeface="Arial MT"/>
            </a:endParaRPr>
          </a:p>
          <a:p>
            <a:pPr lvl="1" marL="888365" indent="-457200">
              <a:lnSpc>
                <a:spcPct val="100000"/>
              </a:lnSpc>
              <a:buChar char="•"/>
              <a:tabLst>
                <a:tab pos="888365" algn="l"/>
              </a:tabLst>
            </a:pPr>
            <a:r>
              <a:rPr dirty="0" sz="2000" spc="-10">
                <a:latin typeface="Arial MT"/>
                <a:cs typeface="Arial MT"/>
              </a:rPr>
              <a:t>Applied</a:t>
            </a:r>
            <a:r>
              <a:rPr dirty="0" sz="2000" spc="-9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chest</a:t>
            </a:r>
            <a:r>
              <a:rPr dirty="0" sz="2000" spc="-1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and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renal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exams</a:t>
            </a:r>
            <a:endParaRPr sz="2000">
              <a:latin typeface="Arial MT"/>
              <a:cs typeface="Arial MT"/>
            </a:endParaRPr>
          </a:p>
          <a:p>
            <a:pPr marL="545465" indent="-456565">
              <a:lnSpc>
                <a:spcPct val="100000"/>
              </a:lnSpc>
              <a:spcBef>
                <a:spcPts val="390"/>
              </a:spcBef>
              <a:buChar char="•"/>
              <a:tabLst>
                <a:tab pos="545465" algn="l"/>
              </a:tabLst>
            </a:pPr>
            <a:r>
              <a:rPr dirty="0" sz="2400">
                <a:latin typeface="Arial MT"/>
                <a:cs typeface="Arial MT"/>
              </a:rPr>
              <a:t>0</a:t>
            </a:r>
            <a:r>
              <a:rPr dirty="0" baseline="17361" sz="2400">
                <a:latin typeface="Arial MT"/>
                <a:cs typeface="Arial MT"/>
              </a:rPr>
              <a:t>o</a:t>
            </a:r>
            <a:r>
              <a:rPr dirty="0" baseline="17361" sz="2400" spc="172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angle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would</a:t>
            </a:r>
            <a:r>
              <a:rPr dirty="0" sz="2400" spc="-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result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section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thickness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infinity</a:t>
            </a:r>
            <a:endParaRPr sz="2400">
              <a:latin typeface="Arial MT"/>
              <a:cs typeface="Arial MT"/>
            </a:endParaRPr>
          </a:p>
          <a:p>
            <a:pPr lvl="1" marL="888365" indent="-457200">
              <a:lnSpc>
                <a:spcPct val="100000"/>
              </a:lnSpc>
              <a:spcBef>
                <a:spcPts val="5"/>
              </a:spcBef>
              <a:buChar char="•"/>
              <a:tabLst>
                <a:tab pos="888365" algn="l"/>
              </a:tabLst>
            </a:pPr>
            <a:r>
              <a:rPr dirty="0" sz="2000">
                <a:latin typeface="Arial MT"/>
                <a:cs typeface="Arial MT"/>
              </a:rPr>
              <a:t>GR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applications</a:t>
            </a:r>
            <a:endParaRPr sz="2000">
              <a:latin typeface="Arial MT"/>
              <a:cs typeface="Arial MT"/>
            </a:endParaRPr>
          </a:p>
          <a:p>
            <a:pPr marL="88900">
              <a:lnSpc>
                <a:spcPct val="100000"/>
              </a:lnSpc>
              <a:spcBef>
                <a:spcPts val="1380"/>
              </a:spcBef>
            </a:pPr>
            <a:r>
              <a:rPr dirty="0" sz="2600">
                <a:latin typeface="Arial MT"/>
                <a:cs typeface="Arial MT"/>
              </a:rPr>
              <a:t>“</a:t>
            </a:r>
            <a:r>
              <a:rPr dirty="0" u="sng" sz="26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Tomographic”</a:t>
            </a:r>
            <a:r>
              <a:rPr dirty="0" u="sng" sz="2600" spc="-155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sng" sz="26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Image</a:t>
            </a:r>
            <a:r>
              <a:rPr dirty="0" u="sng" sz="2600" spc="-13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sng" sz="2600" spc="-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Blur</a:t>
            </a:r>
            <a:r>
              <a:rPr dirty="0" sz="2600" spc="-10">
                <a:latin typeface="Arial MT"/>
                <a:cs typeface="Arial MT"/>
              </a:rPr>
              <a:t>:</a:t>
            </a:r>
            <a:endParaRPr sz="2600">
              <a:latin typeface="Arial MT"/>
              <a:cs typeface="Arial MT"/>
            </a:endParaRPr>
          </a:p>
          <a:p>
            <a:pPr marL="545465" indent="-456565">
              <a:lnSpc>
                <a:spcPct val="100000"/>
              </a:lnSpc>
              <a:spcBef>
                <a:spcPts val="420"/>
              </a:spcBef>
              <a:buChar char="•"/>
              <a:tabLst>
                <a:tab pos="545465" algn="l"/>
              </a:tabLst>
            </a:pPr>
            <a:r>
              <a:rPr dirty="0" sz="2400">
                <a:latin typeface="Arial MT"/>
                <a:cs typeface="Arial MT"/>
              </a:rPr>
              <a:t>Affected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by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tube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motion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position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anatomy</a:t>
            </a:r>
            <a:endParaRPr sz="2400">
              <a:latin typeface="Arial MT"/>
              <a:cs typeface="Arial MT"/>
            </a:endParaRPr>
          </a:p>
          <a:p>
            <a:pPr marL="545465" indent="-456565">
              <a:lnSpc>
                <a:spcPct val="100000"/>
              </a:lnSpc>
              <a:spcBef>
                <a:spcPts val="395"/>
              </a:spcBef>
              <a:buChar char="•"/>
              <a:tabLst>
                <a:tab pos="545465" algn="l"/>
              </a:tabLst>
            </a:pPr>
            <a:r>
              <a:rPr dirty="0" sz="2400" spc="-1310">
                <a:latin typeface="Arial MT"/>
                <a:cs typeface="Arial MT"/>
              </a:rPr>
              <a:t>↑</a:t>
            </a:r>
            <a:r>
              <a:rPr dirty="0" sz="2400" spc="-240">
                <a:latin typeface="Arial MT"/>
                <a:cs typeface="Arial MT"/>
              </a:rPr>
              <a:t>a</a:t>
            </a:r>
            <a:r>
              <a:rPr dirty="0" sz="2400" spc="-229">
                <a:latin typeface="Arial MT"/>
                <a:cs typeface="Arial MT"/>
              </a:rPr>
              <a:t>s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distance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from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Focal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Plane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 spc="-1250">
                <a:latin typeface="Arial MT"/>
                <a:cs typeface="Arial MT"/>
              </a:rPr>
              <a:t>↑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051" y="18288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Linear</a:t>
            </a:r>
            <a:r>
              <a:rPr dirty="0" spc="-25"/>
              <a:t> </a:t>
            </a:r>
            <a:r>
              <a:rPr dirty="0" spc="-10"/>
              <a:t>Tomography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615634"/>
            <a:ext cx="9403080" cy="4643120"/>
          </a:xfrm>
          <a:prstGeom prst="rect">
            <a:avLst/>
          </a:prstGeom>
        </p:spPr>
        <p:txBody>
          <a:bodyPr wrap="square" lIns="0" tIns="1511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90"/>
              </a:spcBef>
            </a:pPr>
            <a:r>
              <a:rPr dirty="0" u="heavy" sz="2600" spc="-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Advantages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over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GR:</a:t>
            </a:r>
            <a:endParaRPr sz="26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005"/>
              </a:spcBef>
              <a:buChar char="•"/>
              <a:tabLst>
                <a:tab pos="240029" algn="l"/>
              </a:tabLst>
            </a:pPr>
            <a:r>
              <a:rPr dirty="0" sz="2400" spc="-1125">
                <a:latin typeface="Arial MT"/>
                <a:cs typeface="Arial MT"/>
              </a:rPr>
              <a:t>↑</a:t>
            </a:r>
            <a:r>
              <a:rPr dirty="0" sz="2400" spc="-75">
                <a:latin typeface="Arial MT"/>
                <a:cs typeface="Arial MT"/>
              </a:rPr>
              <a:t>R</a:t>
            </a:r>
            <a:r>
              <a:rPr dirty="0" sz="2400" spc="-85">
                <a:latin typeface="Arial MT"/>
                <a:cs typeface="Arial MT"/>
              </a:rPr>
              <a:t>a</a:t>
            </a:r>
            <a:r>
              <a:rPr dirty="0" sz="2400" spc="-75">
                <a:latin typeface="Arial MT"/>
                <a:cs typeface="Arial MT"/>
              </a:rPr>
              <a:t>d</a:t>
            </a:r>
            <a:r>
              <a:rPr dirty="0" sz="2400" spc="-90">
                <a:latin typeface="Arial MT"/>
                <a:cs typeface="Arial MT"/>
              </a:rPr>
              <a:t>i</a:t>
            </a:r>
            <a:r>
              <a:rPr dirty="0" sz="2400" spc="-75">
                <a:latin typeface="Arial MT"/>
                <a:cs typeface="Arial MT"/>
              </a:rPr>
              <a:t>o</a:t>
            </a:r>
            <a:r>
              <a:rPr dirty="0" sz="2400" spc="-85">
                <a:latin typeface="Arial MT"/>
                <a:cs typeface="Arial MT"/>
              </a:rPr>
              <a:t>g</a:t>
            </a:r>
            <a:r>
              <a:rPr dirty="0" sz="2400" spc="-75">
                <a:latin typeface="Arial MT"/>
                <a:cs typeface="Arial MT"/>
              </a:rPr>
              <a:t>raph</a:t>
            </a:r>
            <a:r>
              <a:rPr dirty="0" sz="2400" spc="-90">
                <a:latin typeface="Arial MT"/>
                <a:cs typeface="Arial MT"/>
              </a:rPr>
              <a:t>i</a:t>
            </a:r>
            <a:r>
              <a:rPr dirty="0" sz="2400" spc="-65">
                <a:latin typeface="Arial MT"/>
                <a:cs typeface="Arial MT"/>
              </a:rPr>
              <a:t>c</a:t>
            </a:r>
            <a:r>
              <a:rPr dirty="0" sz="2400" spc="8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Contrast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395"/>
              </a:spcBef>
              <a:buChar char="•"/>
              <a:tabLst>
                <a:tab pos="240029" algn="l"/>
              </a:tabLst>
            </a:pPr>
            <a:r>
              <a:rPr dirty="0" sz="2400" spc="-1185">
                <a:latin typeface="Arial MT"/>
                <a:cs typeface="Arial MT"/>
              </a:rPr>
              <a:t>↑</a:t>
            </a:r>
            <a:r>
              <a:rPr dirty="0" sz="2400" spc="-105">
                <a:latin typeface="Arial MT"/>
                <a:cs typeface="Arial MT"/>
              </a:rPr>
              <a:t>S</a:t>
            </a:r>
            <a:r>
              <a:rPr dirty="0" sz="2400" spc="-120">
                <a:latin typeface="Arial MT"/>
                <a:cs typeface="Arial MT"/>
              </a:rPr>
              <a:t>ub</a:t>
            </a:r>
            <a:r>
              <a:rPr dirty="0" sz="2400" spc="-105">
                <a:latin typeface="Arial MT"/>
                <a:cs typeface="Arial MT"/>
              </a:rPr>
              <a:t>j</a:t>
            </a:r>
            <a:r>
              <a:rPr dirty="0" sz="2400" spc="-125">
                <a:latin typeface="Arial MT"/>
                <a:cs typeface="Arial MT"/>
              </a:rPr>
              <a:t>e</a:t>
            </a:r>
            <a:r>
              <a:rPr dirty="0" sz="2400" spc="-110">
                <a:latin typeface="Arial MT"/>
                <a:cs typeface="Arial MT"/>
              </a:rPr>
              <a:t>c</a:t>
            </a:r>
            <a:r>
              <a:rPr dirty="0" sz="2400" spc="-95">
                <a:latin typeface="Arial MT"/>
                <a:cs typeface="Arial MT"/>
              </a:rPr>
              <a:t>t</a:t>
            </a:r>
            <a:r>
              <a:rPr dirty="0" sz="2400" spc="4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Contrast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409"/>
              </a:spcBef>
              <a:buChar char="•"/>
              <a:tabLst>
                <a:tab pos="240029" algn="l"/>
              </a:tabLst>
            </a:pPr>
            <a:r>
              <a:rPr dirty="0" sz="2400" spc="-985">
                <a:latin typeface="Arial MT"/>
                <a:cs typeface="Arial MT"/>
              </a:rPr>
              <a:t>↓</a:t>
            </a:r>
            <a:r>
              <a:rPr dirty="0" sz="2400" spc="10">
                <a:latin typeface="Arial MT"/>
                <a:cs typeface="Arial MT"/>
              </a:rPr>
              <a:t>S</a:t>
            </a:r>
            <a:r>
              <a:rPr dirty="0" sz="2400" spc="25">
                <a:latin typeface="Arial MT"/>
                <a:cs typeface="Arial MT"/>
              </a:rPr>
              <a:t>upe</a:t>
            </a:r>
            <a:r>
              <a:rPr dirty="0" sz="2400" spc="45">
                <a:latin typeface="Arial MT"/>
                <a:cs typeface="Arial MT"/>
              </a:rPr>
              <a:t>r</a:t>
            </a:r>
            <a:r>
              <a:rPr dirty="0" sz="2400" spc="10">
                <a:latin typeface="Arial MT"/>
                <a:cs typeface="Arial MT"/>
              </a:rPr>
              <a:t>i</a:t>
            </a:r>
            <a:r>
              <a:rPr dirty="0" sz="2400" spc="30">
                <a:latin typeface="Arial MT"/>
                <a:cs typeface="Arial MT"/>
              </a:rPr>
              <a:t>m</a:t>
            </a:r>
            <a:r>
              <a:rPr dirty="0" sz="2400" spc="25">
                <a:latin typeface="Arial MT"/>
                <a:cs typeface="Arial MT"/>
              </a:rPr>
              <a:t>pos</a:t>
            </a:r>
            <a:r>
              <a:rPr dirty="0" sz="2400" spc="10">
                <a:latin typeface="Arial MT"/>
                <a:cs typeface="Arial MT"/>
              </a:rPr>
              <a:t>i</a:t>
            </a:r>
            <a:r>
              <a:rPr dirty="0" sz="2400" spc="45">
                <a:latin typeface="Arial MT"/>
                <a:cs typeface="Arial MT"/>
              </a:rPr>
              <a:t>t</a:t>
            </a:r>
            <a:r>
              <a:rPr dirty="0" sz="2400" spc="20">
                <a:latin typeface="Arial MT"/>
                <a:cs typeface="Arial MT"/>
              </a:rPr>
              <a:t>i</a:t>
            </a:r>
            <a:r>
              <a:rPr dirty="0" sz="2400" spc="25">
                <a:latin typeface="Arial MT"/>
                <a:cs typeface="Arial MT"/>
              </a:rPr>
              <a:t>o</a:t>
            </a:r>
            <a:r>
              <a:rPr dirty="0" sz="2400" spc="5">
                <a:latin typeface="Arial MT"/>
                <a:cs typeface="Arial MT"/>
              </a:rPr>
              <a:t>n</a:t>
            </a: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195"/>
              </a:spcBef>
            </a:pPr>
            <a:r>
              <a:rPr dirty="0" u="heavy" sz="26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Disadvantages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over</a:t>
            </a:r>
            <a:r>
              <a:rPr dirty="0" sz="2600" spc="-150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GR:</a:t>
            </a:r>
            <a:endParaRPr sz="2600">
              <a:latin typeface="Arial MT"/>
              <a:cs typeface="Arial MT"/>
            </a:endParaRPr>
          </a:p>
          <a:p>
            <a:pPr marL="240029" indent="-227329">
              <a:lnSpc>
                <a:spcPts val="2835"/>
              </a:lnSpc>
              <a:spcBef>
                <a:spcPts val="1005"/>
              </a:spcBef>
              <a:buFont typeface="Arial MT"/>
              <a:buChar char="•"/>
              <a:tabLst>
                <a:tab pos="240029" algn="l"/>
              </a:tabLst>
            </a:pPr>
            <a:r>
              <a:rPr dirty="0" sz="2400" b="1">
                <a:latin typeface="Arial"/>
                <a:cs typeface="Arial"/>
              </a:rPr>
              <a:t>↑</a:t>
            </a:r>
            <a:r>
              <a:rPr dirty="0" sz="2400" spc="-140" b="1">
                <a:latin typeface="Arial"/>
                <a:cs typeface="Arial"/>
              </a:rPr>
              <a:t> </a:t>
            </a:r>
            <a:r>
              <a:rPr dirty="0" sz="2400">
                <a:latin typeface="Arial MT"/>
                <a:cs typeface="Arial MT"/>
              </a:rPr>
              <a:t>patient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dose</a:t>
            </a:r>
            <a:endParaRPr sz="2400">
              <a:latin typeface="Arial MT"/>
              <a:cs typeface="Arial MT"/>
            </a:endParaRPr>
          </a:p>
          <a:p>
            <a:pPr lvl="1" marL="697865" indent="-228600">
              <a:lnSpc>
                <a:spcPts val="2255"/>
              </a:lnSpc>
              <a:buChar char="•"/>
              <a:tabLst>
                <a:tab pos="697865" algn="l"/>
              </a:tabLst>
            </a:pPr>
            <a:r>
              <a:rPr dirty="0" sz="2000" spc="-30">
                <a:latin typeface="Arial MT"/>
                <a:cs typeface="Arial MT"/>
              </a:rPr>
              <a:t>X-</a:t>
            </a:r>
            <a:r>
              <a:rPr dirty="0" sz="2000">
                <a:latin typeface="Arial MT"/>
                <a:cs typeface="Arial MT"/>
              </a:rPr>
              <a:t>ray</a:t>
            </a:r>
            <a:r>
              <a:rPr dirty="0" sz="2000" spc="-114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tube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is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on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for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length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tube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travel</a:t>
            </a:r>
            <a:endParaRPr sz="2000">
              <a:latin typeface="Arial MT"/>
              <a:cs typeface="Arial MT"/>
            </a:endParaRPr>
          </a:p>
          <a:p>
            <a:pPr lvl="1" marL="697865" marR="5080" indent="-228600">
              <a:lnSpc>
                <a:spcPts val="2300"/>
              </a:lnSpc>
              <a:spcBef>
                <a:spcPts val="55"/>
              </a:spcBef>
              <a:buChar char="•"/>
              <a:tabLst>
                <a:tab pos="697865" algn="l"/>
              </a:tabLst>
            </a:pPr>
            <a:r>
              <a:rPr dirty="0" sz="2000">
                <a:latin typeface="Arial MT"/>
                <a:cs typeface="Arial MT"/>
              </a:rPr>
              <a:t>May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require</a:t>
            </a:r>
            <a:r>
              <a:rPr dirty="0" sz="2000" spc="-9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several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exposures</a:t>
            </a:r>
            <a:r>
              <a:rPr dirty="0" sz="2000" spc="-1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ensure</a:t>
            </a:r>
            <a:r>
              <a:rPr dirty="0" sz="2000" spc="-1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tomographic</a:t>
            </a:r>
            <a:r>
              <a:rPr dirty="0" sz="2000" spc="-1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section</a:t>
            </a:r>
            <a:r>
              <a:rPr dirty="0" sz="2000" spc="-9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interest</a:t>
            </a:r>
            <a:r>
              <a:rPr dirty="0" sz="2000" spc="-114">
                <a:latin typeface="Arial MT"/>
                <a:cs typeface="Arial MT"/>
              </a:rPr>
              <a:t> </a:t>
            </a:r>
            <a:r>
              <a:rPr dirty="0" sz="2000" spc="-25">
                <a:latin typeface="Arial MT"/>
                <a:cs typeface="Arial MT"/>
              </a:rPr>
              <a:t>is </a:t>
            </a:r>
            <a:r>
              <a:rPr dirty="0" sz="2000" spc="-10">
                <a:latin typeface="Arial MT"/>
                <a:cs typeface="Arial MT"/>
              </a:rPr>
              <a:t>captured</a:t>
            </a:r>
            <a:endParaRPr sz="2000">
              <a:latin typeface="Arial MT"/>
              <a:cs typeface="Arial MT"/>
            </a:endParaRPr>
          </a:p>
          <a:p>
            <a:pPr lvl="1" marL="697865" indent="-228600">
              <a:lnSpc>
                <a:spcPts val="2345"/>
              </a:lnSpc>
              <a:buChar char="•"/>
              <a:tabLst>
                <a:tab pos="697865" algn="l"/>
              </a:tabLst>
            </a:pPr>
            <a:r>
              <a:rPr dirty="0" sz="2000">
                <a:latin typeface="Arial MT"/>
                <a:cs typeface="Arial MT"/>
              </a:rPr>
              <a:t>Requires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8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use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 spc="-20">
                <a:latin typeface="Arial MT"/>
                <a:cs typeface="Arial MT"/>
              </a:rPr>
              <a:t>grids</a:t>
            </a:r>
            <a:endParaRPr sz="2000">
              <a:latin typeface="Arial MT"/>
              <a:cs typeface="Arial MT"/>
            </a:endParaRPr>
          </a:p>
          <a:p>
            <a:pPr lvl="2" marL="1612265" indent="-228600">
              <a:lnSpc>
                <a:spcPct val="100000"/>
              </a:lnSpc>
              <a:spcBef>
                <a:spcPts val="110"/>
              </a:spcBef>
              <a:buChar char="•"/>
              <a:tabLst>
                <a:tab pos="1612265" algn="l"/>
              </a:tabLst>
            </a:pPr>
            <a:r>
              <a:rPr dirty="0" sz="1700">
                <a:latin typeface="Arial MT"/>
                <a:cs typeface="Arial MT"/>
              </a:rPr>
              <a:t>Only</a:t>
            </a:r>
            <a:r>
              <a:rPr dirty="0" sz="1700" spc="-6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parallel</a:t>
            </a:r>
            <a:r>
              <a:rPr dirty="0" sz="1700" spc="-7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grids</a:t>
            </a:r>
            <a:r>
              <a:rPr dirty="0" sz="1700" spc="-7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can</a:t>
            </a:r>
            <a:r>
              <a:rPr dirty="0" sz="1700" spc="-3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be</a:t>
            </a:r>
            <a:r>
              <a:rPr dirty="0" sz="1700" spc="-40">
                <a:latin typeface="Arial MT"/>
                <a:cs typeface="Arial MT"/>
              </a:rPr>
              <a:t> </a:t>
            </a:r>
            <a:r>
              <a:rPr dirty="0" sz="1700" spc="-20">
                <a:latin typeface="Arial MT"/>
                <a:cs typeface="Arial MT"/>
              </a:rPr>
              <a:t>used</a:t>
            </a:r>
            <a:endParaRPr sz="1700">
              <a:latin typeface="Arial MT"/>
              <a:cs typeface="Arial MT"/>
            </a:endParaRPr>
          </a:p>
          <a:p>
            <a:pPr lvl="2" marL="1612265" indent="-228600">
              <a:lnSpc>
                <a:spcPct val="100000"/>
              </a:lnSpc>
              <a:spcBef>
                <a:spcPts val="95"/>
              </a:spcBef>
              <a:buChar char="•"/>
              <a:tabLst>
                <a:tab pos="1612265" algn="l"/>
              </a:tabLst>
            </a:pPr>
            <a:r>
              <a:rPr dirty="0" sz="1700">
                <a:latin typeface="Arial MT"/>
                <a:cs typeface="Arial MT"/>
              </a:rPr>
              <a:t>Grid</a:t>
            </a:r>
            <a:r>
              <a:rPr dirty="0" sz="1700" spc="-6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lines</a:t>
            </a:r>
            <a:r>
              <a:rPr dirty="0" sz="1700" spc="-8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must</a:t>
            </a:r>
            <a:r>
              <a:rPr dirty="0" sz="1700" spc="-8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be</a:t>
            </a:r>
            <a:r>
              <a:rPr dirty="0" sz="1700" spc="-5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parallel</a:t>
            </a:r>
            <a:r>
              <a:rPr dirty="0" sz="1700" spc="-8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to</a:t>
            </a:r>
            <a:r>
              <a:rPr dirty="0" sz="1700" spc="-3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tube</a:t>
            </a:r>
            <a:r>
              <a:rPr dirty="0" sz="1700" spc="-30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movement</a:t>
            </a:r>
            <a:endParaRPr sz="17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051" y="18288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Panoramic</a:t>
            </a:r>
            <a:r>
              <a:rPr dirty="0" spc="-60"/>
              <a:t> </a:t>
            </a:r>
            <a:r>
              <a:rPr dirty="0" spc="-10"/>
              <a:t>Tomography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1030630" y="1691738"/>
            <a:ext cx="9179560" cy="4364990"/>
          </a:xfrm>
          <a:prstGeom prst="rect">
            <a:avLst/>
          </a:prstGeom>
        </p:spPr>
        <p:txBody>
          <a:bodyPr wrap="square" lIns="0" tIns="10858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855"/>
              </a:spcBef>
            </a:pPr>
            <a:r>
              <a:rPr dirty="0" sz="2800">
                <a:latin typeface="Arial MT"/>
                <a:cs typeface="Arial MT"/>
              </a:rPr>
              <a:t>Commonly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used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for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assessment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curved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bony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structures.</a:t>
            </a:r>
            <a:endParaRPr sz="2800">
              <a:latin typeface="Arial MT"/>
              <a:cs typeface="Arial MT"/>
            </a:endParaRPr>
          </a:p>
          <a:p>
            <a:pPr marL="469265" indent="-456565">
              <a:lnSpc>
                <a:spcPct val="100000"/>
              </a:lnSpc>
              <a:spcBef>
                <a:spcPts val="705"/>
              </a:spcBef>
              <a:buChar char="•"/>
              <a:tabLst>
                <a:tab pos="469265" algn="l"/>
              </a:tabLst>
            </a:pPr>
            <a:r>
              <a:rPr dirty="0" sz="2600">
                <a:latin typeface="Arial MT"/>
                <a:cs typeface="Arial MT"/>
              </a:rPr>
              <a:t>Uses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same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principles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as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linear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tomographic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imaging</a:t>
            </a:r>
            <a:endParaRPr sz="2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900"/>
              </a:spcBef>
            </a:pPr>
            <a:r>
              <a:rPr dirty="0" u="heavy" sz="2800" spc="-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Modifications</a:t>
            </a:r>
            <a:r>
              <a:rPr dirty="0" sz="2800" spc="-10">
                <a:latin typeface="Arial MT"/>
                <a:cs typeface="Arial MT"/>
              </a:rPr>
              <a:t>:</a:t>
            </a:r>
            <a:endParaRPr sz="2800">
              <a:latin typeface="Arial MT"/>
              <a:cs typeface="Arial MT"/>
            </a:endParaRPr>
          </a:p>
          <a:p>
            <a:pPr marL="469265" indent="-456565">
              <a:lnSpc>
                <a:spcPct val="100000"/>
              </a:lnSpc>
              <a:spcBef>
                <a:spcPts val="705"/>
              </a:spcBef>
              <a:buChar char="•"/>
              <a:tabLst>
                <a:tab pos="469265" algn="l"/>
              </a:tabLst>
            </a:pPr>
            <a:r>
              <a:rPr dirty="0" sz="2600" spc="-65">
                <a:latin typeface="Arial MT"/>
                <a:cs typeface="Arial MT"/>
              </a:rPr>
              <a:t>X-</a:t>
            </a:r>
            <a:r>
              <a:rPr dirty="0" sz="2600">
                <a:latin typeface="Arial MT"/>
                <a:cs typeface="Arial MT"/>
              </a:rPr>
              <a:t>ray</a:t>
            </a:r>
            <a:r>
              <a:rPr dirty="0" sz="2600" spc="-1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beam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is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collimated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to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</a:t>
            </a:r>
            <a:r>
              <a:rPr dirty="0" sz="2600" spc="-20">
                <a:latin typeface="Arial MT"/>
                <a:cs typeface="Arial MT"/>
              </a:rPr>
              <a:t> slit</a:t>
            </a:r>
            <a:endParaRPr sz="2600">
              <a:latin typeface="Arial MT"/>
              <a:cs typeface="Arial MT"/>
            </a:endParaRPr>
          </a:p>
          <a:p>
            <a:pPr marL="469265" indent="-456565">
              <a:lnSpc>
                <a:spcPct val="100000"/>
              </a:lnSpc>
              <a:spcBef>
                <a:spcPts val="695"/>
              </a:spcBef>
              <a:buChar char="•"/>
              <a:tabLst>
                <a:tab pos="469265" algn="l"/>
              </a:tabLst>
            </a:pPr>
            <a:r>
              <a:rPr dirty="0" sz="2600">
                <a:latin typeface="Arial MT"/>
                <a:cs typeface="Arial MT"/>
              </a:rPr>
              <a:t>IR</a:t>
            </a:r>
            <a:r>
              <a:rPr dirty="0" sz="2600" spc="-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is</a:t>
            </a:r>
            <a:r>
              <a:rPr dirty="0" sz="2600" spc="-1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slit</a:t>
            </a:r>
            <a:r>
              <a:rPr dirty="0" sz="2600" spc="-2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collimated</a:t>
            </a:r>
            <a:endParaRPr sz="2600">
              <a:latin typeface="Arial MT"/>
              <a:cs typeface="Arial MT"/>
            </a:endParaRPr>
          </a:p>
          <a:p>
            <a:pPr lvl="1" marL="812165" indent="-457200">
              <a:lnSpc>
                <a:spcPct val="100000"/>
              </a:lnSpc>
              <a:spcBef>
                <a:spcPts val="210"/>
              </a:spcBef>
              <a:buChar char="•"/>
              <a:tabLst>
                <a:tab pos="812165" algn="l"/>
              </a:tabLst>
            </a:pPr>
            <a:r>
              <a:rPr dirty="0" sz="2200" spc="-10">
                <a:latin typeface="Arial MT"/>
                <a:cs typeface="Arial MT"/>
              </a:rPr>
              <a:t>Using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lead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shielded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cover</a:t>
            </a:r>
            <a:endParaRPr sz="2200">
              <a:latin typeface="Arial MT"/>
              <a:cs typeface="Arial MT"/>
            </a:endParaRPr>
          </a:p>
          <a:p>
            <a:pPr marL="469265" indent="-456565">
              <a:lnSpc>
                <a:spcPct val="100000"/>
              </a:lnSpc>
              <a:spcBef>
                <a:spcPts val="690"/>
              </a:spcBef>
              <a:buChar char="•"/>
              <a:tabLst>
                <a:tab pos="469265" algn="l"/>
              </a:tabLst>
            </a:pPr>
            <a:r>
              <a:rPr dirty="0" sz="2600">
                <a:latin typeface="Arial MT"/>
                <a:cs typeface="Arial MT"/>
              </a:rPr>
              <a:t>IR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translates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behind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lead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shielded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cover</a:t>
            </a:r>
            <a:endParaRPr sz="2600">
              <a:latin typeface="Arial MT"/>
              <a:cs typeface="Arial MT"/>
            </a:endParaRPr>
          </a:p>
          <a:p>
            <a:pPr lvl="1" marL="812165" indent="-457200">
              <a:lnSpc>
                <a:spcPct val="100000"/>
              </a:lnSpc>
              <a:spcBef>
                <a:spcPts val="210"/>
              </a:spcBef>
              <a:buChar char="•"/>
              <a:tabLst>
                <a:tab pos="812165" algn="l"/>
              </a:tabLst>
            </a:pPr>
            <a:r>
              <a:rPr dirty="0" sz="2200" spc="-10">
                <a:latin typeface="Arial MT"/>
                <a:cs typeface="Arial MT"/>
              </a:rPr>
              <a:t>Becomes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exposed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for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several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seconds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along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its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length</a:t>
            </a:r>
            <a:endParaRPr sz="2200">
              <a:latin typeface="Arial MT"/>
              <a:cs typeface="Arial MT"/>
            </a:endParaRPr>
          </a:p>
          <a:p>
            <a:pPr marL="469265" indent="-456565">
              <a:lnSpc>
                <a:spcPct val="100000"/>
              </a:lnSpc>
              <a:spcBef>
                <a:spcPts val="695"/>
              </a:spcBef>
              <a:buChar char="•"/>
              <a:tabLst>
                <a:tab pos="469265" algn="l"/>
              </a:tabLst>
            </a:pPr>
            <a:r>
              <a:rPr dirty="0" sz="2600">
                <a:latin typeface="Arial MT"/>
                <a:cs typeface="Arial MT"/>
              </a:rPr>
              <a:t>Tube</a:t>
            </a:r>
            <a:r>
              <a:rPr dirty="0" sz="2600" spc="-1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does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not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use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oscillating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motion</a:t>
            </a:r>
            <a:endParaRPr sz="26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051" y="18288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Computed</a:t>
            </a:r>
            <a:r>
              <a:rPr dirty="0" spc="-100"/>
              <a:t> </a:t>
            </a:r>
            <a:r>
              <a:rPr dirty="0" spc="-10"/>
              <a:t>Tomography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1030630" y="1796923"/>
            <a:ext cx="9848850" cy="3580129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marL="12700" marR="277495">
              <a:lnSpc>
                <a:spcPts val="3000"/>
              </a:lnSpc>
              <a:spcBef>
                <a:spcPts val="495"/>
              </a:spcBef>
              <a:tabLst>
                <a:tab pos="3811904" algn="l"/>
              </a:tabLst>
            </a:pPr>
            <a:r>
              <a:rPr dirty="0" sz="2800">
                <a:latin typeface="Arial MT"/>
                <a:cs typeface="Arial MT"/>
              </a:rPr>
              <a:t>CT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was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developed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further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address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concerns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GR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and </a:t>
            </a:r>
            <a:r>
              <a:rPr dirty="0" sz="2800">
                <a:latin typeface="Arial MT"/>
                <a:cs typeface="Arial MT"/>
              </a:rPr>
              <a:t>improve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concept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of</a:t>
            </a:r>
            <a:r>
              <a:rPr dirty="0" sz="2800">
                <a:latin typeface="Arial MT"/>
                <a:cs typeface="Arial MT"/>
              </a:rPr>
              <a:t>	linear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tomography.</a:t>
            </a:r>
            <a:endParaRPr sz="2800">
              <a:latin typeface="Arial MT"/>
              <a:cs typeface="Arial MT"/>
            </a:endParaRPr>
          </a:p>
          <a:p>
            <a:pPr marL="812165" indent="-457200">
              <a:lnSpc>
                <a:spcPct val="100000"/>
              </a:lnSpc>
              <a:spcBef>
                <a:spcPts val="165"/>
              </a:spcBef>
              <a:buChar char="•"/>
              <a:tabLst>
                <a:tab pos="812165" algn="l"/>
              </a:tabLst>
            </a:pPr>
            <a:r>
              <a:rPr dirty="0" sz="2400" spc="-10">
                <a:latin typeface="Arial MT"/>
                <a:cs typeface="Arial MT"/>
              </a:rPr>
              <a:t>Minimize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superimposition</a:t>
            </a:r>
            <a:endParaRPr sz="2400">
              <a:latin typeface="Arial MT"/>
              <a:cs typeface="Arial MT"/>
            </a:endParaRPr>
          </a:p>
          <a:p>
            <a:pPr marL="812165" indent="-457200">
              <a:lnSpc>
                <a:spcPct val="100000"/>
              </a:lnSpc>
              <a:spcBef>
                <a:spcPts val="209"/>
              </a:spcBef>
              <a:buChar char="•"/>
              <a:tabLst>
                <a:tab pos="812165" algn="l"/>
              </a:tabLst>
            </a:pPr>
            <a:r>
              <a:rPr dirty="0" sz="2400">
                <a:latin typeface="Arial MT"/>
                <a:cs typeface="Arial MT"/>
              </a:rPr>
              <a:t>Improve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contrast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resolution</a:t>
            </a: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2560"/>
              </a:spcBef>
            </a:pPr>
            <a:r>
              <a:rPr dirty="0" u="heavy" sz="2800" spc="-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Basic</a:t>
            </a:r>
            <a:r>
              <a:rPr dirty="0" u="heavy" sz="2800" spc="-155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2800" spc="-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Principle</a:t>
            </a:r>
            <a:r>
              <a:rPr dirty="0" sz="2800" spc="-10">
                <a:latin typeface="Arial MT"/>
                <a:cs typeface="Arial MT"/>
              </a:rPr>
              <a:t>:</a:t>
            </a:r>
            <a:endParaRPr sz="2800">
              <a:latin typeface="Arial MT"/>
              <a:cs typeface="Arial MT"/>
            </a:endParaRPr>
          </a:p>
          <a:p>
            <a:pPr marL="469265" indent="-456565">
              <a:lnSpc>
                <a:spcPct val="100000"/>
              </a:lnSpc>
              <a:spcBef>
                <a:spcPts val="710"/>
              </a:spcBef>
              <a:buChar char="•"/>
              <a:tabLst>
                <a:tab pos="469265" algn="l"/>
              </a:tabLst>
            </a:pPr>
            <a:r>
              <a:rPr dirty="0" sz="2600">
                <a:latin typeface="Arial MT"/>
                <a:cs typeface="Arial MT"/>
              </a:rPr>
              <a:t>Produce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sharp,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clear,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cross-</a:t>
            </a:r>
            <a:r>
              <a:rPr dirty="0" sz="2600" spc="-10">
                <a:latin typeface="Arial MT"/>
                <a:cs typeface="Arial MT"/>
              </a:rPr>
              <a:t>sectional</a:t>
            </a:r>
            <a:r>
              <a:rPr dirty="0" sz="2600" spc="-1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images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human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body</a:t>
            </a:r>
            <a:endParaRPr sz="2600">
              <a:latin typeface="Arial MT"/>
              <a:cs typeface="Arial MT"/>
            </a:endParaRPr>
          </a:p>
          <a:p>
            <a:pPr lvl="1" marL="812165" marR="43815" indent="-457200">
              <a:lnSpc>
                <a:spcPts val="2590"/>
              </a:lnSpc>
              <a:spcBef>
                <a:spcPts val="565"/>
              </a:spcBef>
              <a:buChar char="•"/>
              <a:tabLst>
                <a:tab pos="812165" algn="l"/>
              </a:tabLst>
            </a:pPr>
            <a:r>
              <a:rPr dirty="0" sz="2400" spc="-10">
                <a:latin typeface="Arial MT"/>
                <a:cs typeface="Arial MT"/>
              </a:rPr>
              <a:t>Accomplished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using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rotating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tube,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detector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array,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computer reconstruction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algorithms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051" y="18288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Computed</a:t>
            </a:r>
            <a:r>
              <a:rPr dirty="0" spc="-100"/>
              <a:t> </a:t>
            </a:r>
            <a:r>
              <a:rPr dirty="0" spc="-10"/>
              <a:t>Tomography</a:t>
            </a:r>
          </a:p>
        </p:txBody>
      </p:sp>
      <p:sp>
        <p:nvSpPr>
          <p:cNvPr id="3" name="object 3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673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530"/>
              </a:spcBef>
            </a:pPr>
            <a:r>
              <a:rPr dirty="0" spc="-10"/>
              <a:t>Applies</a:t>
            </a:r>
            <a:r>
              <a:rPr dirty="0" spc="-175"/>
              <a:t> </a:t>
            </a:r>
            <a:r>
              <a:rPr dirty="0"/>
              <a:t>the</a:t>
            </a:r>
            <a:r>
              <a:rPr dirty="0" spc="-155"/>
              <a:t> </a:t>
            </a:r>
            <a:r>
              <a:rPr dirty="0"/>
              <a:t>same</a:t>
            </a:r>
            <a:r>
              <a:rPr dirty="0" spc="-165"/>
              <a:t> </a:t>
            </a:r>
            <a:r>
              <a:rPr dirty="0" spc="-10"/>
              <a:t>principles</a:t>
            </a:r>
            <a:r>
              <a:rPr dirty="0" spc="-140"/>
              <a:t> </a:t>
            </a:r>
            <a:r>
              <a:rPr dirty="0"/>
              <a:t>as</a:t>
            </a:r>
            <a:r>
              <a:rPr dirty="0" spc="-175"/>
              <a:t> </a:t>
            </a:r>
            <a:r>
              <a:rPr dirty="0"/>
              <a:t>linear</a:t>
            </a:r>
            <a:r>
              <a:rPr dirty="0" spc="-155"/>
              <a:t> </a:t>
            </a:r>
            <a:r>
              <a:rPr dirty="0" spc="-10"/>
              <a:t>tomography.</a:t>
            </a:r>
          </a:p>
          <a:p>
            <a:pPr marL="469265" indent="-456565">
              <a:lnSpc>
                <a:spcPct val="100000"/>
              </a:lnSpc>
              <a:spcBef>
                <a:spcPts val="405"/>
              </a:spcBef>
              <a:buChar char="•"/>
              <a:tabLst>
                <a:tab pos="469265" algn="l"/>
              </a:tabLst>
            </a:pPr>
            <a:r>
              <a:rPr dirty="0" sz="2600" spc="-65"/>
              <a:t>X-</a:t>
            </a:r>
            <a:r>
              <a:rPr dirty="0" sz="2600"/>
              <a:t>ray</a:t>
            </a:r>
            <a:r>
              <a:rPr dirty="0" sz="2600" spc="-25"/>
              <a:t> </a:t>
            </a:r>
            <a:r>
              <a:rPr dirty="0" sz="2600"/>
              <a:t>tube</a:t>
            </a:r>
            <a:r>
              <a:rPr dirty="0" sz="2600" spc="-55"/>
              <a:t> </a:t>
            </a:r>
            <a:r>
              <a:rPr dirty="0" sz="2600"/>
              <a:t>and</a:t>
            </a:r>
            <a:r>
              <a:rPr dirty="0" sz="2600" spc="-40"/>
              <a:t> </a:t>
            </a:r>
            <a:r>
              <a:rPr dirty="0" sz="2600"/>
              <a:t>IR</a:t>
            </a:r>
            <a:r>
              <a:rPr dirty="0" sz="2600" spc="-50"/>
              <a:t> </a:t>
            </a:r>
            <a:r>
              <a:rPr dirty="0" sz="2600"/>
              <a:t>moves</a:t>
            </a:r>
            <a:r>
              <a:rPr dirty="0" sz="2600" spc="-120"/>
              <a:t> </a:t>
            </a:r>
            <a:r>
              <a:rPr dirty="0" sz="2600"/>
              <a:t>during</a:t>
            </a:r>
            <a:r>
              <a:rPr dirty="0" sz="2600" spc="-60"/>
              <a:t> </a:t>
            </a:r>
            <a:r>
              <a:rPr dirty="0" sz="2600" spc="-10"/>
              <a:t>exposure</a:t>
            </a:r>
            <a:endParaRPr sz="2600"/>
          </a:p>
          <a:p>
            <a:pPr lvl="1" marL="812165" indent="-457200">
              <a:lnSpc>
                <a:spcPct val="100000"/>
              </a:lnSpc>
              <a:spcBef>
                <a:spcPts val="10"/>
              </a:spcBef>
              <a:buFont typeface="Arial MT"/>
              <a:buChar char="•"/>
              <a:tabLst>
                <a:tab pos="812165" algn="l"/>
              </a:tabLst>
            </a:pPr>
            <a:r>
              <a:rPr dirty="0" sz="2000" i="1">
                <a:latin typeface="Arial"/>
                <a:cs typeface="Arial"/>
              </a:rPr>
              <a:t>IR</a:t>
            </a:r>
            <a:r>
              <a:rPr dirty="0" sz="2000" spc="-9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movement</a:t>
            </a:r>
            <a:r>
              <a:rPr dirty="0" sz="2000" spc="-8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only</a:t>
            </a:r>
            <a:r>
              <a:rPr dirty="0" sz="2000" spc="-2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applies</a:t>
            </a:r>
            <a:r>
              <a:rPr dirty="0" sz="2000" spc="-8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to</a:t>
            </a:r>
            <a:r>
              <a:rPr dirty="0" sz="2000" spc="-6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some</a:t>
            </a:r>
            <a:r>
              <a:rPr dirty="0" sz="2000" spc="-6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CT</a:t>
            </a:r>
            <a:r>
              <a:rPr dirty="0" sz="2000" spc="-5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system</a:t>
            </a:r>
            <a:r>
              <a:rPr dirty="0" sz="2000" spc="-140" i="1">
                <a:latin typeface="Arial"/>
                <a:cs typeface="Arial"/>
              </a:rPr>
              <a:t> </a:t>
            </a:r>
            <a:r>
              <a:rPr dirty="0" sz="2000" spc="-10" i="1">
                <a:latin typeface="Arial"/>
                <a:cs typeface="Arial"/>
              </a:rPr>
              <a:t>designs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140"/>
              </a:spcBef>
            </a:pPr>
            <a:r>
              <a:rPr dirty="0" u="heavy" spc="-10">
                <a:uFill>
                  <a:solidFill>
                    <a:srgbClr val="000000"/>
                  </a:solidFill>
                </a:uFill>
              </a:rPr>
              <a:t>Modifications</a:t>
            </a:r>
            <a:r>
              <a:rPr dirty="0" spc="-10"/>
              <a:t>:</a:t>
            </a:r>
          </a:p>
          <a:p>
            <a:pPr marL="469265" indent="-456565">
              <a:lnSpc>
                <a:spcPts val="3105"/>
              </a:lnSpc>
              <a:spcBef>
                <a:spcPts val="395"/>
              </a:spcBef>
              <a:buChar char="•"/>
              <a:tabLst>
                <a:tab pos="469265" algn="l"/>
              </a:tabLst>
            </a:pPr>
            <a:r>
              <a:rPr dirty="0" sz="2600"/>
              <a:t>The</a:t>
            </a:r>
            <a:r>
              <a:rPr dirty="0" sz="2600" spc="-105"/>
              <a:t> </a:t>
            </a:r>
            <a:r>
              <a:rPr dirty="0" sz="2600"/>
              <a:t>patient</a:t>
            </a:r>
            <a:r>
              <a:rPr dirty="0" sz="2600" spc="-60"/>
              <a:t> </a:t>
            </a:r>
            <a:r>
              <a:rPr dirty="0" sz="2600"/>
              <a:t>is</a:t>
            </a:r>
            <a:r>
              <a:rPr dirty="0" sz="2600" spc="-45"/>
              <a:t> </a:t>
            </a:r>
            <a:r>
              <a:rPr dirty="0" sz="2600"/>
              <a:t>moved</a:t>
            </a:r>
            <a:r>
              <a:rPr dirty="0" sz="2600" spc="-110"/>
              <a:t> </a:t>
            </a:r>
            <a:r>
              <a:rPr dirty="0" sz="2600"/>
              <a:t>through</a:t>
            </a:r>
            <a:r>
              <a:rPr dirty="0" sz="2600" spc="-65"/>
              <a:t> </a:t>
            </a:r>
            <a:r>
              <a:rPr dirty="0" sz="2600"/>
              <a:t>the</a:t>
            </a:r>
            <a:r>
              <a:rPr dirty="0" sz="2600" spc="-45"/>
              <a:t> </a:t>
            </a:r>
            <a:r>
              <a:rPr dirty="0" sz="2600" spc="-10"/>
              <a:t>system</a:t>
            </a:r>
            <a:endParaRPr sz="2600"/>
          </a:p>
          <a:p>
            <a:pPr lvl="1" marL="812165" indent="-457200">
              <a:lnSpc>
                <a:spcPts val="2625"/>
              </a:lnSpc>
              <a:buChar char="•"/>
              <a:tabLst>
                <a:tab pos="812165" algn="l"/>
              </a:tabLst>
            </a:pPr>
            <a:r>
              <a:rPr dirty="0" sz="2200">
                <a:latin typeface="Arial MT"/>
                <a:cs typeface="Arial MT"/>
              </a:rPr>
              <a:t>Images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more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sections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15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anatomy</a:t>
            </a:r>
            <a:endParaRPr sz="2200">
              <a:latin typeface="Arial MT"/>
              <a:cs typeface="Arial MT"/>
            </a:endParaRPr>
          </a:p>
          <a:p>
            <a:pPr marL="469265" indent="-456565">
              <a:lnSpc>
                <a:spcPts val="3105"/>
              </a:lnSpc>
              <a:spcBef>
                <a:spcPts val="370"/>
              </a:spcBef>
              <a:buChar char="•"/>
              <a:tabLst>
                <a:tab pos="469265" algn="l"/>
              </a:tabLst>
            </a:pPr>
            <a:r>
              <a:rPr dirty="0" sz="2600"/>
              <a:t>Multiple</a:t>
            </a:r>
            <a:r>
              <a:rPr dirty="0" sz="2600" spc="-114"/>
              <a:t> </a:t>
            </a:r>
            <a:r>
              <a:rPr dirty="0" sz="2600"/>
              <a:t>detectors</a:t>
            </a:r>
            <a:r>
              <a:rPr dirty="0" sz="2600" spc="-75"/>
              <a:t> </a:t>
            </a:r>
            <a:r>
              <a:rPr dirty="0" sz="2600"/>
              <a:t>are</a:t>
            </a:r>
            <a:r>
              <a:rPr dirty="0" sz="2600" spc="-60"/>
              <a:t> </a:t>
            </a:r>
            <a:r>
              <a:rPr dirty="0" sz="2600" spc="-20"/>
              <a:t>used</a:t>
            </a:r>
            <a:endParaRPr sz="2600"/>
          </a:p>
          <a:p>
            <a:pPr lvl="1" marL="812165" indent="-457200">
              <a:lnSpc>
                <a:spcPts val="2625"/>
              </a:lnSpc>
              <a:buChar char="•"/>
              <a:tabLst>
                <a:tab pos="812165" algn="l"/>
              </a:tabLst>
            </a:pPr>
            <a:r>
              <a:rPr dirty="0" sz="2200" spc="-20">
                <a:latin typeface="Arial MT"/>
                <a:cs typeface="Arial MT"/>
              </a:rPr>
              <a:t>Aka.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Detector</a:t>
            </a:r>
            <a:r>
              <a:rPr dirty="0" sz="2200" spc="-8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array</a:t>
            </a:r>
            <a:endParaRPr sz="2200">
              <a:latin typeface="Arial MT"/>
              <a:cs typeface="Arial MT"/>
            </a:endParaRPr>
          </a:p>
          <a:p>
            <a:pPr marL="469265" marR="5080" indent="-457200">
              <a:lnSpc>
                <a:spcPts val="2510"/>
              </a:lnSpc>
              <a:spcBef>
                <a:spcPts val="960"/>
              </a:spcBef>
              <a:buChar char="•"/>
              <a:tabLst>
                <a:tab pos="469265" algn="l"/>
              </a:tabLst>
            </a:pPr>
            <a:r>
              <a:rPr dirty="0" sz="2600"/>
              <a:t>Uses</a:t>
            </a:r>
            <a:r>
              <a:rPr dirty="0" sz="2600" spc="-120"/>
              <a:t> </a:t>
            </a:r>
            <a:r>
              <a:rPr dirty="0" sz="2600"/>
              <a:t>a</a:t>
            </a:r>
            <a:r>
              <a:rPr dirty="0" sz="2600" spc="-50"/>
              <a:t> </a:t>
            </a:r>
            <a:r>
              <a:rPr dirty="0" sz="2600"/>
              <a:t>computer</a:t>
            </a:r>
            <a:r>
              <a:rPr dirty="0" sz="2600" spc="-105"/>
              <a:t> </a:t>
            </a:r>
            <a:r>
              <a:rPr dirty="0" sz="2600"/>
              <a:t>to</a:t>
            </a:r>
            <a:r>
              <a:rPr dirty="0" sz="2600" spc="-30"/>
              <a:t> </a:t>
            </a:r>
            <a:r>
              <a:rPr dirty="0" sz="2600"/>
              <a:t>collect,</a:t>
            </a:r>
            <a:r>
              <a:rPr dirty="0" sz="2600" spc="-95"/>
              <a:t> </a:t>
            </a:r>
            <a:r>
              <a:rPr dirty="0" sz="2600"/>
              <a:t>and</a:t>
            </a:r>
            <a:r>
              <a:rPr dirty="0" sz="2600" spc="-65"/>
              <a:t> </a:t>
            </a:r>
            <a:r>
              <a:rPr dirty="0" sz="2600"/>
              <a:t>organize</a:t>
            </a:r>
            <a:r>
              <a:rPr dirty="0" sz="2600" spc="-95"/>
              <a:t> </a:t>
            </a:r>
            <a:r>
              <a:rPr dirty="0" sz="2600"/>
              <a:t>all</a:t>
            </a:r>
            <a:r>
              <a:rPr dirty="0" sz="2600" spc="-60"/>
              <a:t> </a:t>
            </a:r>
            <a:r>
              <a:rPr dirty="0" sz="2600"/>
              <a:t>the</a:t>
            </a:r>
            <a:r>
              <a:rPr dirty="0" sz="2600" spc="-40"/>
              <a:t> </a:t>
            </a:r>
            <a:r>
              <a:rPr dirty="0" sz="2600"/>
              <a:t>exposure</a:t>
            </a:r>
            <a:r>
              <a:rPr dirty="0" sz="2600" spc="-114"/>
              <a:t> </a:t>
            </a:r>
            <a:r>
              <a:rPr dirty="0" sz="2600"/>
              <a:t>data,</a:t>
            </a:r>
            <a:r>
              <a:rPr dirty="0" sz="2600" spc="-40"/>
              <a:t> </a:t>
            </a:r>
            <a:r>
              <a:rPr dirty="0" sz="2600" spc="-25"/>
              <a:t>to </a:t>
            </a:r>
            <a:r>
              <a:rPr dirty="0" sz="2600"/>
              <a:t>create</a:t>
            </a:r>
            <a:r>
              <a:rPr dirty="0" sz="2600" spc="-85"/>
              <a:t> </a:t>
            </a:r>
            <a:r>
              <a:rPr dirty="0" sz="2600"/>
              <a:t>an</a:t>
            </a:r>
            <a:r>
              <a:rPr dirty="0" sz="2600" spc="-45"/>
              <a:t> </a:t>
            </a:r>
            <a:r>
              <a:rPr dirty="0" sz="2600"/>
              <a:t>axial</a:t>
            </a:r>
            <a:r>
              <a:rPr dirty="0" sz="2600" spc="-100"/>
              <a:t> </a:t>
            </a:r>
            <a:r>
              <a:rPr dirty="0" sz="2600"/>
              <a:t>image</a:t>
            </a:r>
            <a:r>
              <a:rPr dirty="0" sz="2600" spc="-70"/>
              <a:t> </a:t>
            </a:r>
            <a:r>
              <a:rPr dirty="0" sz="2600" spc="-10"/>
              <a:t>display</a:t>
            </a:r>
            <a:endParaRPr sz="2600"/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051" y="18288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Computed</a:t>
            </a:r>
            <a:r>
              <a:rPr dirty="0" spc="-100"/>
              <a:t> </a:t>
            </a:r>
            <a:r>
              <a:rPr dirty="0" spc="-10"/>
              <a:t>Tomography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20723"/>
            <a:ext cx="5123815" cy="41973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heavy" sz="26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Main</a:t>
            </a:r>
            <a:r>
              <a:rPr dirty="0" u="heavy" sz="2600" spc="-85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2600" spc="-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Advantages</a:t>
            </a:r>
            <a:r>
              <a:rPr dirty="0" sz="2600" spc="-10">
                <a:latin typeface="Arial MT"/>
                <a:cs typeface="Arial MT"/>
              </a:rPr>
              <a:t>:</a:t>
            </a:r>
            <a:endParaRPr sz="26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00"/>
              </a:spcBef>
              <a:buChar char="•"/>
              <a:tabLst>
                <a:tab pos="240029" algn="l"/>
              </a:tabLst>
            </a:pPr>
            <a:r>
              <a:rPr dirty="0" sz="2400" spc="-60">
                <a:latin typeface="Arial MT"/>
                <a:cs typeface="Arial MT"/>
              </a:rPr>
              <a:t>Low-</a:t>
            </a:r>
            <a:r>
              <a:rPr dirty="0" sz="2400">
                <a:latin typeface="Arial MT"/>
                <a:cs typeface="Arial MT"/>
              </a:rPr>
              <a:t>contrast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resolution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204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Versatility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data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acquisition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options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ts val="2840"/>
              </a:lnSpc>
              <a:spcBef>
                <a:spcPts val="100"/>
              </a:spcBef>
              <a:buChar char="•"/>
              <a:tabLst>
                <a:tab pos="240029" algn="l"/>
              </a:tabLst>
            </a:pPr>
            <a:r>
              <a:rPr dirty="0" sz="2400" spc="-10">
                <a:latin typeface="Arial MT"/>
                <a:cs typeface="Arial MT"/>
              </a:rPr>
              <a:t>Image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reconstruction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capabilities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ts val="2840"/>
              </a:lnSpc>
              <a:buChar char="•"/>
              <a:tabLst>
                <a:tab pos="240029" algn="l"/>
              </a:tabLst>
            </a:pPr>
            <a:r>
              <a:rPr dirty="0" sz="2400" spc="-10">
                <a:latin typeface="Arial MT"/>
                <a:cs typeface="Arial MT"/>
              </a:rPr>
              <a:t>Reformatting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possibilities</a:t>
            </a:r>
            <a:endParaRPr sz="24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15"/>
              </a:spcBef>
              <a:buChar char="•"/>
              <a:tabLst>
                <a:tab pos="697865" algn="l"/>
              </a:tabLst>
            </a:pPr>
            <a:r>
              <a:rPr dirty="0" sz="2000">
                <a:latin typeface="Arial MT"/>
                <a:cs typeface="Arial MT"/>
              </a:rPr>
              <a:t>Example: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3D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imaging</a:t>
            </a:r>
            <a:endParaRPr sz="20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1100"/>
              </a:spcBef>
              <a:buFont typeface="Arial MT"/>
              <a:buChar char="•"/>
            </a:pPr>
            <a:endParaRPr sz="20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u="heavy" sz="26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Primary</a:t>
            </a:r>
            <a:r>
              <a:rPr dirty="0" u="heavy" sz="2600" spc="-7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2600" spc="-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Disadvantages</a:t>
            </a:r>
            <a:r>
              <a:rPr dirty="0" sz="2600" spc="-10">
                <a:latin typeface="Arial MT"/>
                <a:cs typeface="Arial MT"/>
              </a:rPr>
              <a:t>:</a:t>
            </a:r>
            <a:endParaRPr sz="26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14"/>
              </a:spcBef>
              <a:buChar char="•"/>
              <a:tabLst>
                <a:tab pos="240029" algn="l"/>
              </a:tabLst>
            </a:pPr>
            <a:r>
              <a:rPr dirty="0" sz="2400" spc="-10">
                <a:latin typeface="Arial MT"/>
                <a:cs typeface="Arial MT"/>
              </a:rPr>
              <a:t>Radiation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doses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95"/>
              </a:spcBef>
              <a:buChar char="•"/>
              <a:tabLst>
                <a:tab pos="240029" algn="l"/>
              </a:tabLst>
            </a:pPr>
            <a:r>
              <a:rPr dirty="0" sz="2400" spc="-10">
                <a:latin typeface="Arial MT"/>
                <a:cs typeface="Arial MT"/>
              </a:rPr>
              <a:t>Artifacts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95"/>
              </a:spcBef>
              <a:buChar char="•"/>
              <a:tabLst>
                <a:tab pos="240029" algn="l"/>
              </a:tabLst>
            </a:pPr>
            <a:r>
              <a:rPr dirty="0" sz="2400" spc="-1185">
                <a:latin typeface="Arial MT"/>
                <a:cs typeface="Arial MT"/>
              </a:rPr>
              <a:t>↓</a:t>
            </a:r>
            <a:r>
              <a:rPr dirty="0" sz="2400" spc="-105">
                <a:latin typeface="Arial MT"/>
                <a:cs typeface="Arial MT"/>
              </a:rPr>
              <a:t>S</a:t>
            </a:r>
            <a:r>
              <a:rPr dirty="0" sz="2400" spc="-120">
                <a:latin typeface="Arial MT"/>
                <a:cs typeface="Arial MT"/>
              </a:rPr>
              <a:t>pa</a:t>
            </a:r>
            <a:r>
              <a:rPr dirty="0" sz="2400" spc="-105">
                <a:latin typeface="Arial MT"/>
                <a:cs typeface="Arial MT"/>
              </a:rPr>
              <a:t>t</a:t>
            </a:r>
            <a:r>
              <a:rPr dirty="0" sz="2400" spc="-120">
                <a:latin typeface="Arial MT"/>
                <a:cs typeface="Arial MT"/>
              </a:rPr>
              <a:t>ia</a:t>
            </a:r>
            <a:r>
              <a:rPr dirty="0" sz="2400" spc="-95">
                <a:latin typeface="Arial MT"/>
                <a:cs typeface="Arial MT"/>
              </a:rPr>
              <a:t>l</a:t>
            </a:r>
            <a:r>
              <a:rPr dirty="0" sz="2400" spc="4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resolution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051" y="18288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Things</a:t>
            </a:r>
            <a:r>
              <a:rPr dirty="0" spc="-80"/>
              <a:t> </a:t>
            </a:r>
            <a:r>
              <a:rPr dirty="0"/>
              <a:t>to</a:t>
            </a:r>
            <a:r>
              <a:rPr dirty="0" spc="-45"/>
              <a:t> </a:t>
            </a:r>
            <a:r>
              <a:rPr dirty="0"/>
              <a:t>take</a:t>
            </a:r>
            <a:r>
              <a:rPr dirty="0" spc="-35"/>
              <a:t> </a:t>
            </a:r>
            <a:r>
              <a:rPr dirty="0" spc="-20"/>
              <a:t>away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583721"/>
            <a:ext cx="4199890" cy="4335145"/>
          </a:xfrm>
          <a:prstGeom prst="rect">
            <a:avLst/>
          </a:prstGeom>
        </p:spPr>
        <p:txBody>
          <a:bodyPr wrap="square" lIns="0" tIns="149860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18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CT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Imaging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Process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900"/>
              </a:spcBef>
              <a:buChar char="•"/>
              <a:tabLst>
                <a:tab pos="697865" algn="l"/>
              </a:tabLst>
            </a:pPr>
            <a:r>
              <a:rPr dirty="0" sz="2200">
                <a:latin typeface="Arial MT"/>
                <a:cs typeface="Arial MT"/>
              </a:rPr>
              <a:t>Data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Acquisition</a:t>
            </a:r>
            <a:endParaRPr sz="22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1310"/>
              </a:spcBef>
              <a:buChar char="•"/>
              <a:tabLst>
                <a:tab pos="697865" algn="l"/>
              </a:tabLst>
            </a:pPr>
            <a:r>
              <a:rPr dirty="0" sz="2200" spc="-10">
                <a:latin typeface="Arial MT"/>
                <a:cs typeface="Arial MT"/>
              </a:rPr>
              <a:t>Image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Reconstruction</a:t>
            </a:r>
            <a:endParaRPr sz="22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1300"/>
              </a:spcBef>
              <a:buChar char="•"/>
              <a:tabLst>
                <a:tab pos="697865" algn="l"/>
              </a:tabLst>
            </a:pPr>
            <a:r>
              <a:rPr dirty="0" sz="2200" spc="-10">
                <a:latin typeface="Arial MT"/>
                <a:cs typeface="Arial MT"/>
              </a:rPr>
              <a:t>Image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Display</a:t>
            </a:r>
            <a:endParaRPr sz="22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484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Linear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Tomography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920"/>
              </a:spcBef>
              <a:buChar char="•"/>
              <a:tabLst>
                <a:tab pos="697865" algn="l"/>
              </a:tabLst>
            </a:pPr>
            <a:r>
              <a:rPr dirty="0" sz="2200" spc="-10">
                <a:latin typeface="Arial MT"/>
                <a:cs typeface="Arial MT"/>
              </a:rPr>
              <a:t>Effects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tomographic</a:t>
            </a:r>
            <a:r>
              <a:rPr dirty="0" sz="2200" spc="-8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angle</a:t>
            </a:r>
            <a:endParaRPr sz="2200">
              <a:latin typeface="Arial MT"/>
              <a:cs typeface="Arial MT"/>
            </a:endParaRPr>
          </a:p>
          <a:p>
            <a:pPr lvl="1" marL="697865" indent="-228600">
              <a:lnSpc>
                <a:spcPts val="2455"/>
              </a:lnSpc>
              <a:spcBef>
                <a:spcPts val="960"/>
              </a:spcBef>
              <a:buChar char="•"/>
              <a:tabLst>
                <a:tab pos="697865" algn="l"/>
              </a:tabLst>
            </a:pPr>
            <a:r>
              <a:rPr dirty="0" sz="2200" spc="-20">
                <a:latin typeface="Arial MT"/>
                <a:cs typeface="Arial MT"/>
              </a:rPr>
              <a:t>General</a:t>
            </a:r>
            <a:r>
              <a:rPr dirty="0" sz="2200" spc="-8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Concepts</a:t>
            </a:r>
            <a:endParaRPr sz="2200">
              <a:latin typeface="Arial MT"/>
              <a:cs typeface="Arial MT"/>
            </a:endParaRPr>
          </a:p>
          <a:p>
            <a:pPr lvl="2" marL="1155065" indent="-228600">
              <a:lnSpc>
                <a:spcPts val="2005"/>
              </a:lnSpc>
              <a:buChar char="•"/>
              <a:tabLst>
                <a:tab pos="1155065" algn="l"/>
              </a:tabLst>
            </a:pPr>
            <a:r>
              <a:rPr dirty="0" sz="1900">
                <a:latin typeface="Arial MT"/>
                <a:cs typeface="Arial MT"/>
              </a:rPr>
              <a:t>Focal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 spc="-20">
                <a:latin typeface="Arial MT"/>
                <a:cs typeface="Arial MT"/>
              </a:rPr>
              <a:t>Plane</a:t>
            </a:r>
            <a:endParaRPr sz="1900">
              <a:latin typeface="Arial MT"/>
              <a:cs typeface="Arial MT"/>
            </a:endParaRPr>
          </a:p>
          <a:p>
            <a:pPr lvl="2" marL="1155065" indent="-228600">
              <a:lnSpc>
                <a:spcPts val="2190"/>
              </a:lnSpc>
              <a:buChar char="•"/>
              <a:tabLst>
                <a:tab pos="1155065" algn="l"/>
              </a:tabLst>
            </a:pPr>
            <a:r>
              <a:rPr dirty="0" sz="1900" spc="-10">
                <a:latin typeface="Arial MT"/>
                <a:cs typeface="Arial MT"/>
              </a:rPr>
              <a:t>Fulcrum</a:t>
            </a:r>
            <a:endParaRPr sz="19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890"/>
              </a:spcBef>
              <a:buChar char="•"/>
              <a:tabLst>
                <a:tab pos="697865" algn="l"/>
              </a:tabLst>
            </a:pPr>
            <a:r>
              <a:rPr dirty="0" sz="2200" spc="-20">
                <a:latin typeface="Arial MT"/>
                <a:cs typeface="Arial MT"/>
              </a:rPr>
              <a:t>Panoramic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Tomography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051" y="18288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2025-06-26T21:54:58Z</dcterms:created>
  <dcterms:modified xsi:type="dcterms:W3CDTF">2025-06-26T21:54:58Z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2025-06-27T00:00:00Z</vt:filetime>
  </property>
  <property fmtid="{D5CDD505-2E9C-101B-9397-08002B2CF9AE}" pid="3" name="LastSaved">
    <vt:filetime>2025-06-26T00:00:00Z</vt:filetime>
  </property>
  <property fmtid="{D5CDD505-2E9C-101B-9397-08002B2CF9AE}" pid="4" name="Producer">
    <vt:lpwstr>Foxit PDF Editor Printer Version 11.2.2.4537</vt:lpwstr>
  </property>
</Properties>
</file>