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5"/>
  </p:notesMasterIdLst>
  <p:sldIdLst>
    <p:sldId id="256" r:id="rId5"/>
    <p:sldId id="266" r:id="rId6"/>
    <p:sldId id="360" r:id="rId7"/>
    <p:sldId id="514" r:id="rId8"/>
    <p:sldId id="426" r:id="rId9"/>
    <p:sldId id="428" r:id="rId10"/>
    <p:sldId id="515" r:id="rId11"/>
    <p:sldId id="431" r:id="rId12"/>
    <p:sldId id="430" r:id="rId13"/>
    <p:sldId id="365" r:id="rId14"/>
    <p:sldId id="518" r:id="rId15"/>
    <p:sldId id="389" r:id="rId16"/>
    <p:sldId id="390" r:id="rId17"/>
    <p:sldId id="526" r:id="rId18"/>
    <p:sldId id="527" r:id="rId19"/>
    <p:sldId id="349" r:id="rId20"/>
    <p:sldId id="297" r:id="rId21"/>
    <p:sldId id="401" r:id="rId22"/>
    <p:sldId id="403" r:id="rId23"/>
    <p:sldId id="404" r:id="rId24"/>
    <p:sldId id="519" r:id="rId25"/>
    <p:sldId id="441" r:id="rId26"/>
    <p:sldId id="442" r:id="rId27"/>
    <p:sldId id="443" r:id="rId28"/>
    <p:sldId id="444" r:id="rId29"/>
    <p:sldId id="445" r:id="rId30"/>
    <p:sldId id="446" r:id="rId31"/>
    <p:sldId id="448" r:id="rId32"/>
    <p:sldId id="450" r:id="rId33"/>
    <p:sldId id="436"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iora Pelunsky" initials="LP" lastIdx="14" clrIdx="0">
    <p:extLst>
      <p:ext uri="{19B8F6BF-5375-455C-9EA6-DF929625EA0E}">
        <p15:presenceInfo xmlns:p15="http://schemas.microsoft.com/office/powerpoint/2012/main" userId="S::liora.pelunsky@andersoncollege.com::5fadfa1f-1cd0-4e4c-b0b8-4068a1d0eaf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21D22"/>
    <a:srgbClr val="06446C"/>
    <a:srgbClr val="BBBBBB"/>
    <a:srgbClr val="7F7E7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8" d="100"/>
          <a:sy n="78" d="100"/>
        </p:scale>
        <p:origin x="878" y="6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commentAuthors" Target="commen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91363D2-56DF-4ED8-85EA-172B203A49F1}" type="datetimeFigureOut">
              <a:rPr lang="en-CA" smtClean="0"/>
              <a:t>2023-04-11</a:t>
            </a:fld>
            <a:endParaRPr lang="en-C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19E041-8A78-4B95-B0DE-C6721BE5017A}" type="slidenum">
              <a:rPr lang="en-CA" smtClean="0"/>
              <a:t>‹#›</a:t>
            </a:fld>
            <a:endParaRPr lang="en-CA"/>
          </a:p>
        </p:txBody>
      </p:sp>
    </p:spTree>
    <p:extLst>
      <p:ext uri="{BB962C8B-B14F-4D97-AF65-F5344CB8AC3E}">
        <p14:creationId xmlns:p14="http://schemas.microsoft.com/office/powerpoint/2010/main" val="2605144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D5BF8F46-2280-46BD-90EA-F192C13AF7C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7184866-70E5-440F-9FA2-2A06F10D2F2C}" type="slidenum">
              <a:rPr lang="en-US" altLang="en-US" sz="1200"/>
              <a:pPr/>
              <a:t>3</a:t>
            </a:fld>
            <a:endParaRPr lang="en-US" altLang="en-US" sz="1200"/>
          </a:p>
        </p:txBody>
      </p:sp>
      <p:sp>
        <p:nvSpPr>
          <p:cNvPr id="8195" name="Rectangle 2">
            <a:extLst>
              <a:ext uri="{FF2B5EF4-FFF2-40B4-BE49-F238E27FC236}">
                <a16:creationId xmlns:a16="http://schemas.microsoft.com/office/drawing/2014/main" id="{25F46AAA-9427-4346-B76E-8A73BC91668F}"/>
              </a:ext>
            </a:extLst>
          </p:cNvPr>
          <p:cNvSpPr>
            <a:spLocks noGrp="1" noRot="1" noChangeAspect="1" noChangeArrowheads="1" noTextEdit="1"/>
          </p:cNvSpPr>
          <p:nvPr>
            <p:ph type="sldImg"/>
          </p:nvPr>
        </p:nvSpPr>
        <p:spPr>
          <a:solidFill>
            <a:srgbClr val="FFFFFF"/>
          </a:solidFill>
          <a:ln/>
        </p:spPr>
      </p:sp>
      <p:sp>
        <p:nvSpPr>
          <p:cNvPr id="8196" name="Rectangle 3">
            <a:extLst>
              <a:ext uri="{FF2B5EF4-FFF2-40B4-BE49-F238E27FC236}">
                <a16:creationId xmlns:a16="http://schemas.microsoft.com/office/drawing/2014/main" id="{807E3AD7-5C95-4C98-A458-3156F1EC3261}"/>
              </a:ext>
            </a:extLst>
          </p:cNvPr>
          <p:cNvSpPr>
            <a:spLocks noGrp="1" noChangeAspect="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What is ethics? </a:t>
            </a:r>
            <a:r>
              <a:rPr lang="en-US" altLang="en-US" i="1">
                <a:latin typeface="Arial" panose="020B0604020202020204" pitchFamily="34" charset="0"/>
                <a:ea typeface="ＭＳ Ｐゴシック" panose="020B0600070205080204" pitchFamily="34" charset="-128"/>
              </a:rPr>
              <a:t>(Ethics is the study of morals, values, and principles, including the ideals of autonomy, beneficence, and justice.)</a:t>
            </a:r>
          </a:p>
          <a:p>
            <a:pPr marL="228600" indent="-228600">
              <a:buFontTx/>
              <a:buChar char="•"/>
            </a:pPr>
            <a:r>
              <a:rPr lang="en-US" altLang="en-US">
                <a:latin typeface="Arial" panose="020B0604020202020204" pitchFamily="34" charset="0"/>
                <a:ea typeface="ＭＳ Ｐゴシック" panose="020B0600070205080204" pitchFamily="34" charset="-128"/>
              </a:rPr>
              <a:t>Standards of practice are based on ethical rules, but they are more specific. Standards of practice are ethical principles applied to professional situations. </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a:extLst>
              <a:ext uri="{FF2B5EF4-FFF2-40B4-BE49-F238E27FC236}">
                <a16:creationId xmlns:a16="http://schemas.microsoft.com/office/drawing/2014/main" id="{1E75117A-D702-45F3-B088-DD0712E1E5D3}"/>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98909A6-8C89-4647-AF1E-3A4A5889C8E8}" type="slidenum">
              <a:rPr lang="en-US" altLang="en-US" sz="1200"/>
              <a:pPr/>
              <a:t>4</a:t>
            </a:fld>
            <a:endParaRPr lang="en-US" altLang="en-US" sz="1200"/>
          </a:p>
        </p:txBody>
      </p:sp>
      <p:sp>
        <p:nvSpPr>
          <p:cNvPr id="10243" name="Rectangle 2">
            <a:extLst>
              <a:ext uri="{FF2B5EF4-FFF2-40B4-BE49-F238E27FC236}">
                <a16:creationId xmlns:a16="http://schemas.microsoft.com/office/drawing/2014/main" id="{D2299B77-0769-41AE-8F21-DA10F7935C8E}"/>
              </a:ext>
            </a:extLst>
          </p:cNvPr>
          <p:cNvSpPr>
            <a:spLocks noGrp="1" noRot="1" noChangeAspect="1" noChangeArrowheads="1" noTextEdit="1"/>
          </p:cNvSpPr>
          <p:nvPr>
            <p:ph type="sldImg"/>
          </p:nvPr>
        </p:nvSpPr>
        <p:spPr>
          <a:solidFill>
            <a:srgbClr val="FFFFFF"/>
          </a:solidFill>
          <a:ln/>
        </p:spPr>
      </p:sp>
      <p:sp>
        <p:nvSpPr>
          <p:cNvPr id="10244" name="Rectangle 3">
            <a:extLst>
              <a:ext uri="{FF2B5EF4-FFF2-40B4-BE49-F238E27FC236}">
                <a16:creationId xmlns:a16="http://schemas.microsoft.com/office/drawing/2014/main" id="{D09E4F61-B673-4E79-AA64-ADB7267EABA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a:latin typeface="Arial" panose="020B0604020202020204" pitchFamily="34" charset="0"/>
                <a:ea typeface="ＭＳ Ｐゴシック" panose="020B0600070205080204" pitchFamily="34" charset="-128"/>
              </a:rPr>
              <a:t>Define these key terms for the student.</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12EE0167-AFC9-4C38-9B56-7E3567CA6E88}"/>
              </a:ext>
            </a:extLst>
          </p:cNvPr>
          <p:cNvSpPr>
            <a:spLocks noGrp="1" noRot="1" noChangeAspect="1" noChangeArrowheads="1" noTextEdit="1"/>
          </p:cNvSpPr>
          <p:nvPr>
            <p:ph type="sldImg"/>
          </p:nvPr>
        </p:nvSpPr>
        <p:spPr>
          <a:ln/>
        </p:spPr>
      </p:sp>
      <p:sp>
        <p:nvSpPr>
          <p:cNvPr id="12291" name="Notes Placeholder 2">
            <a:extLst>
              <a:ext uri="{FF2B5EF4-FFF2-40B4-BE49-F238E27FC236}">
                <a16:creationId xmlns:a16="http://schemas.microsoft.com/office/drawing/2014/main" id="{12BD3CF4-F2CE-461D-9744-3B1BFFB494EA}"/>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Simply defined, ethics is “what is right.” </a:t>
            </a:r>
          </a:p>
          <a:p>
            <a:pPr>
              <a:buFontTx/>
              <a:buChar char="•"/>
            </a:pPr>
            <a:r>
              <a:rPr lang="en-US" altLang="en-US">
                <a:latin typeface="Arial" panose="020B0604020202020204" pitchFamily="34" charset="0"/>
                <a:ea typeface="ＭＳ Ｐゴシック" panose="020B0600070205080204" pitchFamily="34" charset="-128"/>
              </a:rPr>
              <a:t>Through their behavior, professionals can comply both with the law and with professional codes. If compliance with the law is the only motivation in ethical behavior, the person is said to be practicing mandatory ethics. However, a professional who strives for the highest possible benefit and welfare for the client behaves with aspirational ethics.</a:t>
            </a:r>
          </a:p>
        </p:txBody>
      </p:sp>
      <p:sp>
        <p:nvSpPr>
          <p:cNvPr id="12292" name="Slide Number Placeholder 3">
            <a:extLst>
              <a:ext uri="{FF2B5EF4-FFF2-40B4-BE49-F238E27FC236}">
                <a16:creationId xmlns:a16="http://schemas.microsoft.com/office/drawing/2014/main" id="{2F6F51B9-08BD-438E-83F0-16070859E75B}"/>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55F006CE-C383-4F4A-BD2C-8967D869DA4D}" type="slidenum">
              <a:rPr lang="en-US" altLang="en-US" sz="1200"/>
              <a:pPr algn="r" eaLnBrk="1" hangingPunct="1"/>
              <a:t>5</a:t>
            </a:fld>
            <a:endParaRPr lang="en-US" altLang="en-US" sz="12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045C0359-54D6-4316-B8CD-77D26D322CFC}"/>
              </a:ext>
            </a:extLst>
          </p:cNvPr>
          <p:cNvSpPr>
            <a:spLocks noGrp="1" noRot="1" noChangeAspect="1" noChangeArrowheads="1" noTextEdit="1"/>
          </p:cNvSpPr>
          <p:nvPr>
            <p:ph type="sldImg"/>
          </p:nvPr>
        </p:nvSpPr>
        <p:spPr>
          <a:ln/>
        </p:spPr>
      </p:sp>
      <p:sp>
        <p:nvSpPr>
          <p:cNvPr id="14339" name="Notes Placeholder 2">
            <a:extLst>
              <a:ext uri="{FF2B5EF4-FFF2-40B4-BE49-F238E27FC236}">
                <a16:creationId xmlns:a16="http://schemas.microsoft.com/office/drawing/2014/main" id="{B1C35467-28D5-474F-8839-FF1A24883AD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latin typeface="Arial" panose="020B0604020202020204" pitchFamily="34" charset="0"/>
              <a:ea typeface="ＭＳ Ｐゴシック" panose="020B0600070205080204" pitchFamily="34" charset="-128"/>
            </a:endParaRPr>
          </a:p>
        </p:txBody>
      </p:sp>
      <p:sp>
        <p:nvSpPr>
          <p:cNvPr id="14340" name="Slide Number Placeholder 3">
            <a:extLst>
              <a:ext uri="{FF2B5EF4-FFF2-40B4-BE49-F238E27FC236}">
                <a16:creationId xmlns:a16="http://schemas.microsoft.com/office/drawing/2014/main" id="{23BDC4C9-AB38-4BC4-B6E8-B5C6AE658F2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AF63A4E-0966-42CF-9A84-37F5EF43C406}" type="slidenum">
              <a:rPr lang="en-US" altLang="en-US" sz="1200"/>
              <a:pPr algn="r" eaLnBrk="1" hangingPunct="1"/>
              <a:t>6</a:t>
            </a:fld>
            <a:endParaRPr lang="en-US" altLang="en-US" sz="12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F369EAC9-D021-4CAC-9387-F1A9141AB396}"/>
              </a:ext>
            </a:extLst>
          </p:cNvPr>
          <p:cNvSpPr>
            <a:spLocks noGrp="1" noRot="1" noChangeAspect="1" noChangeArrowheads="1" noTextEdit="1"/>
          </p:cNvSpPr>
          <p:nvPr>
            <p:ph type="sldImg"/>
          </p:nvPr>
        </p:nvSpPr>
        <p:spPr>
          <a:ln/>
        </p:spPr>
      </p:sp>
      <p:sp>
        <p:nvSpPr>
          <p:cNvPr id="16387" name="Notes Placeholder 2">
            <a:extLst>
              <a:ext uri="{FF2B5EF4-FFF2-40B4-BE49-F238E27FC236}">
                <a16:creationId xmlns:a16="http://schemas.microsoft.com/office/drawing/2014/main" id="{4D8AC9D5-02FE-45E5-92F3-380F82C4E81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These eight principles guide professional ethical behavior.</a:t>
            </a:r>
          </a:p>
        </p:txBody>
      </p:sp>
      <p:sp>
        <p:nvSpPr>
          <p:cNvPr id="16388" name="Slide Number Placeholder 3">
            <a:extLst>
              <a:ext uri="{FF2B5EF4-FFF2-40B4-BE49-F238E27FC236}">
                <a16:creationId xmlns:a16="http://schemas.microsoft.com/office/drawing/2014/main" id="{060EFDDE-E44C-4233-B50A-E143762BF01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40BB180-169E-4E93-927A-58EC75FEDE2F}" type="slidenum">
              <a:rPr lang="en-US" altLang="en-US" sz="1200"/>
              <a:pPr algn="r" eaLnBrk="1" hangingPunct="1"/>
              <a:t>7</a:t>
            </a:fld>
            <a:endParaRPr lang="en-US" altLang="en-US" sz="12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B5505691-3644-4912-9886-763430C55803}"/>
              </a:ext>
            </a:extLst>
          </p:cNvPr>
          <p:cNvSpPr>
            <a:spLocks noGrp="1" noRot="1" noChangeAspect="1" noChangeArrowheads="1" noTextEdit="1"/>
          </p:cNvSpPr>
          <p:nvPr>
            <p:ph type="sldImg"/>
          </p:nvPr>
        </p:nvSpPr>
        <p:spPr>
          <a:ln/>
        </p:spPr>
      </p:sp>
      <p:sp>
        <p:nvSpPr>
          <p:cNvPr id="18435" name="Notes Placeholder 2">
            <a:extLst>
              <a:ext uri="{FF2B5EF4-FFF2-40B4-BE49-F238E27FC236}">
                <a16:creationId xmlns:a16="http://schemas.microsoft.com/office/drawing/2014/main" id="{679E90AE-40D3-47D9-A141-1BFFA88B1F8C}"/>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a:latin typeface="Arial" panose="020B0604020202020204" pitchFamily="34" charset="0"/>
              <a:ea typeface="ＭＳ Ｐゴシック" panose="020B0600070205080204" pitchFamily="34" charset="-128"/>
            </a:endParaRPr>
          </a:p>
        </p:txBody>
      </p:sp>
      <p:sp>
        <p:nvSpPr>
          <p:cNvPr id="18436" name="Slide Number Placeholder 3">
            <a:extLst>
              <a:ext uri="{FF2B5EF4-FFF2-40B4-BE49-F238E27FC236}">
                <a16:creationId xmlns:a16="http://schemas.microsoft.com/office/drawing/2014/main" id="{05E5B0F6-00A2-4CFA-B21C-7F1A0F2F8350}"/>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EE68961-1643-401A-A9C5-21685E0E03F9}" type="slidenum">
              <a:rPr lang="en-US" altLang="en-US" sz="1200"/>
              <a:pPr algn="r" eaLnBrk="1" hangingPunct="1"/>
              <a:t>8</a:t>
            </a:fld>
            <a:endParaRPr lang="en-US" altLang="en-US" sz="12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F3E5F16D-AC92-4B52-89B5-64827A14E7C4}"/>
              </a:ext>
            </a:extLst>
          </p:cNvPr>
          <p:cNvSpPr>
            <a:spLocks noGrp="1" noRot="1" noChangeAspect="1" noChangeArrowheads="1" noTextEdit="1"/>
          </p:cNvSpPr>
          <p:nvPr>
            <p:ph type="sldImg"/>
          </p:nvPr>
        </p:nvSpPr>
        <p:spPr>
          <a:ln/>
        </p:spPr>
      </p:sp>
      <p:sp>
        <p:nvSpPr>
          <p:cNvPr id="20483" name="Notes Placeholder 2">
            <a:extLst>
              <a:ext uri="{FF2B5EF4-FFF2-40B4-BE49-F238E27FC236}">
                <a16:creationId xmlns:a16="http://schemas.microsoft.com/office/drawing/2014/main" id="{B3705010-45A5-40C9-A903-766BEA7E185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Because the massage therapy profession is not yet united in terms of professional affiliation and techniques, presenting a code of ethics or providing agreed-on standards of practice for the massage professional is difficult. </a:t>
            </a:r>
          </a:p>
          <a:p>
            <a:pPr>
              <a:buFontTx/>
              <a:buChar char="•"/>
            </a:pPr>
            <a:r>
              <a:rPr lang="en-US" altLang="en-US">
                <a:latin typeface="Arial" panose="020B0604020202020204" pitchFamily="34" charset="0"/>
                <a:ea typeface="ＭＳ Ｐゴシック" panose="020B0600070205080204" pitchFamily="34" charset="-128"/>
              </a:rPr>
              <a:t>Refer to “Focus on Professionalism” in the text, as well as Boxes 2.1 and 2.2.</a:t>
            </a:r>
          </a:p>
        </p:txBody>
      </p:sp>
      <p:sp>
        <p:nvSpPr>
          <p:cNvPr id="20484" name="Slide Number Placeholder 3">
            <a:extLst>
              <a:ext uri="{FF2B5EF4-FFF2-40B4-BE49-F238E27FC236}">
                <a16:creationId xmlns:a16="http://schemas.microsoft.com/office/drawing/2014/main" id="{A6A49A89-5B4E-4C84-A7FB-49FE4439D202}"/>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1B8E68F-3F6D-4BDA-812F-9D514E6F1126}" type="slidenum">
              <a:rPr lang="en-US" altLang="en-US" sz="1200"/>
              <a:pPr algn="r" eaLnBrk="1" hangingPunct="1"/>
              <a:t>9</a:t>
            </a:fld>
            <a:endParaRPr lang="en-US"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DE959F3-2208-4B33-BDEF-F21A45608852}"/>
              </a:ext>
            </a:extLst>
          </p:cNvPr>
          <p:cNvSpPr>
            <a:spLocks noGrp="1" noRot="1" noChangeAspect="1" noChangeArrowheads="1" noTextEdit="1"/>
          </p:cNvSpPr>
          <p:nvPr>
            <p:ph type="sldImg"/>
          </p:nvPr>
        </p:nvSpPr>
        <p:spPr>
          <a:ln/>
        </p:spPr>
      </p:sp>
      <p:sp>
        <p:nvSpPr>
          <p:cNvPr id="22531" name="Notes Placeholder 2">
            <a:extLst>
              <a:ext uri="{FF2B5EF4-FFF2-40B4-BE49-F238E27FC236}">
                <a16:creationId xmlns:a16="http://schemas.microsoft.com/office/drawing/2014/main" id="{A30E380B-8A2B-4670-90CA-7E5A5749A52D}"/>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The individual practitioner is responsible for becoming fully informed about and compliant with regulations. </a:t>
            </a:r>
          </a:p>
          <a:p>
            <a:pPr>
              <a:buFontTx/>
              <a:buChar char="•"/>
            </a:pPr>
            <a:r>
              <a:rPr lang="en-US" altLang="en-US">
                <a:latin typeface="Arial" panose="020B0604020202020204" pitchFamily="34" charset="0"/>
                <a:ea typeface="ＭＳ Ｐゴシック" panose="020B0600070205080204" pitchFamily="34" charset="-128"/>
              </a:rPr>
              <a:t>Why should a professional be able to evaluate his or her acquired body of knowledge and skills? </a:t>
            </a:r>
            <a:r>
              <a:rPr lang="en-US" altLang="en-US" i="1">
                <a:latin typeface="Arial" panose="020B0604020202020204" pitchFamily="34" charset="0"/>
                <a:ea typeface="ＭＳ Ｐゴシック" panose="020B0600070205080204" pitchFamily="34" charset="-128"/>
              </a:rPr>
              <a:t>(Professionals must be able to determine the parameters of ethical practice within their scope of practice. True professionals understand the limits of their technical skills and scopes of practice and choose to work with other professionals for the best possible outcome for the client.)</a:t>
            </a:r>
          </a:p>
          <a:p>
            <a:pPr>
              <a:buFontTx/>
              <a:buChar char="•"/>
            </a:pPr>
            <a:r>
              <a:rPr lang="en-US" altLang="en-US" i="1">
                <a:latin typeface="Arial" panose="020B0604020202020204" pitchFamily="34" charset="0"/>
                <a:ea typeface="ＭＳ Ｐゴシック" panose="020B0600070205080204" pitchFamily="34" charset="-128"/>
              </a:rPr>
              <a:t>Instructor’s note: Be sure to refer again to Box 2.1 in the text, Code of Ethics and Standards of Practice for Massage.</a:t>
            </a:r>
          </a:p>
        </p:txBody>
      </p:sp>
      <p:sp>
        <p:nvSpPr>
          <p:cNvPr id="22532" name="Slide Number Placeholder 3">
            <a:extLst>
              <a:ext uri="{FF2B5EF4-FFF2-40B4-BE49-F238E27FC236}">
                <a16:creationId xmlns:a16="http://schemas.microsoft.com/office/drawing/2014/main" id="{C871F74F-ECBD-47F1-AB3C-3DCA93262C8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B23B558-0361-4FFA-90FD-81245D27E337}" type="slidenum">
              <a:rPr lang="en-US" altLang="en-US" sz="1200"/>
              <a:pPr/>
              <a:t>10</a:t>
            </a:fld>
            <a:endParaRPr lang="en-US"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DF5408F2-69AB-40FA-A3C6-EC861835A065}"/>
              </a:ext>
            </a:extLst>
          </p:cNvPr>
          <p:cNvSpPr>
            <a:spLocks noGrp="1" noRot="1" noChangeAspect="1" noChangeArrowheads="1" noTextEdit="1"/>
          </p:cNvSpPr>
          <p:nvPr>
            <p:ph type="sldImg"/>
          </p:nvPr>
        </p:nvSpPr>
        <p:spPr>
          <a:ln/>
        </p:spPr>
      </p:sp>
      <p:sp>
        <p:nvSpPr>
          <p:cNvPr id="24579" name="Notes Placeholder 2">
            <a:extLst>
              <a:ext uri="{FF2B5EF4-FFF2-40B4-BE49-F238E27FC236}">
                <a16:creationId xmlns:a16="http://schemas.microsoft.com/office/drawing/2014/main" id="{DEFB4D80-6271-44A3-8006-C374577C4D2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Each state, provincial, and municipal law currently active states a scope of practice.</a:t>
            </a:r>
          </a:p>
          <a:p>
            <a:pPr>
              <a:buFontTx/>
              <a:buChar char="•"/>
            </a:pPr>
            <a:r>
              <a:rPr lang="en-US" altLang="en-US">
                <a:latin typeface="Arial" panose="020B0604020202020204" pitchFamily="34" charset="0"/>
                <a:ea typeface="ＭＳ Ｐゴシック" panose="020B0600070205080204" pitchFamily="34" charset="-128"/>
              </a:rPr>
              <a:t>Refer to Fig. 2.1.</a:t>
            </a:r>
          </a:p>
        </p:txBody>
      </p:sp>
      <p:sp>
        <p:nvSpPr>
          <p:cNvPr id="24580" name="Slide Number Placeholder 3">
            <a:extLst>
              <a:ext uri="{FF2B5EF4-FFF2-40B4-BE49-F238E27FC236}">
                <a16:creationId xmlns:a16="http://schemas.microsoft.com/office/drawing/2014/main" id="{311EDAA2-5EEC-48D6-BD68-4EDB14A33501}"/>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6994057C-9F45-4B4C-ADDB-CB03C4D515F4}" type="slidenum">
              <a:rPr lang="en-US" altLang="en-US" sz="1200"/>
              <a:pPr/>
              <a:t>11</a:t>
            </a:fld>
            <a:endParaRPr lang="en-US" altLang="en-US" sz="120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74380D80-5CF2-4A34-9607-2279F3D2EC60}"/>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80EB2ECD-1DA5-4218-B87D-4AE4AA68617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Why should massage respect the scope of practice of these health and service professionals? </a:t>
            </a:r>
            <a:r>
              <a:rPr lang="en-US" altLang="en-US" i="1">
                <a:latin typeface="Arial" panose="020B0604020202020204" pitchFamily="34" charset="0"/>
                <a:ea typeface="ＭＳ Ｐゴシック" panose="020B0600070205080204" pitchFamily="34" charset="-128"/>
              </a:rPr>
              <a:t>(Answers will vary, but guide students toward an understanding that professionals cannot do everything, and that there is a time to defer to other professionals’ </a:t>
            </a:r>
            <a:r>
              <a:rPr lang="en-US" altLang="ja-JP" i="1">
                <a:latin typeface="Arial" panose="020B0604020202020204" pitchFamily="34" charset="0"/>
                <a:ea typeface="ＭＳ Ｐゴシック" panose="020B0600070205080204" pitchFamily="34" charset="-128"/>
              </a:rPr>
              <a:t>knowledge.)</a:t>
            </a:r>
          </a:p>
          <a:p>
            <a:pPr>
              <a:buFontTx/>
              <a:buChar char="•"/>
            </a:pPr>
            <a:r>
              <a:rPr lang="en-US" altLang="ja-JP">
                <a:latin typeface="Arial" panose="020B0604020202020204" pitchFamily="34" charset="0"/>
                <a:ea typeface="ＭＳ Ｐゴシック" panose="020B0600070205080204" pitchFamily="34" charset="-128"/>
              </a:rPr>
              <a:t>Professionals with more education are allowed to do more within their specialized fields.</a:t>
            </a:r>
          </a:p>
          <a:p>
            <a:pPr>
              <a:buFontTx/>
              <a:buChar char="•"/>
            </a:pPr>
            <a:r>
              <a:rPr lang="en-US" altLang="en-US">
                <a:latin typeface="Arial" panose="020B0604020202020204" pitchFamily="34" charset="0"/>
                <a:ea typeface="ＭＳ Ｐゴシック" panose="020B0600070205080204" pitchFamily="34" charset="-128"/>
              </a:rPr>
              <a:t>Refer to Fig. 2.2.</a:t>
            </a:r>
          </a:p>
        </p:txBody>
      </p:sp>
      <p:sp>
        <p:nvSpPr>
          <p:cNvPr id="26628" name="Slide Number Placeholder 3">
            <a:extLst>
              <a:ext uri="{FF2B5EF4-FFF2-40B4-BE49-F238E27FC236}">
                <a16:creationId xmlns:a16="http://schemas.microsoft.com/office/drawing/2014/main" id="{000E9D0B-00EF-4384-A734-E635115C705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5E3B5F82-CECC-43DD-8412-25AEB85FD683}" type="slidenum">
              <a:rPr lang="en-US" altLang="en-US" sz="1200"/>
              <a:pPr/>
              <a:t>12</a:t>
            </a:fld>
            <a:endParaRPr lang="en-US" altLang="en-US" sz="12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F567B0DA-0BD3-4388-BD3F-9F5257F18E0A}"/>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A0BF84E6-1BFA-4C72-8683-DFA77C497AA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Therapeutic massage is unique in that it can be used in two distinct professional areas: wellness and health promotion, and medical care. </a:t>
            </a:r>
          </a:p>
          <a:p>
            <a:pPr>
              <a:buFontTx/>
              <a:buChar char="•"/>
            </a:pPr>
            <a:r>
              <a:rPr lang="en-US" altLang="en-US">
                <a:latin typeface="Arial" panose="020B0604020202020204" pitchFamily="34" charset="0"/>
                <a:ea typeface="ＭＳ Ｐゴシック" panose="020B0600070205080204" pitchFamily="34" charset="-128"/>
              </a:rPr>
              <a:t>The wellness and health promotions sector is the largest and most diverse practice category with the most autonomy. </a:t>
            </a:r>
          </a:p>
        </p:txBody>
      </p:sp>
      <p:sp>
        <p:nvSpPr>
          <p:cNvPr id="28676" name="Slide Number Placeholder 3">
            <a:extLst>
              <a:ext uri="{FF2B5EF4-FFF2-40B4-BE49-F238E27FC236}">
                <a16:creationId xmlns:a16="http://schemas.microsoft.com/office/drawing/2014/main" id="{F80BF9E3-4EAF-4272-A951-A7ED72F7E839}"/>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5F75309-F360-4384-84CF-0175224A94C3}" type="slidenum">
              <a:rPr lang="en-US" altLang="en-US" sz="1200"/>
              <a:pPr/>
              <a:t>13</a:t>
            </a:fld>
            <a:endParaRPr lang="en-US" altLang="en-US" sz="12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22A6346D-A148-411B-9B3F-95A866F8FB2B}"/>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C7CC77DF-6682-4BD3-9DD1-2E3BB26EA21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Refer to Fig. 2.3.</a:t>
            </a:r>
          </a:p>
          <a:p>
            <a:pPr>
              <a:buFontTx/>
              <a:buChar char="•"/>
            </a:pPr>
            <a:r>
              <a:rPr lang="en-US" altLang="en-US">
                <a:latin typeface="Arial" panose="020B0604020202020204" pitchFamily="34" charset="0"/>
                <a:ea typeface="ＭＳ Ｐゴシック" panose="020B0600070205080204" pitchFamily="34" charset="-128"/>
              </a:rPr>
              <a:t>Within that framework, massage therapy may find clarity in the public health model, more so than in the medical model.</a:t>
            </a:r>
          </a:p>
          <a:p>
            <a:pPr>
              <a:buFontTx/>
              <a:buChar char="•"/>
            </a:pPr>
            <a:r>
              <a:rPr lang="en-US" altLang="en-US">
                <a:latin typeface="Arial" panose="020B0604020202020204" pitchFamily="34" charset="0"/>
                <a:ea typeface="ＭＳ Ｐゴシック" panose="020B0600070205080204" pitchFamily="34" charset="-128"/>
              </a:rPr>
              <a:t>Regardless of the practice category and practice setting, specialization is an option. Specialization requires additional education and skills in a particular area, such as spa services, palliative care in hospice, elder care, athletics, pain management, prenatal and postnatal/postpartum clients, fitness, orthopedics, oncology, well-being, working with animals, addiction rehabilitation. scar tissue management, and active military and veterans.</a:t>
            </a:r>
          </a:p>
        </p:txBody>
      </p:sp>
      <p:sp>
        <p:nvSpPr>
          <p:cNvPr id="30724" name="Slide Number Placeholder 3">
            <a:extLst>
              <a:ext uri="{FF2B5EF4-FFF2-40B4-BE49-F238E27FC236}">
                <a16:creationId xmlns:a16="http://schemas.microsoft.com/office/drawing/2014/main" id="{C646B9A4-3605-41FB-A9D7-C085E7813C2F}"/>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F74C3B77-5D6F-48C9-81BB-4C7FC0ED13AF}" type="slidenum">
              <a:rPr lang="en-US" altLang="en-US" sz="1200"/>
              <a:pPr/>
              <a:t>14</a:t>
            </a:fld>
            <a:endParaRPr lang="en-US" altLang="en-US" sz="12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647B2C09-E408-4633-8687-C81BC0113D7B}"/>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B1408974-49CE-4AC3-9DCD-90FB8A563169}"/>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a:latin typeface="Arial" panose="020B0604020202020204" pitchFamily="34" charset="0"/>
                <a:ea typeface="ＭＳ Ｐゴシック" panose="020B0600070205080204" pitchFamily="34" charset="-128"/>
              </a:rPr>
              <a:t>Wellness and personal services are aimed at normalizing the body systems.</a:t>
            </a:r>
          </a:p>
          <a:p>
            <a:pPr>
              <a:buFontTx/>
              <a:buChar char="•"/>
            </a:pPr>
            <a:r>
              <a:rPr lang="en-US" altLang="en-US">
                <a:latin typeface="Arial" panose="020B0604020202020204" pitchFamily="34" charset="0"/>
                <a:ea typeface="ＭＳ Ｐゴシック" panose="020B0600070205080204" pitchFamily="34" charset="-128"/>
              </a:rPr>
              <a:t>In addition to massage skills, the massage professional must be educated and skilled in teaching prevention measures and encouraging a general wellness lifestyle for clients. </a:t>
            </a:r>
          </a:p>
          <a:p>
            <a:pPr>
              <a:buFontTx/>
              <a:buChar char="•"/>
            </a:pPr>
            <a:r>
              <a:rPr lang="en-US" altLang="en-US">
                <a:latin typeface="Arial" panose="020B0604020202020204" pitchFamily="34" charset="0"/>
                <a:ea typeface="ＭＳ Ｐゴシック" panose="020B0600070205080204" pitchFamily="34" charset="-128"/>
              </a:rPr>
              <a:t>The wellness scope of practice is considered entry-level practice credentialed by licensure to protect the public safety and well-being. The ELAP education recommendations target this level of scope of practice.</a:t>
            </a:r>
          </a:p>
        </p:txBody>
      </p:sp>
      <p:sp>
        <p:nvSpPr>
          <p:cNvPr id="32772" name="Slide Number Placeholder 3">
            <a:extLst>
              <a:ext uri="{FF2B5EF4-FFF2-40B4-BE49-F238E27FC236}">
                <a16:creationId xmlns:a16="http://schemas.microsoft.com/office/drawing/2014/main" id="{6751AD83-334B-478A-8C4D-3A2B4E24C9B5}"/>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3283DA2-08FC-43B4-8C80-9FC5274A5579}" type="slidenum">
              <a:rPr lang="en-US" altLang="en-US" sz="1200"/>
              <a:pPr/>
              <a:t>15</a:t>
            </a:fld>
            <a:endParaRPr lang="en-US" altLang="en-US" sz="12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a:extLst>
              <a:ext uri="{FF2B5EF4-FFF2-40B4-BE49-F238E27FC236}">
                <a16:creationId xmlns:a16="http://schemas.microsoft.com/office/drawing/2014/main" id="{09DA6FBE-414A-49C5-B8A4-9F75F784715D}"/>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C1281D1-C57D-4F79-9393-7B158A305FAF}" type="slidenum">
              <a:rPr lang="en-US" altLang="en-US" sz="1200"/>
              <a:pPr/>
              <a:t>16</a:t>
            </a:fld>
            <a:endParaRPr lang="en-US" altLang="en-US" sz="1200"/>
          </a:p>
        </p:txBody>
      </p:sp>
      <p:sp>
        <p:nvSpPr>
          <p:cNvPr id="34819" name="Rectangle 2">
            <a:extLst>
              <a:ext uri="{FF2B5EF4-FFF2-40B4-BE49-F238E27FC236}">
                <a16:creationId xmlns:a16="http://schemas.microsoft.com/office/drawing/2014/main" id="{AD6A0F55-83A1-4CB1-AC07-0EE235BCA5DA}"/>
              </a:ext>
            </a:extLst>
          </p:cNvPr>
          <p:cNvSpPr>
            <a:spLocks noGrp="1" noRot="1" noChangeAspect="1" noChangeArrowheads="1" noTextEdit="1"/>
          </p:cNvSpPr>
          <p:nvPr>
            <p:ph type="sldImg"/>
          </p:nvPr>
        </p:nvSpPr>
        <p:spPr>
          <a:solidFill>
            <a:srgbClr val="FFFFFF"/>
          </a:solidFill>
          <a:ln/>
        </p:spPr>
      </p:sp>
      <p:sp>
        <p:nvSpPr>
          <p:cNvPr id="34820" name="Rectangle 3">
            <a:extLst>
              <a:ext uri="{FF2B5EF4-FFF2-40B4-BE49-F238E27FC236}">
                <a16:creationId xmlns:a16="http://schemas.microsoft.com/office/drawing/2014/main" id="{879327AB-FCAF-467B-BB55-3B14C4C377F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 professional world of health care requires specific training for the skilled application of massage to promote rehabilitation and performance and to manage pathological conditions.</a:t>
            </a:r>
          </a:p>
          <a:p>
            <a:pPr>
              <a:buFontTx/>
              <a:buChar char="•"/>
            </a:pPr>
            <a:r>
              <a:rPr lang="en-US" altLang="en-US">
                <a:latin typeface="Arial" panose="020B0604020202020204" pitchFamily="34" charset="0"/>
                <a:ea typeface="ＭＳ Ｐゴシック" panose="020B0600070205080204" pitchFamily="34" charset="-128"/>
              </a:rPr>
              <a:t>All professionals have specialized training, certain responsibilities, and positions in which they function best. Respecting each professional’s strengths is the ethical thing to do.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a:extLst>
              <a:ext uri="{FF2B5EF4-FFF2-40B4-BE49-F238E27FC236}">
                <a16:creationId xmlns:a16="http://schemas.microsoft.com/office/drawing/2014/main" id="{7A146EDB-A13A-42F7-AC7D-40DB8DF8314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A76E86E-8A95-4602-AAB3-9D49CB651959}" type="slidenum">
              <a:rPr lang="en-US" altLang="en-US" sz="1200"/>
              <a:pPr/>
              <a:t>18</a:t>
            </a:fld>
            <a:endParaRPr lang="en-US" altLang="en-US" sz="1200"/>
          </a:p>
        </p:txBody>
      </p:sp>
      <p:sp>
        <p:nvSpPr>
          <p:cNvPr id="43011" name="Rectangle 2">
            <a:extLst>
              <a:ext uri="{FF2B5EF4-FFF2-40B4-BE49-F238E27FC236}">
                <a16:creationId xmlns:a16="http://schemas.microsoft.com/office/drawing/2014/main" id="{03A0033B-CAD2-4D79-B07D-5591AA4A4356}"/>
              </a:ext>
            </a:extLst>
          </p:cNvPr>
          <p:cNvSpPr>
            <a:spLocks noGrp="1" noRot="1" noChangeAspect="1" noChangeArrowheads="1" noTextEdit="1"/>
          </p:cNvSpPr>
          <p:nvPr>
            <p:ph type="sldImg"/>
          </p:nvPr>
        </p:nvSpPr>
        <p:spPr>
          <a:solidFill>
            <a:srgbClr val="FFFFFF"/>
          </a:solidFill>
          <a:ln/>
        </p:spPr>
      </p:sp>
      <p:sp>
        <p:nvSpPr>
          <p:cNvPr id="43012" name="Rectangle 3">
            <a:extLst>
              <a:ext uri="{FF2B5EF4-FFF2-40B4-BE49-F238E27FC236}">
                <a16:creationId xmlns:a16="http://schemas.microsoft.com/office/drawing/2014/main" id="{C46BBCB7-20AD-4068-AD2F-0A9A89AB1E51}"/>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 severity or complexity of a situation determines whether simple listening, without advice being given, is sufficient or whether a professional referral is indicated. </a:t>
            </a:r>
          </a:p>
          <a:p>
            <a:pPr>
              <a:buFontTx/>
              <a:buChar char="•"/>
            </a:pPr>
            <a:r>
              <a:rPr lang="en-US" altLang="en-US">
                <a:latin typeface="Arial" panose="020B0604020202020204" pitchFamily="34" charset="0"/>
                <a:ea typeface="ＭＳ Ｐゴシック" panose="020B0600070205080204" pitchFamily="34" charset="-128"/>
              </a:rPr>
              <a:t>Massage professionals benefit from being able to adapt massage therapy to various health care, sports and fitness training, and personal service needs; in doing so, they are best able to serve both the professionals with whom they work and the clients they serve.</a:t>
            </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84820AD8-074B-40AD-AE9B-F569C0560DC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5BF6BB5-74D7-4EC4-BA64-03040EA95566}" type="slidenum">
              <a:rPr lang="en-US" altLang="en-US" sz="1200"/>
              <a:pPr/>
              <a:t>19</a:t>
            </a:fld>
            <a:endParaRPr lang="en-US" altLang="en-US" sz="1200"/>
          </a:p>
        </p:txBody>
      </p:sp>
      <p:sp>
        <p:nvSpPr>
          <p:cNvPr id="47107" name="Rectangle 2">
            <a:extLst>
              <a:ext uri="{FF2B5EF4-FFF2-40B4-BE49-F238E27FC236}">
                <a16:creationId xmlns:a16="http://schemas.microsoft.com/office/drawing/2014/main" id="{8F50D65D-82BE-48A9-9857-B73BB9354619}"/>
              </a:ext>
            </a:extLst>
          </p:cNvPr>
          <p:cNvSpPr>
            <a:spLocks noGrp="1" noRot="1" noChangeAspect="1" noChangeArrowheads="1" noTextEdit="1"/>
          </p:cNvSpPr>
          <p:nvPr>
            <p:ph type="sldImg"/>
          </p:nvPr>
        </p:nvSpPr>
        <p:spPr>
          <a:solidFill>
            <a:srgbClr val="FFFFFF"/>
          </a:solidFill>
          <a:ln/>
        </p:spPr>
      </p:sp>
      <p:sp>
        <p:nvSpPr>
          <p:cNvPr id="47108" name="Rectangle 3">
            <a:extLst>
              <a:ext uri="{FF2B5EF4-FFF2-40B4-BE49-F238E27FC236}">
                <a16:creationId xmlns:a16="http://schemas.microsoft.com/office/drawing/2014/main" id="{E0616E58-A662-4583-AAE3-3F9395A7AB1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To function in the evidence-based health care structure, you must be able to do these things.</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4C64E8C9-546D-425C-9523-7C9321AAB54B}"/>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4A75D7C-D029-4419-B35A-E135E0F6AA76}" type="slidenum">
              <a:rPr lang="en-US" altLang="en-US" sz="1200"/>
              <a:pPr/>
              <a:t>20</a:t>
            </a:fld>
            <a:endParaRPr lang="en-US" altLang="en-US" sz="1200"/>
          </a:p>
        </p:txBody>
      </p:sp>
      <p:sp>
        <p:nvSpPr>
          <p:cNvPr id="49155" name="Rectangle 2">
            <a:extLst>
              <a:ext uri="{FF2B5EF4-FFF2-40B4-BE49-F238E27FC236}">
                <a16:creationId xmlns:a16="http://schemas.microsoft.com/office/drawing/2014/main" id="{5AC01FF6-FBA9-428F-A57A-B5AE7CA9D478}"/>
              </a:ext>
            </a:extLst>
          </p:cNvPr>
          <p:cNvSpPr>
            <a:spLocks noGrp="1" noRot="1" noChangeAspect="1" noChangeArrowheads="1" noTextEdit="1"/>
          </p:cNvSpPr>
          <p:nvPr>
            <p:ph type="sldImg"/>
          </p:nvPr>
        </p:nvSpPr>
        <p:spPr>
          <a:solidFill>
            <a:srgbClr val="FFFFFF"/>
          </a:solidFill>
          <a:ln/>
        </p:spPr>
      </p:sp>
      <p:sp>
        <p:nvSpPr>
          <p:cNvPr id="49156" name="Rectangle 3">
            <a:extLst>
              <a:ext uri="{FF2B5EF4-FFF2-40B4-BE49-F238E27FC236}">
                <a16:creationId xmlns:a16="http://schemas.microsoft.com/office/drawing/2014/main" id="{2BB02C81-432C-48D5-BEE6-F847FA025BE3}"/>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a:extLst>
              <a:ext uri="{FF2B5EF4-FFF2-40B4-BE49-F238E27FC236}">
                <a16:creationId xmlns:a16="http://schemas.microsoft.com/office/drawing/2014/main" id="{8E89ECD4-9697-4D32-918D-AFC12CAD7137}"/>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75178474-9566-466F-99FF-E1F07E31569D}" type="slidenum">
              <a:rPr lang="en-US" altLang="en-US" sz="1200"/>
              <a:pPr/>
              <a:t>21</a:t>
            </a:fld>
            <a:endParaRPr lang="en-US" altLang="en-US" sz="1200"/>
          </a:p>
        </p:txBody>
      </p:sp>
      <p:sp>
        <p:nvSpPr>
          <p:cNvPr id="55299" name="Rectangle 2">
            <a:extLst>
              <a:ext uri="{FF2B5EF4-FFF2-40B4-BE49-F238E27FC236}">
                <a16:creationId xmlns:a16="http://schemas.microsoft.com/office/drawing/2014/main" id="{76223DC6-40B7-4C52-95FF-66854717F549}"/>
              </a:ext>
            </a:extLst>
          </p:cNvPr>
          <p:cNvSpPr>
            <a:spLocks noGrp="1" noRot="1" noChangeAspect="1" noChangeArrowheads="1" noTextEdit="1"/>
          </p:cNvSpPr>
          <p:nvPr>
            <p:ph type="sldImg"/>
          </p:nvPr>
        </p:nvSpPr>
        <p:spPr>
          <a:solidFill>
            <a:srgbClr val="FFFFFF"/>
          </a:solidFill>
          <a:ln/>
        </p:spPr>
      </p:sp>
      <p:sp>
        <p:nvSpPr>
          <p:cNvPr id="55300" name="Rectangle 3">
            <a:extLst>
              <a:ext uri="{FF2B5EF4-FFF2-40B4-BE49-F238E27FC236}">
                <a16:creationId xmlns:a16="http://schemas.microsoft.com/office/drawing/2014/main" id="{1C393D59-847E-42CD-ABAC-C5C9346122D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Evidence-based and evidence-informed standards will be educational for the members of our profession, for other health care providers, and for the general public.</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AFDE9278-D057-419F-AC28-005B42F2697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2B3D398-69D3-422C-83DA-AD4BD300FE5D}" type="slidenum">
              <a:rPr lang="en-US" altLang="en-US" sz="1200"/>
              <a:pPr/>
              <a:t>22</a:t>
            </a:fld>
            <a:endParaRPr lang="en-US" altLang="en-US" sz="1200"/>
          </a:p>
        </p:txBody>
      </p:sp>
      <p:sp>
        <p:nvSpPr>
          <p:cNvPr id="57347" name="Rectangle 2">
            <a:extLst>
              <a:ext uri="{FF2B5EF4-FFF2-40B4-BE49-F238E27FC236}">
                <a16:creationId xmlns:a16="http://schemas.microsoft.com/office/drawing/2014/main" id="{7CF4BB17-65A2-4DD8-8641-B0CD9DBD7CC2}"/>
              </a:ext>
            </a:extLst>
          </p:cNvPr>
          <p:cNvSpPr>
            <a:spLocks noGrp="1" noRot="1" noChangeAspect="1" noChangeArrowheads="1" noTextEdit="1"/>
          </p:cNvSpPr>
          <p:nvPr>
            <p:ph type="sldImg"/>
          </p:nvPr>
        </p:nvSpPr>
        <p:spPr>
          <a:solidFill>
            <a:srgbClr val="FFFFFF"/>
          </a:solidFill>
          <a:ln/>
        </p:spPr>
      </p:sp>
      <p:sp>
        <p:nvSpPr>
          <p:cNvPr id="57348" name="Rectangle 3">
            <a:extLst>
              <a:ext uri="{FF2B5EF4-FFF2-40B4-BE49-F238E27FC236}">
                <a16:creationId xmlns:a16="http://schemas.microsoft.com/office/drawing/2014/main" id="{1895CAE2-8140-4839-87E5-B1761C4ADB46}"/>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Who is responsible for initiating discussion of these components? </a:t>
            </a:r>
            <a:r>
              <a:rPr lang="en-US" altLang="en-US" i="1">
                <a:latin typeface="Arial" panose="020B0604020202020204" pitchFamily="34" charset="0"/>
                <a:ea typeface="ＭＳ Ｐゴシック" panose="020B0600070205080204" pitchFamily="34" charset="-128"/>
              </a:rPr>
              <a:t>(In all cases, the professional is responsible for providing the client with this information.)</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a:extLst>
              <a:ext uri="{FF2B5EF4-FFF2-40B4-BE49-F238E27FC236}">
                <a16:creationId xmlns:a16="http://schemas.microsoft.com/office/drawing/2014/main" id="{28173380-042A-46B8-9E8D-D0864141D6B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646DC6B-FA44-4B04-9A16-B318A435ED87}" type="slidenum">
              <a:rPr lang="en-US" altLang="en-US" sz="1200"/>
              <a:pPr/>
              <a:t>23</a:t>
            </a:fld>
            <a:endParaRPr lang="en-US" altLang="en-US" sz="1200"/>
          </a:p>
        </p:txBody>
      </p:sp>
      <p:sp>
        <p:nvSpPr>
          <p:cNvPr id="59395" name="Rectangle 2">
            <a:extLst>
              <a:ext uri="{FF2B5EF4-FFF2-40B4-BE49-F238E27FC236}">
                <a16:creationId xmlns:a16="http://schemas.microsoft.com/office/drawing/2014/main" id="{7499F0B8-939E-47F3-871F-E99B728B06F3}"/>
              </a:ext>
            </a:extLst>
          </p:cNvPr>
          <p:cNvSpPr>
            <a:spLocks noGrp="1" noRot="1" noChangeAspect="1" noChangeArrowheads="1" noTextEdit="1"/>
          </p:cNvSpPr>
          <p:nvPr>
            <p:ph type="sldImg"/>
          </p:nvPr>
        </p:nvSpPr>
        <p:spPr>
          <a:solidFill>
            <a:srgbClr val="FFFFFF"/>
          </a:solidFill>
          <a:ln/>
        </p:spPr>
      </p:sp>
      <p:sp>
        <p:nvSpPr>
          <p:cNvPr id="59396" name="Rectangle 3">
            <a:extLst>
              <a:ext uri="{FF2B5EF4-FFF2-40B4-BE49-F238E27FC236}">
                <a16:creationId xmlns:a16="http://schemas.microsoft.com/office/drawing/2014/main" id="{7823E4B1-74D6-4BFD-A6A6-BD9DC37B11C8}"/>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Each of these components might seem like common sense, but it’</a:t>
            </a:r>
            <a:r>
              <a:rPr lang="en-US" altLang="ja-JP">
                <a:latin typeface="Arial" panose="020B0604020202020204" pitchFamily="34" charset="0"/>
                <a:ea typeface="ＭＳ Ｐゴシック" panose="020B0600070205080204" pitchFamily="34" charset="-128"/>
              </a:rPr>
              <a:t>s important to make sure that nothing is overlooked in the bustle of the intake when the client might be anxious or in pain. </a:t>
            </a:r>
          </a:p>
          <a:p>
            <a:pPr>
              <a:buFontTx/>
              <a:buChar char="•"/>
            </a:pPr>
            <a:r>
              <a:rPr lang="en-US" altLang="en-US">
                <a:latin typeface="Arial" panose="020B0604020202020204" pitchFamily="34" charset="0"/>
                <a:ea typeface="ＭＳ Ｐゴシック" panose="020B0600070205080204" pitchFamily="34" charset="-128"/>
              </a:rPr>
              <a:t>Refer to Box 2.3.</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ADAEE0B3-D660-4095-9566-2ACCA4AECBF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0678677C-9768-4C01-94E8-B65C9DEB65D1}" type="slidenum">
              <a:rPr lang="en-US" altLang="en-US" sz="1200"/>
              <a:pPr/>
              <a:t>24</a:t>
            </a:fld>
            <a:endParaRPr lang="en-US" altLang="en-US" sz="1200"/>
          </a:p>
        </p:txBody>
      </p:sp>
      <p:sp>
        <p:nvSpPr>
          <p:cNvPr id="61443" name="Rectangle 2">
            <a:extLst>
              <a:ext uri="{FF2B5EF4-FFF2-40B4-BE49-F238E27FC236}">
                <a16:creationId xmlns:a16="http://schemas.microsoft.com/office/drawing/2014/main" id="{DF77ECF4-D906-44E1-804D-5FD199718D51}"/>
              </a:ext>
            </a:extLst>
          </p:cNvPr>
          <p:cNvSpPr>
            <a:spLocks noGrp="1" noRot="1" noChangeAspect="1" noChangeArrowheads="1" noTextEdit="1"/>
          </p:cNvSpPr>
          <p:nvPr>
            <p:ph type="sldImg"/>
          </p:nvPr>
        </p:nvSpPr>
        <p:spPr>
          <a:solidFill>
            <a:srgbClr val="FFFFFF"/>
          </a:solidFill>
          <a:ln/>
        </p:spPr>
      </p:sp>
      <p:sp>
        <p:nvSpPr>
          <p:cNvPr id="61444" name="Rectangle 3">
            <a:extLst>
              <a:ext uri="{FF2B5EF4-FFF2-40B4-BE49-F238E27FC236}">
                <a16:creationId xmlns:a16="http://schemas.microsoft.com/office/drawing/2014/main" id="{4AEC8DF4-8656-429C-BF0F-F1FB8AAB966D}"/>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These components of informed consent are also listed in Box 2.3.</a:t>
            </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49673268-4F73-44D6-83B1-EF839E7A6D95}"/>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A0B6C128-41C3-4D02-A92A-F91E99C1F998}" type="slidenum">
              <a:rPr lang="en-US" altLang="en-US" sz="1200"/>
              <a:pPr/>
              <a:t>25</a:t>
            </a:fld>
            <a:endParaRPr lang="en-US" altLang="en-US" sz="1200"/>
          </a:p>
        </p:txBody>
      </p:sp>
      <p:sp>
        <p:nvSpPr>
          <p:cNvPr id="63491" name="Rectangle 2">
            <a:extLst>
              <a:ext uri="{FF2B5EF4-FFF2-40B4-BE49-F238E27FC236}">
                <a16:creationId xmlns:a16="http://schemas.microsoft.com/office/drawing/2014/main" id="{D1F0A4AA-1C1E-48D0-BEE6-6549AC02A2B6}"/>
              </a:ext>
            </a:extLst>
          </p:cNvPr>
          <p:cNvSpPr>
            <a:spLocks noGrp="1" noRot="1" noChangeAspect="1" noChangeArrowheads="1" noTextEdit="1"/>
          </p:cNvSpPr>
          <p:nvPr>
            <p:ph type="sldImg"/>
          </p:nvPr>
        </p:nvSpPr>
        <p:spPr>
          <a:solidFill>
            <a:srgbClr val="FFFFFF"/>
          </a:solidFill>
          <a:ln/>
        </p:spPr>
      </p:sp>
      <p:sp>
        <p:nvSpPr>
          <p:cNvPr id="63492" name="Rectangle 3">
            <a:extLst>
              <a:ext uri="{FF2B5EF4-FFF2-40B4-BE49-F238E27FC236}">
                <a16:creationId xmlns:a16="http://schemas.microsoft.com/office/drawing/2014/main" id="{792BB198-6B0F-47FF-9B18-EA0B04A35E5B}"/>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Must these procedures be followed for all clients? </a:t>
            </a:r>
            <a:r>
              <a:rPr lang="en-US" altLang="en-US" i="1">
                <a:latin typeface="Arial" panose="020B0604020202020204" pitchFamily="34" charset="0"/>
                <a:ea typeface="ＭＳ Ｐゴシック" panose="020B0600070205080204" pitchFamily="34" charset="-128"/>
              </a:rPr>
              <a:t>(No, these procedures need not be followed for all clients. Single or random massage sessions usually do not require a full needs assessment or a treatment plan; instead, possible contraindications to massage are identified.)</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a:extLst>
              <a:ext uri="{FF2B5EF4-FFF2-40B4-BE49-F238E27FC236}">
                <a16:creationId xmlns:a16="http://schemas.microsoft.com/office/drawing/2014/main" id="{ECD166DA-AF15-490A-87F7-96A198546AC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316D7F47-2284-44E8-A635-6EBB2CEB0DE1}" type="slidenum">
              <a:rPr lang="en-US" altLang="en-US" sz="1200"/>
              <a:pPr/>
              <a:t>26</a:t>
            </a:fld>
            <a:endParaRPr lang="en-US" altLang="en-US" sz="1200"/>
          </a:p>
        </p:txBody>
      </p:sp>
      <p:sp>
        <p:nvSpPr>
          <p:cNvPr id="65539" name="Rectangle 2">
            <a:extLst>
              <a:ext uri="{FF2B5EF4-FFF2-40B4-BE49-F238E27FC236}">
                <a16:creationId xmlns:a16="http://schemas.microsoft.com/office/drawing/2014/main" id="{DE891355-00C5-40C6-9B9C-F7550E313233}"/>
              </a:ext>
            </a:extLst>
          </p:cNvPr>
          <p:cNvSpPr>
            <a:spLocks noGrp="1" noRot="1" noChangeAspect="1" noChangeArrowheads="1" noTextEdit="1"/>
          </p:cNvSpPr>
          <p:nvPr>
            <p:ph type="sldImg"/>
          </p:nvPr>
        </p:nvSpPr>
        <p:spPr>
          <a:solidFill>
            <a:srgbClr val="FFFFFF"/>
          </a:solidFill>
          <a:ln/>
        </p:spPr>
      </p:sp>
      <p:sp>
        <p:nvSpPr>
          <p:cNvPr id="65540" name="Rectangle 3">
            <a:extLst>
              <a:ext uri="{FF2B5EF4-FFF2-40B4-BE49-F238E27FC236}">
                <a16:creationId xmlns:a16="http://schemas.microsoft.com/office/drawing/2014/main" id="{6FC9916E-81AF-4F39-8D4D-BC1BA02A8234}"/>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How often do you sign a consent form, service contract, confidentiality notice, or software licensing agreement without fully reading the document? </a:t>
            </a:r>
            <a:r>
              <a:rPr lang="en-US" altLang="en-US" i="1">
                <a:latin typeface="Arial" panose="020B0604020202020204" pitchFamily="34" charset="0"/>
                <a:ea typeface="ＭＳ Ｐゴシック" panose="020B0600070205080204" pitchFamily="34" charset="-128"/>
              </a:rPr>
              <a:t>(Answers will vary, but some students will probably admit to skimming information, whereas others will be meticulous consumers of information.)</a:t>
            </a:r>
            <a:endParaRPr lang="en-US" altLang="en-US">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0E4FB343-72FC-45D5-96B9-0E0E911A96DC}"/>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2E4A18B2-6A37-4BE4-96CC-7D3457492BAD}" type="slidenum">
              <a:rPr lang="en-US" altLang="en-US" sz="1200"/>
              <a:pPr/>
              <a:t>27</a:t>
            </a:fld>
            <a:endParaRPr lang="en-US" altLang="en-US" sz="1200"/>
          </a:p>
        </p:txBody>
      </p:sp>
      <p:sp>
        <p:nvSpPr>
          <p:cNvPr id="67587" name="Rectangle 2">
            <a:extLst>
              <a:ext uri="{FF2B5EF4-FFF2-40B4-BE49-F238E27FC236}">
                <a16:creationId xmlns:a16="http://schemas.microsoft.com/office/drawing/2014/main" id="{593F1C1B-D403-4BA5-9C86-9DB90973C2CB}"/>
              </a:ext>
            </a:extLst>
          </p:cNvPr>
          <p:cNvSpPr>
            <a:spLocks noGrp="1" noRot="1" noChangeAspect="1" noChangeArrowheads="1" noTextEdit="1"/>
          </p:cNvSpPr>
          <p:nvPr>
            <p:ph type="sldImg"/>
          </p:nvPr>
        </p:nvSpPr>
        <p:spPr>
          <a:solidFill>
            <a:srgbClr val="FFFFFF"/>
          </a:solidFill>
          <a:ln/>
        </p:spPr>
      </p:sp>
      <p:sp>
        <p:nvSpPr>
          <p:cNvPr id="67588" name="Rectangle 3">
            <a:extLst>
              <a:ext uri="{FF2B5EF4-FFF2-40B4-BE49-F238E27FC236}">
                <a16:creationId xmlns:a16="http://schemas.microsoft.com/office/drawing/2014/main" id="{3434738A-4B93-4AA4-AEFD-365BF350C027}"/>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Therapists can make sure clients are informed by reviewing the information aloud. </a:t>
            </a:r>
          </a:p>
          <a:p>
            <a:pPr>
              <a:buFontTx/>
              <a:buChar char="•"/>
            </a:pPr>
            <a:r>
              <a:rPr lang="en-US" altLang="en-US">
                <a:latin typeface="Arial" panose="020B0604020202020204" pitchFamily="34" charset="0"/>
                <a:ea typeface="ＭＳ Ｐゴシック" panose="020B0600070205080204" pitchFamily="34" charset="-128"/>
              </a:rPr>
              <a:t>Refer to Box 2.4.</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a:extLst>
              <a:ext uri="{FF2B5EF4-FFF2-40B4-BE49-F238E27FC236}">
                <a16:creationId xmlns:a16="http://schemas.microsoft.com/office/drawing/2014/main" id="{DACB4621-E956-4F5D-87C1-BDC72ED0204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E92C74AE-4679-402B-964A-507D6F0BA993}" type="slidenum">
              <a:rPr lang="en-US" altLang="en-US" sz="1200"/>
              <a:pPr/>
              <a:t>28</a:t>
            </a:fld>
            <a:endParaRPr lang="en-US" altLang="en-US" sz="1200"/>
          </a:p>
        </p:txBody>
      </p:sp>
      <p:sp>
        <p:nvSpPr>
          <p:cNvPr id="69635" name="Rectangle 2">
            <a:extLst>
              <a:ext uri="{FF2B5EF4-FFF2-40B4-BE49-F238E27FC236}">
                <a16:creationId xmlns:a16="http://schemas.microsoft.com/office/drawing/2014/main" id="{1CEDFF1E-F7B8-472B-AEBA-F4F35B956EB8}"/>
              </a:ext>
            </a:extLst>
          </p:cNvPr>
          <p:cNvSpPr>
            <a:spLocks noGrp="1" noRot="1" noChangeAspect="1" noChangeArrowheads="1" noTextEdit="1"/>
          </p:cNvSpPr>
          <p:nvPr>
            <p:ph type="sldImg"/>
          </p:nvPr>
        </p:nvSpPr>
        <p:spPr>
          <a:solidFill>
            <a:srgbClr val="FFFFFF"/>
          </a:solidFill>
          <a:ln/>
        </p:spPr>
      </p:sp>
      <p:sp>
        <p:nvSpPr>
          <p:cNvPr id="69636" name="Rectangle 3">
            <a:extLst>
              <a:ext uri="{FF2B5EF4-FFF2-40B4-BE49-F238E27FC236}">
                <a16:creationId xmlns:a16="http://schemas.microsoft.com/office/drawing/2014/main" id="{BE8A8EE0-E089-4FC9-A0D6-0AD0DEE4C0D5}"/>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First, the client’</a:t>
            </a:r>
            <a:r>
              <a:rPr lang="en-US" altLang="ja-JP">
                <a:latin typeface="Arial" panose="020B0604020202020204" pitchFamily="34" charset="0"/>
                <a:ea typeface="ＭＳ Ｐゴシック" panose="020B0600070205080204" pitchFamily="34" charset="-128"/>
              </a:rPr>
              <a:t>s goals and desired outcomes for the massage sessions are determined. </a:t>
            </a:r>
          </a:p>
          <a:p>
            <a:pPr>
              <a:buFontTx/>
              <a:buChar char="•"/>
            </a:pPr>
            <a:r>
              <a:rPr lang="en-US" altLang="en-US">
                <a:latin typeface="Arial" panose="020B0604020202020204" pitchFamily="34" charset="0"/>
                <a:ea typeface="ＭＳ Ｐゴシック" panose="020B0600070205080204" pitchFamily="34" charset="-128"/>
              </a:rPr>
              <a:t>The client agrees to proceed with the next part of the session, which consists of history taking using a client information form and a physical assessment using an assessment form.</a:t>
            </a:r>
          </a:p>
          <a:p>
            <a:pPr>
              <a:buFontTx/>
              <a:buChar char="•"/>
            </a:pPr>
            <a:r>
              <a:rPr lang="en-US" altLang="en-US">
                <a:latin typeface="Arial" panose="020B0604020202020204" pitchFamily="34" charset="0"/>
                <a:ea typeface="ＭＳ Ｐゴシック" panose="020B0600070205080204" pitchFamily="34" charset="-128"/>
              </a:rPr>
              <a:t>The information is evaluated to develop a care plan for the client; this is called a </a:t>
            </a:r>
            <a:r>
              <a:rPr lang="en-US" altLang="en-US" i="1">
                <a:latin typeface="Arial" panose="020B0604020202020204" pitchFamily="34" charset="0"/>
                <a:ea typeface="ＭＳ Ｐゴシック" panose="020B0600070205080204" pitchFamily="34" charset="-128"/>
              </a:rPr>
              <a:t>needs assessment. </a:t>
            </a:r>
          </a:p>
          <a:p>
            <a:pPr>
              <a:buFontTx/>
              <a:buChar char="•"/>
            </a:pPr>
            <a:r>
              <a:rPr lang="en-US" altLang="en-US">
                <a:latin typeface="Arial" panose="020B0604020202020204" pitchFamily="34" charset="0"/>
                <a:ea typeface="ＭＳ Ｐゴシック" panose="020B0600070205080204" pitchFamily="34" charset="-128"/>
              </a:rPr>
              <a:t>Care plans usually envision a series of sessions.</a:t>
            </a:r>
          </a:p>
          <a:p>
            <a:pPr>
              <a:buFontTx/>
              <a:buChar char="•"/>
            </a:pPr>
            <a:r>
              <a:rPr lang="en-US" altLang="en-US">
                <a:latin typeface="Arial" panose="020B0604020202020204" pitchFamily="34" charset="0"/>
                <a:ea typeface="ＭＳ Ｐゴシック" panose="020B0600070205080204" pitchFamily="34" charset="-128"/>
              </a:rPr>
              <a:t>Refer students to Box 2.5.</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a:extLst>
              <a:ext uri="{FF2B5EF4-FFF2-40B4-BE49-F238E27FC236}">
                <a16:creationId xmlns:a16="http://schemas.microsoft.com/office/drawing/2014/main" id="{56041E3F-D854-4ED0-B418-5078790A8309}"/>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8ADB8EE8-BCC0-43F3-94E2-B9A969EDFC9F}" type="slidenum">
              <a:rPr lang="en-US" altLang="en-US" sz="1200"/>
              <a:pPr/>
              <a:t>29</a:t>
            </a:fld>
            <a:endParaRPr lang="en-US" altLang="en-US" sz="1200"/>
          </a:p>
        </p:txBody>
      </p:sp>
      <p:sp>
        <p:nvSpPr>
          <p:cNvPr id="73731" name="Rectangle 2">
            <a:extLst>
              <a:ext uri="{FF2B5EF4-FFF2-40B4-BE49-F238E27FC236}">
                <a16:creationId xmlns:a16="http://schemas.microsoft.com/office/drawing/2014/main" id="{4D6B2013-4229-4375-8A34-981DA86A5649}"/>
              </a:ext>
            </a:extLst>
          </p:cNvPr>
          <p:cNvSpPr>
            <a:spLocks noGrp="1" noRot="1" noChangeAspect="1" noChangeArrowheads="1" noTextEdit="1"/>
          </p:cNvSpPr>
          <p:nvPr>
            <p:ph type="sldImg"/>
          </p:nvPr>
        </p:nvSpPr>
        <p:spPr>
          <a:solidFill>
            <a:srgbClr val="FFFFFF"/>
          </a:solidFill>
          <a:ln/>
        </p:spPr>
      </p:sp>
      <p:sp>
        <p:nvSpPr>
          <p:cNvPr id="73732" name="Rectangle 3">
            <a:extLst>
              <a:ext uri="{FF2B5EF4-FFF2-40B4-BE49-F238E27FC236}">
                <a16:creationId xmlns:a16="http://schemas.microsoft.com/office/drawing/2014/main" id="{AE8A10DE-8538-4784-8668-E3165B342003}"/>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a:buFontTx/>
              <a:buChar char="•"/>
            </a:pPr>
            <a:r>
              <a:rPr lang="en-US" altLang="en-US">
                <a:latin typeface="Arial" panose="020B0604020202020204" pitchFamily="34" charset="0"/>
                <a:ea typeface="ＭＳ Ｐゴシック" panose="020B0600070205080204" pitchFamily="34" charset="-128"/>
              </a:rPr>
              <a:t>Confidentiality can be broken legally under some circumstances, such as when a court orders the records to be released, or when professionals are required to report abuse and threat of deadly harm. </a:t>
            </a:r>
          </a:p>
          <a:p>
            <a:pPr>
              <a:buFontTx/>
              <a:buChar char="•"/>
            </a:pPr>
            <a:r>
              <a:rPr lang="en-US" altLang="en-US">
                <a:latin typeface="Arial" panose="020B0604020202020204" pitchFamily="34" charset="0"/>
                <a:ea typeface="ＭＳ Ｐゴシック" panose="020B0600070205080204" pitchFamily="34" charset="-128"/>
              </a:rPr>
              <a:t>Refer to Box 2.7.</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475590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userDrawn="1"/>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7828865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161184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5202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8452460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97058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userDrawn="1"/>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7218358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37275638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4350126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5170188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241407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8885854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pixabay.com/en/ethics-right-wrong-ethical-moral-2991600/"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6" name="TextBox 5">
            <a:extLst>
              <a:ext uri="{FF2B5EF4-FFF2-40B4-BE49-F238E27FC236}">
                <a16:creationId xmlns:a16="http://schemas.microsoft.com/office/drawing/2014/main" id="{B6B0FF35-15E1-491E-9CC6-4079E0FE3884}"/>
              </a:ext>
            </a:extLst>
          </p:cNvPr>
          <p:cNvSpPr txBox="1"/>
          <p:nvPr/>
        </p:nvSpPr>
        <p:spPr>
          <a:xfrm>
            <a:off x="4029072" y="4110609"/>
            <a:ext cx="7956659" cy="584775"/>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pPr marR="0" lvl="0" algn="just">
              <a:spcBef>
                <a:spcPts val="0"/>
              </a:spcBef>
              <a:spcAft>
                <a:spcPts val="0"/>
              </a:spcAft>
            </a:pPr>
            <a:r>
              <a:rPr lang="en-US" sz="3200" b="0" dirty="0">
                <a:effectLst/>
                <a:latin typeface="+mj-lt"/>
                <a:ea typeface="MS Mincho" panose="02020609040205080304" pitchFamily="49" charset="-128"/>
              </a:rPr>
              <a:t>Ethics And Confidentiality </a:t>
            </a:r>
            <a:endParaRPr lang="en-US" sz="3200" b="1" dirty="0">
              <a:effectLst/>
              <a:latin typeface="+mj-lt"/>
              <a:ea typeface="MS Mincho" panose="02020609040205080304" pitchFamily="49" charset="-128"/>
            </a:endParaRPr>
          </a:p>
        </p:txBody>
      </p:sp>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Tree>
    <p:extLst>
      <p:ext uri="{BB962C8B-B14F-4D97-AF65-F5344CB8AC3E}">
        <p14:creationId xmlns:p14="http://schemas.microsoft.com/office/powerpoint/2010/main" val="25221355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37961" y="530862"/>
            <a:ext cx="6558766" cy="707886"/>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CA" b="0" dirty="0">
                <a:latin typeface="Futura PT Demi" panose="020B0702020204020303" pitchFamily="34" charset="0"/>
              </a:rPr>
              <a:t>OUR JOURNEY TODAY </a:t>
            </a:r>
          </a:p>
        </p:txBody>
      </p:sp>
      <p:sp>
        <p:nvSpPr>
          <p:cNvPr id="5" name="TextBox 4">
            <a:extLst>
              <a:ext uri="{FF2B5EF4-FFF2-40B4-BE49-F238E27FC236}">
                <a16:creationId xmlns:a16="http://schemas.microsoft.com/office/drawing/2014/main" id="{78784274-F936-16B3-D72A-A2D23DD024D0}"/>
              </a:ext>
            </a:extLst>
          </p:cNvPr>
          <p:cNvSpPr txBox="1"/>
          <p:nvPr/>
        </p:nvSpPr>
        <p:spPr>
          <a:xfrm>
            <a:off x="969344" y="2078520"/>
            <a:ext cx="6096000" cy="2554545"/>
          </a:xfrm>
          <a:prstGeom prst="rect">
            <a:avLst/>
          </a:prstGeom>
          <a:noFill/>
        </p:spPr>
        <p:txBody>
          <a:bodyPr wrap="square">
            <a:spAutoFit/>
          </a:bodyPr>
          <a:lstStyle/>
          <a:p>
            <a:pPr marL="457200" eaLnBrk="1" hangingPunct="1">
              <a:buFont typeface="ArialMT" charset="0"/>
              <a:buAutoNum type="arabicPeriod"/>
            </a:pPr>
            <a:r>
              <a:rPr lang="en-US" altLang="en-US" sz="2000" dirty="0"/>
              <a:t>Define ethics; also, develop and explain a code of ethics and the standards of practice for therapeutic massage.</a:t>
            </a:r>
          </a:p>
          <a:p>
            <a:pPr marL="457200" eaLnBrk="1" hangingPunct="1">
              <a:buFont typeface="ArialMT" charset="0"/>
              <a:buAutoNum type="arabicPeriod"/>
            </a:pPr>
            <a:r>
              <a:rPr lang="en-US" altLang="en-US" sz="2000" dirty="0"/>
              <a:t>Define scope of practice for therapeutic massage.</a:t>
            </a:r>
          </a:p>
          <a:p>
            <a:pPr marL="457200" eaLnBrk="1" hangingPunct="1">
              <a:buFont typeface="ArialMT" charset="0"/>
              <a:buAutoNum type="arabicPeriod" startAt="3"/>
            </a:pPr>
            <a:r>
              <a:rPr lang="en-US" altLang="en-US" sz="2000" dirty="0"/>
              <a:t>Define evidence-based practice and evidence-informed practice.</a:t>
            </a:r>
          </a:p>
          <a:p>
            <a:pPr marL="457200" eaLnBrk="1" hangingPunct="1">
              <a:buFont typeface="ArialMT" charset="0"/>
              <a:buAutoNum type="arabicPeriod" startAt="3"/>
            </a:pPr>
            <a:r>
              <a:rPr lang="en-US" altLang="en-US" sz="2000" dirty="0"/>
              <a:t>Complete an informed consent process.</a:t>
            </a:r>
          </a:p>
          <a:p>
            <a:pPr marL="457200" eaLnBrk="1" hangingPunct="1">
              <a:buFont typeface="ArialMT" charset="0"/>
              <a:buAutoNum type="arabicPeriod" startAt="3"/>
            </a:pPr>
            <a:r>
              <a:rPr lang="en-US" altLang="en-US" sz="2000" dirty="0"/>
              <a:t>Practice procedures to maintain client confidentiality.</a:t>
            </a:r>
          </a:p>
        </p:txBody>
      </p:sp>
      <p:pic>
        <p:nvPicPr>
          <p:cNvPr id="7" name="Picture 6" descr="A yellow sign with black text&#10;&#10;Description automatically generated with medium confidence">
            <a:extLst>
              <a:ext uri="{FF2B5EF4-FFF2-40B4-BE49-F238E27FC236}">
                <a16:creationId xmlns:a16="http://schemas.microsoft.com/office/drawing/2014/main" id="{424AC8A2-9035-0E2D-DE68-408595884570}"/>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296727" y="3429000"/>
            <a:ext cx="3829050" cy="2708255"/>
          </a:xfrm>
          <a:prstGeom prst="rect">
            <a:avLst/>
          </a:prstGeom>
        </p:spPr>
      </p:pic>
    </p:spTree>
    <p:extLst>
      <p:ext uri="{BB962C8B-B14F-4D97-AF65-F5344CB8AC3E}">
        <p14:creationId xmlns:p14="http://schemas.microsoft.com/office/powerpoint/2010/main" val="34587992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6">
            <a:extLst>
              <a:ext uri="{FF2B5EF4-FFF2-40B4-BE49-F238E27FC236}">
                <a16:creationId xmlns:a16="http://schemas.microsoft.com/office/drawing/2014/main" id="{71A9968B-27AB-413E-BAEC-49507235FBB2}"/>
              </a:ext>
            </a:extLst>
          </p:cNvPr>
          <p:cNvSpPr>
            <a:spLocks noGrp="1" noChangeArrowheads="1"/>
          </p:cNvSpPr>
          <p:nvPr>
            <p:ph type="title"/>
          </p:nvPr>
        </p:nvSpPr>
        <p:spPr/>
        <p:txBody>
          <a:bodyPr/>
          <a:lstStyle/>
          <a:p>
            <a:pPr eaLnBrk="1" hangingPunct="1"/>
            <a:r>
              <a:rPr lang="en-US" altLang="en-US" dirty="0"/>
              <a:t>Introduction </a:t>
            </a:r>
            <a:endParaRPr lang="en-GB" altLang="en-US" dirty="0"/>
          </a:p>
        </p:txBody>
      </p:sp>
      <p:sp>
        <p:nvSpPr>
          <p:cNvPr id="7171" name="Rectangle 7">
            <a:extLst>
              <a:ext uri="{FF2B5EF4-FFF2-40B4-BE49-F238E27FC236}">
                <a16:creationId xmlns:a16="http://schemas.microsoft.com/office/drawing/2014/main" id="{15DD277E-3530-4D44-87E7-85F6300E361B}"/>
              </a:ext>
            </a:extLst>
          </p:cNvPr>
          <p:cNvSpPr>
            <a:spLocks noGrp="1" noChangeArrowheads="1"/>
          </p:cNvSpPr>
          <p:nvPr>
            <p:ph idx="1"/>
          </p:nvPr>
        </p:nvSpPr>
        <p:spPr/>
        <p:txBody>
          <a:bodyPr/>
          <a:lstStyle/>
          <a:p>
            <a:pPr eaLnBrk="1" hangingPunct="1"/>
            <a:r>
              <a:rPr lang="en-US" altLang="en-US" dirty="0"/>
              <a:t>The profession of massage therapy has established standards of practice</a:t>
            </a:r>
          </a:p>
          <a:p>
            <a:pPr eaLnBrk="1" hangingPunct="1"/>
            <a:r>
              <a:rPr lang="en-US" altLang="en-US" dirty="0"/>
              <a:t>Using these standards, a therapeutic relationship can be created and sustained </a:t>
            </a:r>
          </a:p>
          <a:p>
            <a:pPr eaLnBrk="1" hangingPunct="1"/>
            <a:r>
              <a:rPr lang="en-US" altLang="en-US" dirty="0"/>
              <a:t>Professionalism and legal knowledge support ethical decision making</a:t>
            </a:r>
          </a:p>
          <a:p>
            <a:pPr eaLnBrk="1" hangingPunct="1"/>
            <a:endParaRPr lang="en-US"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6">
            <a:extLst>
              <a:ext uri="{FF2B5EF4-FFF2-40B4-BE49-F238E27FC236}">
                <a16:creationId xmlns:a16="http://schemas.microsoft.com/office/drawing/2014/main" id="{F477FB35-B66A-48E1-B3F9-84C706B391CD}"/>
              </a:ext>
            </a:extLst>
          </p:cNvPr>
          <p:cNvSpPr>
            <a:spLocks noGrp="1" noChangeArrowheads="1"/>
          </p:cNvSpPr>
          <p:nvPr>
            <p:ph type="title"/>
          </p:nvPr>
        </p:nvSpPr>
        <p:spPr>
          <a:xfrm>
            <a:off x="1524000" y="228600"/>
            <a:ext cx="9144000" cy="1219200"/>
          </a:xfrm>
        </p:spPr>
        <p:txBody>
          <a:bodyPr>
            <a:normAutofit fontScale="90000"/>
          </a:bodyPr>
          <a:lstStyle/>
          <a:p>
            <a:pPr eaLnBrk="1" hangingPunct="1"/>
            <a:r>
              <a:rPr lang="en-US" altLang="en-US" dirty="0"/>
              <a:t>Ethics and Professionalism </a:t>
            </a:r>
            <a:br>
              <a:rPr lang="en-US" altLang="en-US" dirty="0"/>
            </a:br>
            <a:r>
              <a:rPr lang="en-US" altLang="en-US" dirty="0"/>
              <a:t>Terminology</a:t>
            </a:r>
            <a:endParaRPr lang="en-GB" altLang="en-US" dirty="0"/>
          </a:p>
        </p:txBody>
      </p:sp>
      <p:sp>
        <p:nvSpPr>
          <p:cNvPr id="9219" name="Rectangle 7">
            <a:extLst>
              <a:ext uri="{FF2B5EF4-FFF2-40B4-BE49-F238E27FC236}">
                <a16:creationId xmlns:a16="http://schemas.microsoft.com/office/drawing/2014/main" id="{E72EBC89-3CC8-4779-9B80-7C8087C17B1D}"/>
              </a:ext>
            </a:extLst>
          </p:cNvPr>
          <p:cNvSpPr>
            <a:spLocks noGrp="1" noChangeArrowheads="1"/>
          </p:cNvSpPr>
          <p:nvPr>
            <p:ph idx="1"/>
          </p:nvPr>
        </p:nvSpPr>
        <p:spPr>
          <a:xfrm>
            <a:off x="2209800" y="1676401"/>
            <a:ext cx="4114800" cy="4454525"/>
          </a:xfrm>
        </p:spPr>
        <p:txBody>
          <a:bodyPr>
            <a:normAutofit lnSpcReduction="10000"/>
          </a:bodyPr>
          <a:lstStyle/>
          <a:p>
            <a:pPr eaLnBrk="1" hangingPunct="1"/>
            <a:r>
              <a:rPr lang="en-US" altLang="en-US" dirty="0"/>
              <a:t>Countertransference</a:t>
            </a:r>
          </a:p>
          <a:p>
            <a:pPr eaLnBrk="1" hangingPunct="1"/>
            <a:r>
              <a:rPr lang="en-US" altLang="en-US" dirty="0"/>
              <a:t>Dual role</a:t>
            </a:r>
          </a:p>
          <a:p>
            <a:pPr eaLnBrk="1" hangingPunct="1"/>
            <a:r>
              <a:rPr lang="en-US" altLang="en-US" dirty="0"/>
              <a:t>Ethics</a:t>
            </a:r>
          </a:p>
          <a:p>
            <a:pPr eaLnBrk="1" hangingPunct="1"/>
            <a:r>
              <a:rPr lang="en-US" altLang="en-US" dirty="0"/>
              <a:t>Ethical behavior</a:t>
            </a:r>
          </a:p>
          <a:p>
            <a:pPr eaLnBrk="1" hangingPunct="1"/>
            <a:r>
              <a:rPr lang="en-US" altLang="en-US" dirty="0"/>
              <a:t>Ethical decision making</a:t>
            </a:r>
          </a:p>
          <a:p>
            <a:pPr eaLnBrk="1" hangingPunct="1"/>
            <a:r>
              <a:rPr lang="en-US" altLang="en-US" dirty="0"/>
              <a:t>Jurisprudence</a:t>
            </a:r>
          </a:p>
          <a:p>
            <a:pPr eaLnBrk="1" hangingPunct="1"/>
            <a:r>
              <a:rPr lang="en-US" altLang="en-US" dirty="0"/>
              <a:t>Informed consent</a:t>
            </a:r>
          </a:p>
          <a:p>
            <a:pPr eaLnBrk="1" hangingPunct="1"/>
            <a:r>
              <a:rPr lang="en-US" altLang="en-US" dirty="0"/>
              <a:t>Mentoring</a:t>
            </a:r>
          </a:p>
          <a:p>
            <a:pPr eaLnBrk="1" hangingPunct="1"/>
            <a:r>
              <a:rPr lang="en-US" altLang="en-US" dirty="0"/>
              <a:t>Peer support</a:t>
            </a:r>
          </a:p>
          <a:p>
            <a:pPr eaLnBrk="1" hangingPunct="1"/>
            <a:endParaRPr lang="en-US" altLang="en-US" dirty="0"/>
          </a:p>
        </p:txBody>
      </p:sp>
      <p:sp>
        <p:nvSpPr>
          <p:cNvPr id="10" name="Rectangle 7">
            <a:extLst>
              <a:ext uri="{FF2B5EF4-FFF2-40B4-BE49-F238E27FC236}">
                <a16:creationId xmlns:a16="http://schemas.microsoft.com/office/drawing/2014/main" id="{71B1887E-DBA2-43EF-9F51-23D9EF40DABF}"/>
              </a:ext>
            </a:extLst>
          </p:cNvPr>
          <p:cNvSpPr txBox="1">
            <a:spLocks noChangeArrowheads="1"/>
          </p:cNvSpPr>
          <p:nvPr/>
        </p:nvSpPr>
        <p:spPr bwMode="auto">
          <a:xfrm>
            <a:off x="6489700" y="1676401"/>
            <a:ext cx="3797300" cy="4454525"/>
          </a:xfrm>
          <a:prstGeom prst="rect">
            <a:avLst/>
          </a:prstGeom>
          <a:noFill/>
          <a:ln>
            <a:noFill/>
          </a:ln>
        </p:spPr>
        <p:txBody>
          <a:bodyPr/>
          <a:lstStyle>
            <a:lvl1pPr marL="342900" indent="-342900" algn="l" rtl="0" eaLnBrk="1" fontAlgn="base" hangingPunct="1">
              <a:spcBef>
                <a:spcPct val="0"/>
              </a:spcBef>
              <a:spcAft>
                <a:spcPct val="0"/>
              </a:spcAft>
              <a:buClr>
                <a:schemeClr val="bg1"/>
              </a:buClr>
              <a:buSzPct val="70000"/>
              <a:buFont typeface="Wingdings 2" pitchFamily="18" charset="2"/>
              <a:buChar char=""/>
              <a:defRPr sz="2800">
                <a:solidFill>
                  <a:schemeClr val="bg2"/>
                </a:solidFill>
                <a:latin typeface="+mn-lt"/>
                <a:ea typeface="ＭＳ Ｐゴシック" pitchFamily="34" charset="-128"/>
                <a:cs typeface="+mn-cs"/>
              </a:defRPr>
            </a:lvl1pPr>
            <a:lvl2pPr marL="742950" indent="-285750" algn="l" rtl="0" eaLnBrk="1" fontAlgn="base" hangingPunct="1">
              <a:spcBef>
                <a:spcPct val="0"/>
              </a:spcBef>
              <a:spcAft>
                <a:spcPct val="0"/>
              </a:spcAft>
              <a:buClr>
                <a:schemeClr val="bg1"/>
              </a:buClr>
              <a:buSzPct val="70000"/>
              <a:buFont typeface="Wingdings" pitchFamily="2" charset="2"/>
              <a:buChar char="Ø"/>
              <a:defRPr sz="2400">
                <a:solidFill>
                  <a:schemeClr val="bg2"/>
                </a:solidFill>
                <a:latin typeface="+mn-lt"/>
                <a:ea typeface="ＭＳ Ｐゴシック" pitchFamily="34" charset="-128"/>
              </a:defRPr>
            </a:lvl2pPr>
            <a:lvl3pPr marL="1143000" indent="-228600" algn="l" rtl="0" eaLnBrk="1" fontAlgn="base" hangingPunct="1">
              <a:spcBef>
                <a:spcPct val="0"/>
              </a:spcBef>
              <a:spcAft>
                <a:spcPct val="0"/>
              </a:spcAft>
              <a:buClr>
                <a:schemeClr val="bg1"/>
              </a:buClr>
              <a:buSzPct val="70000"/>
              <a:buChar char="•"/>
              <a:defRPr sz="2000">
                <a:solidFill>
                  <a:schemeClr val="bg2"/>
                </a:solidFill>
                <a:latin typeface="+mn-lt"/>
                <a:ea typeface="ＭＳ Ｐゴシック" pitchFamily="34" charset="-128"/>
              </a:defRPr>
            </a:lvl3pPr>
            <a:lvl4pPr marL="1600200" indent="-228600" algn="l" rtl="0" eaLnBrk="1" fontAlgn="base" hangingPunct="1">
              <a:spcBef>
                <a:spcPct val="0"/>
              </a:spcBef>
              <a:spcAft>
                <a:spcPct val="0"/>
              </a:spcAft>
              <a:buClr>
                <a:schemeClr val="bg1"/>
              </a:buClr>
              <a:buSzPct val="70000"/>
              <a:buFont typeface="Wingdings 3" pitchFamily="18" charset="2"/>
              <a:buChar char=""/>
              <a:defRPr>
                <a:solidFill>
                  <a:schemeClr val="bg2"/>
                </a:solidFill>
                <a:latin typeface="+mn-lt"/>
                <a:ea typeface="ＭＳ Ｐゴシック" pitchFamily="34" charset="-128"/>
              </a:defRPr>
            </a:lvl4pPr>
            <a:lvl5pPr marL="2057400" indent="-228600" algn="l" rtl="0" eaLnBrk="1" fontAlgn="base" hangingPunct="1">
              <a:spcBef>
                <a:spcPct val="0"/>
              </a:spcBef>
              <a:spcAft>
                <a:spcPct val="0"/>
              </a:spcAft>
              <a:buClr>
                <a:schemeClr val="bg1"/>
              </a:buClr>
              <a:buSzPct val="70000"/>
              <a:buFont typeface="Times New Roman" pitchFamily="18" charset="0"/>
              <a:buChar char="–"/>
              <a:defRPr sz="1600">
                <a:solidFill>
                  <a:schemeClr val="bg2"/>
                </a:solidFill>
                <a:latin typeface="+mn-lt"/>
                <a:ea typeface="ＭＳ Ｐゴシック" pitchFamily="34" charset="-128"/>
              </a:defRPr>
            </a:lvl5pPr>
            <a:lvl6pPr marL="25146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6pPr>
            <a:lvl7pPr marL="29718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7pPr>
            <a:lvl8pPr marL="34290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8pPr>
            <a:lvl9pPr marL="3886200" indent="-228600" algn="l" rtl="0" eaLnBrk="1" fontAlgn="base" hangingPunct="1">
              <a:spcBef>
                <a:spcPct val="20000"/>
              </a:spcBef>
              <a:spcAft>
                <a:spcPct val="0"/>
              </a:spcAft>
              <a:buClr>
                <a:schemeClr val="bg1"/>
              </a:buClr>
              <a:buFont typeface="Times New Roman" pitchFamily="18" charset="0"/>
              <a:buChar char="–"/>
              <a:defRPr sz="1600">
                <a:solidFill>
                  <a:schemeClr val="bg2"/>
                </a:solidFill>
                <a:latin typeface="+mn-lt"/>
                <a:ea typeface="+mn-ea"/>
              </a:defRPr>
            </a:lvl9pPr>
          </a:lstStyle>
          <a:p>
            <a:pPr>
              <a:defRPr/>
            </a:pPr>
            <a:r>
              <a:rPr lang="en-US" kern="0" dirty="0">
                <a:solidFill>
                  <a:srgbClr val="FF0000"/>
                </a:solidFill>
              </a:rPr>
              <a:t>Principles</a:t>
            </a:r>
          </a:p>
          <a:p>
            <a:pPr>
              <a:defRPr/>
            </a:pPr>
            <a:r>
              <a:rPr lang="en-US" kern="0" dirty="0">
                <a:solidFill>
                  <a:srgbClr val="FF0000"/>
                </a:solidFill>
              </a:rPr>
              <a:t>Scope of practice</a:t>
            </a:r>
          </a:p>
          <a:p>
            <a:pPr>
              <a:defRPr/>
            </a:pPr>
            <a:r>
              <a:rPr lang="en-US" kern="0" dirty="0">
                <a:solidFill>
                  <a:srgbClr val="FF0000"/>
                </a:solidFill>
              </a:rPr>
              <a:t>Standards of practice</a:t>
            </a:r>
          </a:p>
          <a:p>
            <a:pPr>
              <a:defRPr/>
            </a:pPr>
            <a:r>
              <a:rPr lang="en-US" kern="0" dirty="0">
                <a:solidFill>
                  <a:srgbClr val="FF0000"/>
                </a:solidFill>
              </a:rPr>
              <a:t>Standard of care</a:t>
            </a:r>
          </a:p>
          <a:p>
            <a:pPr>
              <a:defRPr/>
            </a:pPr>
            <a:r>
              <a:rPr lang="en-US" kern="0" dirty="0">
                <a:solidFill>
                  <a:srgbClr val="FF0000"/>
                </a:solidFill>
              </a:rPr>
              <a:t>Supervision</a:t>
            </a:r>
          </a:p>
          <a:p>
            <a:pPr>
              <a:defRPr/>
            </a:pPr>
            <a:r>
              <a:rPr lang="en-US" kern="0" dirty="0">
                <a:solidFill>
                  <a:srgbClr val="FF0000"/>
                </a:solidFill>
              </a:rPr>
              <a:t>Therapeutic alliance</a:t>
            </a:r>
          </a:p>
          <a:p>
            <a:pPr>
              <a:defRPr/>
            </a:pPr>
            <a:r>
              <a:rPr lang="en-US" kern="0" dirty="0">
                <a:solidFill>
                  <a:srgbClr val="FF0000"/>
                </a:solidFill>
              </a:rPr>
              <a:t>Therapeutic relationship</a:t>
            </a:r>
          </a:p>
          <a:p>
            <a:pPr>
              <a:defRPr/>
            </a:pPr>
            <a:r>
              <a:rPr lang="en-US" kern="0" dirty="0">
                <a:solidFill>
                  <a:srgbClr val="FF0000"/>
                </a:solidFill>
              </a:rPr>
              <a:t>Transference</a:t>
            </a:r>
          </a:p>
          <a:p>
            <a:pPr>
              <a:defRPr/>
            </a:pPr>
            <a:endParaRPr lang="en-US" kern="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72834A59-DB5B-4D34-ABB5-420F4A2C58CB}"/>
              </a:ext>
            </a:extLst>
          </p:cNvPr>
          <p:cNvSpPr>
            <a:spLocks noGrp="1" noChangeArrowheads="1"/>
          </p:cNvSpPr>
          <p:nvPr>
            <p:ph type="title"/>
          </p:nvPr>
        </p:nvSpPr>
        <p:spPr>
          <a:xfrm>
            <a:off x="838200" y="228600"/>
            <a:ext cx="9144000" cy="1219200"/>
          </a:xfrm>
        </p:spPr>
        <p:txBody>
          <a:bodyPr/>
          <a:lstStyle/>
          <a:p>
            <a:pPr eaLnBrk="1" hangingPunct="1"/>
            <a:r>
              <a:rPr lang="en-US" altLang="en-US" dirty="0"/>
              <a:t>Ethics</a:t>
            </a:r>
          </a:p>
        </p:txBody>
      </p:sp>
      <p:sp>
        <p:nvSpPr>
          <p:cNvPr id="11267" name="Content Placeholder 2">
            <a:extLst>
              <a:ext uri="{FF2B5EF4-FFF2-40B4-BE49-F238E27FC236}">
                <a16:creationId xmlns:a16="http://schemas.microsoft.com/office/drawing/2014/main" id="{20A101AA-6C6A-4251-9A04-A14544455476}"/>
              </a:ext>
            </a:extLst>
          </p:cNvPr>
          <p:cNvSpPr>
            <a:spLocks noGrp="1" noChangeArrowheads="1"/>
          </p:cNvSpPr>
          <p:nvPr>
            <p:ph idx="1"/>
          </p:nvPr>
        </p:nvSpPr>
        <p:spPr/>
        <p:txBody>
          <a:bodyPr/>
          <a:lstStyle/>
          <a:p>
            <a:pPr eaLnBrk="1" hangingPunct="1"/>
            <a:r>
              <a:rPr lang="en-US" altLang="en-US"/>
              <a:t>Defines the behavior we expect of ourselves and others and society’s expectations of a profession</a:t>
            </a:r>
          </a:p>
          <a:p>
            <a:pPr eaLnBrk="1" hangingPunct="1"/>
            <a:r>
              <a:rPr lang="en-US" altLang="en-US"/>
              <a:t>Has social, professional, and personal dimensions</a:t>
            </a:r>
          </a:p>
          <a:p>
            <a:pPr eaLnBrk="1" hangingPunct="1"/>
            <a:r>
              <a:rPr lang="en-US" altLang="en-US"/>
              <a:t>System of principles, interrelated in a reasonable, coherent way, that makes our society and our lives as civilized and happy as possible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C536B3EC-DE55-487E-B9E1-43EA43786B50}"/>
              </a:ext>
            </a:extLst>
          </p:cNvPr>
          <p:cNvSpPr>
            <a:spLocks noGrp="1" noChangeArrowheads="1"/>
          </p:cNvSpPr>
          <p:nvPr>
            <p:ph type="title"/>
          </p:nvPr>
        </p:nvSpPr>
        <p:spPr/>
        <p:txBody>
          <a:bodyPr/>
          <a:lstStyle/>
          <a:p>
            <a:r>
              <a:rPr lang="en-US" altLang="en-US"/>
              <a:t>Professional Code of Ethics</a:t>
            </a:r>
          </a:p>
        </p:txBody>
      </p:sp>
      <p:sp>
        <p:nvSpPr>
          <p:cNvPr id="13315" name="Content Placeholder 2">
            <a:extLst>
              <a:ext uri="{FF2B5EF4-FFF2-40B4-BE49-F238E27FC236}">
                <a16:creationId xmlns:a16="http://schemas.microsoft.com/office/drawing/2014/main" id="{77E0B6DB-7048-4A0E-A65C-739F04A3FBA2}"/>
              </a:ext>
            </a:extLst>
          </p:cNvPr>
          <p:cNvSpPr>
            <a:spLocks noGrp="1" noChangeArrowheads="1"/>
          </p:cNvSpPr>
          <p:nvPr>
            <p:ph idx="1"/>
          </p:nvPr>
        </p:nvSpPr>
        <p:spPr/>
        <p:txBody>
          <a:bodyPr/>
          <a:lstStyle/>
          <a:p>
            <a:r>
              <a:rPr lang="en-US" altLang="en-US"/>
              <a:t>Set of norms adopted by a professional group to direct choices and behavior in a manner consistent with professional responsibility</a:t>
            </a:r>
          </a:p>
          <a:p>
            <a:r>
              <a:rPr lang="en-US" altLang="en-US"/>
              <a:t>We must gauge our personal and professional behavior not only by what is right and good for us as individuals, but also by what is appropriate for the client and the profession as a whole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35A628EE-D070-497D-974D-55A157953CCC}"/>
              </a:ext>
            </a:extLst>
          </p:cNvPr>
          <p:cNvSpPr>
            <a:spLocks noGrp="1" noChangeArrowheads="1"/>
          </p:cNvSpPr>
          <p:nvPr>
            <p:ph type="title"/>
          </p:nvPr>
        </p:nvSpPr>
        <p:spPr/>
        <p:txBody>
          <a:bodyPr/>
          <a:lstStyle/>
          <a:p>
            <a:r>
              <a:rPr lang="en-US" altLang="en-US"/>
              <a:t>Ethical Principles</a:t>
            </a:r>
          </a:p>
        </p:txBody>
      </p:sp>
      <p:sp>
        <p:nvSpPr>
          <p:cNvPr id="15363" name="Content Placeholder 2">
            <a:extLst>
              <a:ext uri="{FF2B5EF4-FFF2-40B4-BE49-F238E27FC236}">
                <a16:creationId xmlns:a16="http://schemas.microsoft.com/office/drawing/2014/main" id="{26F2597E-7918-42D1-A23D-D03A2FB87EE1}"/>
              </a:ext>
            </a:extLst>
          </p:cNvPr>
          <p:cNvSpPr>
            <a:spLocks noGrp="1" noChangeArrowheads="1"/>
          </p:cNvSpPr>
          <p:nvPr>
            <p:ph idx="1"/>
          </p:nvPr>
        </p:nvSpPr>
        <p:spPr/>
        <p:txBody>
          <a:bodyPr/>
          <a:lstStyle/>
          <a:p>
            <a:r>
              <a:rPr lang="en-US" altLang="en-US"/>
              <a:t>Respect</a:t>
            </a:r>
          </a:p>
          <a:p>
            <a:r>
              <a:rPr lang="en-US" altLang="en-US"/>
              <a:t>Client autonomy and self-determination</a:t>
            </a:r>
          </a:p>
          <a:p>
            <a:r>
              <a:rPr lang="en-US" altLang="en-US"/>
              <a:t>Veracity</a:t>
            </a:r>
          </a:p>
          <a:p>
            <a:r>
              <a:rPr lang="en-US" altLang="en-US"/>
              <a:t>Proportionality</a:t>
            </a:r>
          </a:p>
          <a:p>
            <a:r>
              <a:rPr lang="en-US" altLang="en-US"/>
              <a:t>Nonmaleficence</a:t>
            </a:r>
          </a:p>
          <a:p>
            <a:r>
              <a:rPr lang="en-US" altLang="en-US"/>
              <a:t>Beneficence</a:t>
            </a:r>
          </a:p>
          <a:p>
            <a:r>
              <a:rPr lang="en-US" altLang="en-US"/>
              <a:t>Confidentiality </a:t>
            </a:r>
          </a:p>
          <a:p>
            <a:r>
              <a:rPr lang="en-US" altLang="en-US"/>
              <a:t>Justice</a:t>
            </a:r>
          </a:p>
          <a:p>
            <a:endParaRPr lang="en-US" alt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1">
            <a:extLst>
              <a:ext uri="{FF2B5EF4-FFF2-40B4-BE49-F238E27FC236}">
                <a16:creationId xmlns:a16="http://schemas.microsoft.com/office/drawing/2014/main" id="{3DEA2695-975F-4029-8EE7-2F1D5CD8EE0E}"/>
              </a:ext>
            </a:extLst>
          </p:cNvPr>
          <p:cNvSpPr>
            <a:spLocks noGrp="1" noChangeArrowheads="1"/>
          </p:cNvSpPr>
          <p:nvPr>
            <p:ph type="title"/>
          </p:nvPr>
        </p:nvSpPr>
        <p:spPr/>
        <p:txBody>
          <a:bodyPr/>
          <a:lstStyle/>
          <a:p>
            <a:r>
              <a:rPr lang="en-US" altLang="en-US"/>
              <a:t>Standards of Practice</a:t>
            </a:r>
          </a:p>
        </p:txBody>
      </p:sp>
      <p:sp>
        <p:nvSpPr>
          <p:cNvPr id="17410" name="Content Placeholder 2">
            <a:extLst>
              <a:ext uri="{FF2B5EF4-FFF2-40B4-BE49-F238E27FC236}">
                <a16:creationId xmlns:a16="http://schemas.microsoft.com/office/drawing/2014/main" id="{639735C4-FB38-45EB-B599-9197F624E056}"/>
              </a:ext>
            </a:extLst>
          </p:cNvPr>
          <p:cNvSpPr>
            <a:spLocks noGrp="1" noChangeArrowheads="1"/>
          </p:cNvSpPr>
          <p:nvPr>
            <p:ph idx="1"/>
          </p:nvPr>
        </p:nvSpPr>
        <p:spPr/>
        <p:txBody>
          <a:bodyPr/>
          <a:lstStyle/>
          <a:p>
            <a:r>
              <a:rPr lang="en-US" altLang="en-US"/>
              <a:t>Provide specific guidelines and rules that form a concrete professional structure</a:t>
            </a:r>
          </a:p>
          <a:p>
            <a:r>
              <a:rPr lang="en-US" altLang="en-US"/>
              <a:t>Direct high-quality care and provide a means of measuring the quality of care</a:t>
            </a:r>
          </a:p>
          <a:p>
            <a:r>
              <a:rPr lang="en-US" altLang="en-US"/>
              <a:t>More concrete than ethical principles</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Title 1">
            <a:extLst>
              <a:ext uri="{FF2B5EF4-FFF2-40B4-BE49-F238E27FC236}">
                <a16:creationId xmlns:a16="http://schemas.microsoft.com/office/drawing/2014/main" id="{A5BBD8B5-F859-4CB6-8895-4FA0A36AF164}"/>
              </a:ext>
            </a:extLst>
          </p:cNvPr>
          <p:cNvSpPr>
            <a:spLocks noGrp="1" noChangeArrowheads="1"/>
          </p:cNvSpPr>
          <p:nvPr>
            <p:ph type="title"/>
          </p:nvPr>
        </p:nvSpPr>
        <p:spPr/>
        <p:txBody>
          <a:bodyPr/>
          <a:lstStyle/>
          <a:p>
            <a:r>
              <a:rPr lang="en-US" altLang="en-US" dirty="0"/>
              <a:t>Code of Ethics and Standards of </a:t>
            </a:r>
            <a:br>
              <a:rPr lang="en-US" altLang="en-US" dirty="0"/>
            </a:br>
            <a:r>
              <a:rPr lang="en-US" altLang="en-US" dirty="0"/>
              <a:t>Practice for Therapeutic Massage</a:t>
            </a:r>
          </a:p>
        </p:txBody>
      </p:sp>
      <p:sp>
        <p:nvSpPr>
          <p:cNvPr id="19458" name="Content Placeholder 2">
            <a:extLst>
              <a:ext uri="{FF2B5EF4-FFF2-40B4-BE49-F238E27FC236}">
                <a16:creationId xmlns:a16="http://schemas.microsoft.com/office/drawing/2014/main" id="{9F09E03B-8F35-4405-943B-98D01F518369}"/>
              </a:ext>
            </a:extLst>
          </p:cNvPr>
          <p:cNvSpPr>
            <a:spLocks noGrp="1" noChangeArrowheads="1"/>
          </p:cNvSpPr>
          <p:nvPr>
            <p:ph idx="1"/>
          </p:nvPr>
        </p:nvSpPr>
        <p:spPr/>
        <p:txBody>
          <a:bodyPr/>
          <a:lstStyle/>
          <a:p>
            <a:r>
              <a:rPr lang="en-US" altLang="en-US"/>
              <a:t>Presenting a code of ethics or providing agreed-on standards of practice for the massage professional is difficult</a:t>
            </a:r>
          </a:p>
          <a:p>
            <a:r>
              <a:rPr lang="en-US" altLang="en-US"/>
              <a:t>Individual codes of ethics and standards of practice with each professional group</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ECBC2DBA-11FC-4CAA-91C2-80CD8EDEB080}"/>
              </a:ext>
            </a:extLst>
          </p:cNvPr>
          <p:cNvSpPr>
            <a:spLocks noGrp="1" noChangeArrowheads="1"/>
          </p:cNvSpPr>
          <p:nvPr>
            <p:ph type="title"/>
          </p:nvPr>
        </p:nvSpPr>
        <p:spPr/>
        <p:txBody>
          <a:bodyPr/>
          <a:lstStyle/>
          <a:p>
            <a:pPr eaLnBrk="1" hangingPunct="1"/>
            <a:r>
              <a:rPr lang="en-US" altLang="en-US" dirty="0"/>
              <a:t>Scope of Practice</a:t>
            </a:r>
            <a:br>
              <a:rPr lang="en-US" altLang="en-US" dirty="0"/>
            </a:br>
            <a:r>
              <a:rPr lang="en-US" altLang="en-US" sz="1600" dirty="0"/>
              <a:t>(Slide 1 of 3) </a:t>
            </a:r>
          </a:p>
        </p:txBody>
      </p:sp>
      <p:sp>
        <p:nvSpPr>
          <p:cNvPr id="21507" name="Content Placeholder 2">
            <a:extLst>
              <a:ext uri="{FF2B5EF4-FFF2-40B4-BE49-F238E27FC236}">
                <a16:creationId xmlns:a16="http://schemas.microsoft.com/office/drawing/2014/main" id="{EFE1B65C-C94E-4255-8BD4-9E7C876D6105}"/>
              </a:ext>
            </a:extLst>
          </p:cNvPr>
          <p:cNvSpPr>
            <a:spLocks noGrp="1" noChangeArrowheads="1"/>
          </p:cNvSpPr>
          <p:nvPr>
            <p:ph idx="1"/>
          </p:nvPr>
        </p:nvSpPr>
        <p:spPr/>
        <p:txBody>
          <a:bodyPr/>
          <a:lstStyle/>
          <a:p>
            <a:pPr eaLnBrk="1" hangingPunct="1"/>
            <a:r>
              <a:rPr lang="en-US" altLang="en-US"/>
              <a:t>Defines knowledge base and practice parameters of a profession</a:t>
            </a:r>
          </a:p>
          <a:p>
            <a:pPr lvl="1" eaLnBrk="1" hangingPunct="1"/>
            <a:r>
              <a:rPr lang="en-US" altLang="en-US"/>
              <a:t>Overlap can occur</a:t>
            </a:r>
          </a:p>
          <a:p>
            <a:pPr eaLnBrk="1" hangingPunct="1"/>
            <a:r>
              <a:rPr lang="en-US" altLang="en-US"/>
              <a:t>Defined and regulated by the government agency that has jurisdiction over the location of the practice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CA66C4C1-545D-4567-A8B0-5C437805ABAC}"/>
              </a:ext>
            </a:extLst>
          </p:cNvPr>
          <p:cNvSpPr>
            <a:spLocks noGrp="1" noChangeArrowheads="1"/>
          </p:cNvSpPr>
          <p:nvPr>
            <p:ph type="title"/>
          </p:nvPr>
        </p:nvSpPr>
        <p:spPr/>
        <p:txBody>
          <a:bodyPr/>
          <a:lstStyle/>
          <a:p>
            <a:pPr eaLnBrk="1" hangingPunct="1"/>
            <a:r>
              <a:rPr lang="en-US" altLang="en-US" dirty="0"/>
              <a:t>Scope of Practice</a:t>
            </a:r>
            <a:br>
              <a:rPr lang="en-US" altLang="en-US" dirty="0"/>
            </a:br>
            <a:r>
              <a:rPr lang="en-US" altLang="en-US" sz="1600" dirty="0"/>
              <a:t>(Slide 2 of 3)</a:t>
            </a:r>
          </a:p>
        </p:txBody>
      </p:sp>
      <p:sp>
        <p:nvSpPr>
          <p:cNvPr id="23555" name="Content Placeholder 2">
            <a:extLst>
              <a:ext uri="{FF2B5EF4-FFF2-40B4-BE49-F238E27FC236}">
                <a16:creationId xmlns:a16="http://schemas.microsoft.com/office/drawing/2014/main" id="{EB57A6EC-D44A-4DBE-9236-317DE8BCC8BB}"/>
              </a:ext>
            </a:extLst>
          </p:cNvPr>
          <p:cNvSpPr>
            <a:spLocks noGrp="1" noChangeArrowheads="1"/>
          </p:cNvSpPr>
          <p:nvPr>
            <p:ph idx="1"/>
          </p:nvPr>
        </p:nvSpPr>
        <p:spPr/>
        <p:txBody>
          <a:bodyPr/>
          <a:lstStyle/>
          <a:p>
            <a:pPr eaLnBrk="1" hangingPunct="1"/>
            <a:r>
              <a:rPr lang="en-US" altLang="en-US"/>
              <a:t>MTBOK presented a recommendation for scope of practice for massage therapy</a:t>
            </a:r>
          </a:p>
          <a:p>
            <a:pPr eaLnBrk="1" hangingPunct="1"/>
            <a:r>
              <a:rPr lang="en-US" altLang="en-US"/>
              <a:t>ELAP documents only imply a scope of practice</a:t>
            </a:r>
          </a:p>
          <a:p>
            <a:pPr eaLnBrk="1" hangingPunct="1"/>
            <a:r>
              <a:rPr lang="en-US" altLang="en-US"/>
              <a:t>Model Practice Act (MPA) recommends a scope of practice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D4570A08-2E50-4806-9894-4AD9457DF969}"/>
              </a:ext>
            </a:extLst>
          </p:cNvPr>
          <p:cNvSpPr>
            <a:spLocks noGrp="1" noChangeArrowheads="1"/>
          </p:cNvSpPr>
          <p:nvPr>
            <p:ph type="title"/>
          </p:nvPr>
        </p:nvSpPr>
        <p:spPr/>
        <p:txBody>
          <a:bodyPr/>
          <a:lstStyle/>
          <a:p>
            <a:pPr eaLnBrk="1" hangingPunct="1"/>
            <a:r>
              <a:rPr lang="en-US" altLang="en-US" dirty="0"/>
              <a:t>Scope of Practice</a:t>
            </a:r>
            <a:br>
              <a:rPr lang="en-US" altLang="en-US" dirty="0"/>
            </a:br>
            <a:r>
              <a:rPr lang="en-US" altLang="en-US" sz="1600" dirty="0"/>
              <a:t>(Slide 3 of 3)</a:t>
            </a:r>
          </a:p>
        </p:txBody>
      </p:sp>
      <p:sp>
        <p:nvSpPr>
          <p:cNvPr id="25603" name="Content Placeholder 2">
            <a:extLst>
              <a:ext uri="{FF2B5EF4-FFF2-40B4-BE49-F238E27FC236}">
                <a16:creationId xmlns:a16="http://schemas.microsoft.com/office/drawing/2014/main" id="{54E7326D-5215-4D3B-969A-B460EFE5320F}"/>
              </a:ext>
            </a:extLst>
          </p:cNvPr>
          <p:cNvSpPr>
            <a:spLocks noGrp="1" noChangeArrowheads="1"/>
          </p:cNvSpPr>
          <p:nvPr>
            <p:ph idx="1"/>
          </p:nvPr>
        </p:nvSpPr>
        <p:spPr/>
        <p:txBody>
          <a:bodyPr/>
          <a:lstStyle/>
          <a:p>
            <a:pPr eaLnBrk="1" hangingPunct="1"/>
            <a:r>
              <a:rPr lang="en-US" altLang="en-US"/>
              <a:t>Limits of practice—respect the scope of practice of the other professionals:</a:t>
            </a:r>
          </a:p>
          <a:p>
            <a:pPr lvl="1" eaLnBrk="1" hangingPunct="1"/>
            <a:endParaRPr lang="en-US" altLang="en-US"/>
          </a:p>
        </p:txBody>
      </p:sp>
      <p:sp>
        <p:nvSpPr>
          <p:cNvPr id="5" name="Content Placeholder 2">
            <a:extLst>
              <a:ext uri="{FF2B5EF4-FFF2-40B4-BE49-F238E27FC236}">
                <a16:creationId xmlns:a16="http://schemas.microsoft.com/office/drawing/2014/main" id="{F2E2A282-754C-4AE4-AA69-4AB0C7A787D2}"/>
              </a:ext>
            </a:extLst>
          </p:cNvPr>
          <p:cNvSpPr txBox="1">
            <a:spLocks/>
          </p:cNvSpPr>
          <p:nvPr/>
        </p:nvSpPr>
        <p:spPr bwMode="auto">
          <a:xfrm>
            <a:off x="1057275" y="2948710"/>
            <a:ext cx="4044950" cy="3578225"/>
          </a:xfrm>
          <a:prstGeom prst="rect">
            <a:avLst/>
          </a:prstGeom>
          <a:noFill/>
          <a:ln w="9525">
            <a:noFill/>
            <a:miter lim="800000"/>
            <a:headEnd/>
            <a:tailEnd/>
          </a:ln>
        </p:spPr>
        <p:txBody>
          <a:bodyPr/>
          <a:lstStyle/>
          <a:p>
            <a:pPr marL="742950" lvl="1" indent="-285750">
              <a:buClr>
                <a:schemeClr val="bg1"/>
              </a:buClr>
              <a:buSzPct val="70000"/>
              <a:buFont typeface="Wingdings" pitchFamily="2" charset="2"/>
              <a:buChar char="Ø"/>
              <a:defRPr/>
            </a:pPr>
            <a:r>
              <a:rPr lang="en-US" kern="0" dirty="0">
                <a:cs typeface="ＭＳ Ｐゴシック"/>
              </a:rPr>
              <a:t>Acupuncture</a:t>
            </a:r>
          </a:p>
          <a:p>
            <a:pPr marL="742950" lvl="1" indent="-285750">
              <a:buClr>
                <a:schemeClr val="bg1"/>
              </a:buClr>
              <a:buSzPct val="70000"/>
              <a:buFont typeface="Wingdings" pitchFamily="2" charset="2"/>
              <a:buChar char="Ø"/>
              <a:defRPr/>
            </a:pPr>
            <a:r>
              <a:rPr lang="en-US" kern="0" dirty="0">
                <a:cs typeface="ＭＳ Ｐゴシック"/>
              </a:rPr>
              <a:t>Athletic training</a:t>
            </a:r>
          </a:p>
          <a:p>
            <a:pPr marL="742950" lvl="1" indent="-285750">
              <a:buClr>
                <a:schemeClr val="bg1"/>
              </a:buClr>
              <a:buSzPct val="70000"/>
              <a:buFont typeface="Wingdings" pitchFamily="2" charset="2"/>
              <a:buChar char="Ø"/>
              <a:defRPr/>
            </a:pPr>
            <a:r>
              <a:rPr lang="en-US" kern="0" dirty="0">
                <a:cs typeface="ＭＳ Ｐゴシック"/>
              </a:rPr>
              <a:t>Chiropractic</a:t>
            </a:r>
          </a:p>
          <a:p>
            <a:pPr marL="742950" lvl="1" indent="-285750">
              <a:buClr>
                <a:schemeClr val="bg1"/>
              </a:buClr>
              <a:buSzPct val="70000"/>
              <a:buFont typeface="Wingdings" pitchFamily="2" charset="2"/>
              <a:buChar char="Ø"/>
              <a:defRPr/>
            </a:pPr>
            <a:r>
              <a:rPr lang="en-US" kern="0" dirty="0">
                <a:cs typeface="ＭＳ Ｐゴシック"/>
              </a:rPr>
              <a:t>Cosmetology</a:t>
            </a:r>
          </a:p>
          <a:p>
            <a:pPr marL="742950" lvl="1" indent="-285750">
              <a:buClr>
                <a:schemeClr val="bg1"/>
              </a:buClr>
              <a:buSzPct val="70000"/>
              <a:buFont typeface="Wingdings" pitchFamily="2" charset="2"/>
              <a:buChar char="Ø"/>
              <a:defRPr/>
            </a:pPr>
            <a:r>
              <a:rPr lang="en-US" kern="0" dirty="0">
                <a:cs typeface="ＭＳ Ｐゴシック"/>
              </a:rPr>
              <a:t>Dentistry</a:t>
            </a:r>
          </a:p>
          <a:p>
            <a:pPr marL="742950" lvl="1" indent="-285750">
              <a:buClr>
                <a:schemeClr val="bg1"/>
              </a:buClr>
              <a:buSzPct val="70000"/>
              <a:buFont typeface="Wingdings" pitchFamily="2" charset="2"/>
              <a:buChar char="Ø"/>
              <a:defRPr/>
            </a:pPr>
            <a:r>
              <a:rPr lang="en-US" kern="0" dirty="0">
                <a:cs typeface="ＭＳ Ｐゴシック"/>
              </a:rPr>
              <a:t>Esthetics</a:t>
            </a:r>
          </a:p>
          <a:p>
            <a:pPr marL="742950" lvl="1" indent="-285750">
              <a:buClr>
                <a:schemeClr val="bg1"/>
              </a:buClr>
              <a:buSzPct val="70000"/>
              <a:buFont typeface="Wingdings" pitchFamily="2" charset="2"/>
              <a:buChar char="Ø"/>
              <a:defRPr/>
            </a:pPr>
            <a:r>
              <a:rPr lang="en-US" kern="0" dirty="0">
                <a:cs typeface="ＭＳ Ｐゴシック"/>
              </a:rPr>
              <a:t>Medicine</a:t>
            </a:r>
          </a:p>
          <a:p>
            <a:pPr marL="742950" lvl="1" indent="-285750">
              <a:buClr>
                <a:schemeClr val="bg1"/>
              </a:buClr>
              <a:buSzPct val="70000"/>
              <a:buFont typeface="Wingdings" pitchFamily="2" charset="2"/>
              <a:buChar char="Ø"/>
              <a:defRPr/>
            </a:pPr>
            <a:endParaRPr lang="en-US" kern="0" dirty="0">
              <a:solidFill>
                <a:schemeClr val="bg2"/>
              </a:solidFill>
              <a:cs typeface="ＭＳ Ｐゴシック"/>
            </a:endParaRPr>
          </a:p>
        </p:txBody>
      </p:sp>
      <p:sp>
        <p:nvSpPr>
          <p:cNvPr id="13" name="Content Placeholder 2">
            <a:extLst>
              <a:ext uri="{FF2B5EF4-FFF2-40B4-BE49-F238E27FC236}">
                <a16:creationId xmlns:a16="http://schemas.microsoft.com/office/drawing/2014/main" id="{6D67D082-26C4-414B-BC4F-124228985FED}"/>
              </a:ext>
            </a:extLst>
          </p:cNvPr>
          <p:cNvSpPr txBox="1">
            <a:spLocks/>
          </p:cNvSpPr>
          <p:nvPr/>
        </p:nvSpPr>
        <p:spPr bwMode="auto">
          <a:xfrm>
            <a:off x="5127627" y="3128242"/>
            <a:ext cx="3924300" cy="3578225"/>
          </a:xfrm>
          <a:prstGeom prst="rect">
            <a:avLst/>
          </a:prstGeom>
          <a:noFill/>
          <a:ln w="9525">
            <a:noFill/>
            <a:miter lim="800000"/>
            <a:headEnd/>
            <a:tailEnd/>
          </a:ln>
        </p:spPr>
        <p:txBody>
          <a:bodyPr/>
          <a:lstStyle/>
          <a:p>
            <a:pPr marL="742950" lvl="1" indent="-285750">
              <a:buClr>
                <a:schemeClr val="bg1"/>
              </a:buClr>
              <a:buSzPct val="70000"/>
              <a:buFont typeface="Wingdings" pitchFamily="2" charset="2"/>
              <a:buChar char="Ø"/>
              <a:defRPr/>
            </a:pPr>
            <a:r>
              <a:rPr lang="en-US" kern="0" dirty="0">
                <a:cs typeface="ＭＳ Ｐゴシック"/>
              </a:rPr>
              <a:t>Naturopathy</a:t>
            </a:r>
          </a:p>
          <a:p>
            <a:pPr marL="742950" lvl="1" indent="-285750">
              <a:buClr>
                <a:schemeClr val="bg1"/>
              </a:buClr>
              <a:buSzPct val="70000"/>
              <a:buFont typeface="Wingdings" pitchFamily="2" charset="2"/>
              <a:buChar char="Ø"/>
              <a:defRPr/>
            </a:pPr>
            <a:r>
              <a:rPr lang="en-US" kern="0" dirty="0">
                <a:cs typeface="ＭＳ Ｐゴシック"/>
              </a:rPr>
              <a:t>Nursing</a:t>
            </a:r>
          </a:p>
          <a:p>
            <a:pPr marL="742950" lvl="1" indent="-285750">
              <a:buClr>
                <a:schemeClr val="bg1"/>
              </a:buClr>
              <a:buSzPct val="70000"/>
              <a:buFont typeface="Wingdings" pitchFamily="2" charset="2"/>
              <a:buChar char="Ø"/>
              <a:defRPr/>
            </a:pPr>
            <a:r>
              <a:rPr lang="en-US" kern="0" dirty="0">
                <a:cs typeface="ＭＳ Ｐゴシック"/>
              </a:rPr>
              <a:t>Osteopathic medicine</a:t>
            </a:r>
          </a:p>
          <a:p>
            <a:pPr marL="742950" lvl="1" indent="-285750">
              <a:buClr>
                <a:schemeClr val="bg1"/>
              </a:buClr>
              <a:buSzPct val="70000"/>
              <a:buFont typeface="Wingdings" pitchFamily="2" charset="2"/>
              <a:buChar char="Ø"/>
              <a:defRPr/>
            </a:pPr>
            <a:r>
              <a:rPr lang="en-US" kern="0" dirty="0">
                <a:cs typeface="ＭＳ Ｐゴシック"/>
              </a:rPr>
              <a:t>Physical therapy</a:t>
            </a:r>
          </a:p>
          <a:p>
            <a:pPr marL="742950" lvl="1" indent="-285750">
              <a:buClr>
                <a:schemeClr val="bg1"/>
              </a:buClr>
              <a:buSzPct val="70000"/>
              <a:buFont typeface="Wingdings" pitchFamily="2" charset="2"/>
              <a:buChar char="Ø"/>
              <a:defRPr/>
            </a:pPr>
            <a:r>
              <a:rPr lang="en-US" kern="0" dirty="0">
                <a:cs typeface="ＭＳ Ｐゴシック"/>
              </a:rPr>
              <a:t>Podiatric medicine</a:t>
            </a:r>
          </a:p>
          <a:p>
            <a:pPr marL="742950" lvl="1" indent="-285750">
              <a:buClr>
                <a:schemeClr val="bg1"/>
              </a:buClr>
              <a:buSzPct val="70000"/>
              <a:buFont typeface="Wingdings" pitchFamily="2" charset="2"/>
              <a:buChar char="Ø"/>
              <a:defRPr/>
            </a:pPr>
            <a:r>
              <a:rPr lang="en-US" kern="0" dirty="0">
                <a:cs typeface="ＭＳ Ｐゴシック"/>
              </a:rPr>
              <a:t>Psychology</a:t>
            </a:r>
          </a:p>
          <a:p>
            <a:pPr marL="742950" lvl="1" indent="-285750">
              <a:buClr>
                <a:schemeClr val="bg1"/>
              </a:buClr>
              <a:buSzPct val="70000"/>
              <a:buFont typeface="Wingdings" pitchFamily="2" charset="2"/>
              <a:buChar char="Ø"/>
              <a:defRPr/>
            </a:pPr>
            <a:endParaRPr lang="en-US" kern="0" dirty="0">
              <a:solidFill>
                <a:schemeClr val="bg2"/>
              </a:solidFill>
              <a:cs typeface="ＭＳ Ｐゴシック"/>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C6060F7F-2739-4A95-A4A8-7CE461B75116}"/>
              </a:ext>
            </a:extLst>
          </p:cNvPr>
          <p:cNvSpPr>
            <a:spLocks noGrp="1" noChangeArrowheads="1"/>
          </p:cNvSpPr>
          <p:nvPr>
            <p:ph type="title"/>
          </p:nvPr>
        </p:nvSpPr>
        <p:spPr/>
        <p:txBody>
          <a:bodyPr/>
          <a:lstStyle/>
          <a:p>
            <a:r>
              <a:rPr lang="en-US" altLang="en-US"/>
              <a:t>Unique Scope of Practice Parameters for Therapeutic Massage</a:t>
            </a:r>
          </a:p>
        </p:txBody>
      </p:sp>
      <p:sp>
        <p:nvSpPr>
          <p:cNvPr id="27651" name="Content Placeholder 2">
            <a:extLst>
              <a:ext uri="{FF2B5EF4-FFF2-40B4-BE49-F238E27FC236}">
                <a16:creationId xmlns:a16="http://schemas.microsoft.com/office/drawing/2014/main" id="{BD7E70D8-E075-47DE-981E-E3A74E85F9AC}"/>
              </a:ext>
            </a:extLst>
          </p:cNvPr>
          <p:cNvSpPr>
            <a:spLocks noGrp="1" noChangeArrowheads="1"/>
          </p:cNvSpPr>
          <p:nvPr>
            <p:ph idx="1"/>
          </p:nvPr>
        </p:nvSpPr>
        <p:spPr/>
        <p:txBody>
          <a:bodyPr/>
          <a:lstStyle/>
          <a:p>
            <a:r>
              <a:rPr lang="en-US" altLang="en-US" dirty="0"/>
              <a:t>Recall definitions of:</a:t>
            </a:r>
          </a:p>
          <a:p>
            <a:pPr lvl="1"/>
            <a:r>
              <a:rPr lang="en-US" altLang="en-US" dirty="0"/>
              <a:t>Massage</a:t>
            </a:r>
          </a:p>
          <a:p>
            <a:pPr lvl="1"/>
            <a:r>
              <a:rPr lang="en-US" altLang="en-US" dirty="0"/>
              <a:t>Massage therapy</a:t>
            </a:r>
          </a:p>
          <a:p>
            <a:pPr lvl="2"/>
            <a:r>
              <a:rPr lang="en-US" altLang="en-US" dirty="0"/>
              <a:t>Two main categories: Wellness and health promotion; medical care</a:t>
            </a:r>
          </a:p>
          <a:p>
            <a:pPr lvl="3"/>
            <a:r>
              <a:rPr lang="en-US" altLang="en-US" dirty="0"/>
              <a:t>Two categories can overlap</a:t>
            </a:r>
          </a:p>
          <a:p>
            <a:pPr lvl="1"/>
            <a:r>
              <a:rPr lang="en-US" altLang="en-US" dirty="0"/>
              <a:t>Massage therapy practice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E7135E53-6170-44BA-A7A6-C6426BA385C7}"/>
              </a:ext>
            </a:extLst>
          </p:cNvPr>
          <p:cNvSpPr>
            <a:spLocks noGrp="1" noChangeArrowheads="1"/>
          </p:cNvSpPr>
          <p:nvPr>
            <p:ph type="title"/>
          </p:nvPr>
        </p:nvSpPr>
        <p:spPr/>
        <p:txBody>
          <a:bodyPr/>
          <a:lstStyle/>
          <a:p>
            <a:pPr eaLnBrk="1" hangingPunct="1"/>
            <a:r>
              <a:rPr lang="en-US" altLang="en-US"/>
              <a:t>Salutogenesis and the </a:t>
            </a:r>
            <a:br>
              <a:rPr lang="en-US" altLang="en-US"/>
            </a:br>
            <a:r>
              <a:rPr lang="en-US" altLang="en-US"/>
              <a:t>Wellness Continuum</a:t>
            </a:r>
          </a:p>
        </p:txBody>
      </p:sp>
      <p:sp>
        <p:nvSpPr>
          <p:cNvPr id="29699" name="Content Placeholder 2">
            <a:extLst>
              <a:ext uri="{FF2B5EF4-FFF2-40B4-BE49-F238E27FC236}">
                <a16:creationId xmlns:a16="http://schemas.microsoft.com/office/drawing/2014/main" id="{91B2464F-05BA-4B62-9398-9AFB9B91AFE0}"/>
              </a:ext>
            </a:extLst>
          </p:cNvPr>
          <p:cNvSpPr>
            <a:spLocks noGrp="1" noChangeArrowheads="1"/>
          </p:cNvSpPr>
          <p:nvPr>
            <p:ph idx="1"/>
          </p:nvPr>
        </p:nvSpPr>
        <p:spPr/>
        <p:txBody>
          <a:bodyPr/>
          <a:lstStyle/>
          <a:p>
            <a:pPr eaLnBrk="1" hangingPunct="1"/>
            <a:r>
              <a:rPr lang="en-US" altLang="en-US" dirty="0" err="1"/>
              <a:t>Salutogenic</a:t>
            </a:r>
            <a:r>
              <a:rPr lang="en-US" altLang="en-US" dirty="0"/>
              <a:t> mode involves a continuum, with movement toward health</a:t>
            </a:r>
          </a:p>
          <a:p>
            <a:pPr eaLnBrk="1" hangingPunct="1"/>
            <a:r>
              <a:rPr lang="en-US" altLang="en-US" dirty="0"/>
              <a:t>Massage therapy slides on the continuum, with a primary focus on well-being and health promotion</a:t>
            </a:r>
          </a:p>
          <a:p>
            <a:pPr eaLnBrk="1" hangingPunct="1"/>
            <a:r>
              <a:rPr lang="en-US" altLang="en-US" dirty="0"/>
              <a:t>Full spectrum of massage therapy outcomes have value in supporting medical treatment</a:t>
            </a:r>
          </a:p>
          <a:p>
            <a:pPr eaLnBrk="1" hangingPunct="1"/>
            <a:r>
              <a:rPr lang="en-US" altLang="en-US" dirty="0" err="1"/>
              <a:t>Salutogenic</a:t>
            </a:r>
            <a:r>
              <a:rPr lang="en-US" altLang="en-US" dirty="0"/>
              <a:t> approach, complemented by illness-wellness continuum, focuses on factors of health and well-being rather than disease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A468C026-6B3D-47E2-8E55-6CF87D5706FE}"/>
              </a:ext>
            </a:extLst>
          </p:cNvPr>
          <p:cNvSpPr>
            <a:spLocks noGrp="1" noChangeArrowheads="1"/>
          </p:cNvSpPr>
          <p:nvPr>
            <p:ph type="title"/>
          </p:nvPr>
        </p:nvSpPr>
        <p:spPr/>
        <p:txBody>
          <a:bodyPr/>
          <a:lstStyle/>
          <a:p>
            <a:r>
              <a:rPr lang="en-US" altLang="en-US"/>
              <a:t>Wellness-Based Massage</a:t>
            </a:r>
            <a:br>
              <a:rPr lang="en-US" altLang="en-US"/>
            </a:br>
            <a:r>
              <a:rPr lang="en-US" altLang="en-US"/>
              <a:t>Scope of Practice</a:t>
            </a:r>
          </a:p>
        </p:txBody>
      </p:sp>
      <p:sp>
        <p:nvSpPr>
          <p:cNvPr id="31747" name="Content Placeholder 2">
            <a:extLst>
              <a:ext uri="{FF2B5EF4-FFF2-40B4-BE49-F238E27FC236}">
                <a16:creationId xmlns:a16="http://schemas.microsoft.com/office/drawing/2014/main" id="{4EC51018-101A-43EC-A205-14391D4E2071}"/>
              </a:ext>
            </a:extLst>
          </p:cNvPr>
          <p:cNvSpPr>
            <a:spLocks noGrp="1" noChangeArrowheads="1"/>
          </p:cNvSpPr>
          <p:nvPr>
            <p:ph idx="1"/>
          </p:nvPr>
        </p:nvSpPr>
        <p:spPr/>
        <p:txBody>
          <a:bodyPr/>
          <a:lstStyle/>
          <a:p>
            <a:r>
              <a:rPr lang="en-US" altLang="en-US"/>
              <a:t>Normalization is accomplished through:</a:t>
            </a:r>
          </a:p>
          <a:p>
            <a:pPr lvl="1"/>
            <a:r>
              <a:rPr lang="en-US" altLang="en-US"/>
              <a:t>External manual stimulation of nervous, circulatory, and respiratory systems; connective tissue, and muscles to achieve:</a:t>
            </a:r>
          </a:p>
          <a:p>
            <a:pPr lvl="2"/>
            <a:r>
              <a:rPr lang="en-US" altLang="en-US"/>
              <a:t>Generalized stress reduction</a:t>
            </a:r>
          </a:p>
          <a:p>
            <a:pPr lvl="2"/>
            <a:r>
              <a:rPr lang="en-US" altLang="en-US"/>
              <a:t>A decrease in muscle tension</a:t>
            </a:r>
          </a:p>
          <a:p>
            <a:pPr lvl="2"/>
            <a:r>
              <a:rPr lang="en-US" altLang="en-US"/>
              <a:t>Symptomatic relief of pain related to soft tissue dysfunction</a:t>
            </a:r>
          </a:p>
          <a:p>
            <a:pPr lvl="2"/>
            <a:r>
              <a:rPr lang="en-US" altLang="en-US"/>
              <a:t>Other benefits similar to those of exercise</a:t>
            </a:r>
          </a:p>
          <a:p>
            <a:pPr lvl="2"/>
            <a:r>
              <a:rPr lang="en-US" altLang="en-US"/>
              <a:t>Other relaxation responses produced by therapeutic massage to increase client’s well-being</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6">
            <a:extLst>
              <a:ext uri="{FF2B5EF4-FFF2-40B4-BE49-F238E27FC236}">
                <a16:creationId xmlns:a16="http://schemas.microsoft.com/office/drawing/2014/main" id="{D73838DA-9702-455B-A1AD-F1A63518F3A6}"/>
              </a:ext>
            </a:extLst>
          </p:cNvPr>
          <p:cNvSpPr>
            <a:spLocks noGrp="1" noChangeArrowheads="1"/>
          </p:cNvSpPr>
          <p:nvPr>
            <p:ph type="title"/>
          </p:nvPr>
        </p:nvSpPr>
        <p:spPr/>
        <p:txBody>
          <a:bodyPr/>
          <a:lstStyle/>
          <a:p>
            <a:pPr eaLnBrk="1" hangingPunct="1"/>
            <a:r>
              <a:rPr lang="en-US" altLang="en-US" dirty="0"/>
              <a:t>The Medical Care–Based </a:t>
            </a:r>
            <a:br>
              <a:rPr lang="en-US" altLang="en-US" dirty="0"/>
            </a:br>
            <a:r>
              <a:rPr lang="en-US" altLang="en-US" dirty="0"/>
              <a:t>Massage Scope of Practice</a:t>
            </a:r>
            <a:endParaRPr lang="en-GB" altLang="en-US" dirty="0"/>
          </a:p>
        </p:txBody>
      </p:sp>
      <p:sp>
        <p:nvSpPr>
          <p:cNvPr id="33795" name="Rectangle 7">
            <a:extLst>
              <a:ext uri="{FF2B5EF4-FFF2-40B4-BE49-F238E27FC236}">
                <a16:creationId xmlns:a16="http://schemas.microsoft.com/office/drawing/2014/main" id="{616D23C2-8FF2-4930-8B13-999AE7CCF288}"/>
              </a:ext>
            </a:extLst>
          </p:cNvPr>
          <p:cNvSpPr>
            <a:spLocks noGrp="1" noChangeArrowheads="1"/>
          </p:cNvSpPr>
          <p:nvPr>
            <p:ph idx="1"/>
          </p:nvPr>
        </p:nvSpPr>
        <p:spPr/>
        <p:txBody>
          <a:bodyPr/>
          <a:lstStyle/>
          <a:p>
            <a:pPr eaLnBrk="1" hangingPunct="1"/>
            <a:r>
              <a:rPr lang="en-US" altLang="en-US" dirty="0"/>
              <a:t>Health care and sports massage parameters</a:t>
            </a:r>
          </a:p>
          <a:p>
            <a:pPr lvl="1" eaLnBrk="1" hangingPunct="1"/>
            <a:r>
              <a:rPr lang="en-US" altLang="en-US" dirty="0"/>
              <a:t>Develop, maintain, rehabilitate, or augment physical function</a:t>
            </a:r>
          </a:p>
          <a:p>
            <a:pPr lvl="1" eaLnBrk="1" hangingPunct="1"/>
            <a:r>
              <a:rPr lang="en-US" altLang="en-US" dirty="0"/>
              <a:t>Relieve or prevent dysfunction and pain</a:t>
            </a:r>
          </a:p>
          <a:p>
            <a:pPr lvl="1" eaLnBrk="1" hangingPunct="1"/>
            <a:r>
              <a:rPr lang="en-US" altLang="en-US" dirty="0"/>
              <a:t>Enhance the well-being of the client</a:t>
            </a:r>
          </a:p>
        </p:txBody>
      </p:sp>
      <p:sp>
        <p:nvSpPr>
          <p:cNvPr id="2" name="TextBox 1">
            <a:extLst>
              <a:ext uri="{FF2B5EF4-FFF2-40B4-BE49-F238E27FC236}">
                <a16:creationId xmlns:a16="http://schemas.microsoft.com/office/drawing/2014/main" id="{97ED49A3-2EE1-12B4-8EE0-E7D5A4992107}"/>
              </a:ext>
            </a:extLst>
          </p:cNvPr>
          <p:cNvSpPr txBox="1"/>
          <p:nvPr/>
        </p:nvSpPr>
        <p:spPr>
          <a:xfrm>
            <a:off x="1495136" y="4100824"/>
            <a:ext cx="9201727" cy="1754326"/>
          </a:xfrm>
          <a:prstGeom prst="rect">
            <a:avLst/>
          </a:prstGeom>
          <a:noFill/>
        </p:spPr>
        <p:txBody>
          <a:bodyPr wrap="square" rtlCol="0">
            <a:spAutoFit/>
          </a:bodyPr>
          <a:lstStyle/>
          <a:p>
            <a:r>
              <a:rPr lang="en-US" sz="3600" dirty="0">
                <a:solidFill>
                  <a:srgbClr val="C00000"/>
                </a:solidFill>
              </a:rPr>
              <a:t>RMT Massage does not apply to the Medical Esthetician ! The above mentioned are out of your scope.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A5F21B5-2FF1-4B5D-A317-DBD24DD52F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91FC7805-E48F-4726-0150-1BF1D487CA12}"/>
              </a:ext>
            </a:extLst>
          </p:cNvPr>
          <p:cNvSpPr txBox="1"/>
          <p:nvPr/>
        </p:nvSpPr>
        <p:spPr>
          <a:xfrm>
            <a:off x="5560292" y="2106229"/>
            <a:ext cx="6169890" cy="2031325"/>
          </a:xfrm>
          <a:prstGeom prst="rect">
            <a:avLst/>
          </a:prstGeom>
          <a:noFill/>
        </p:spPr>
        <p:txBody>
          <a:bodyPr wrap="square">
            <a:spAutoFit/>
          </a:bodyPr>
          <a:lstStyle/>
          <a:p>
            <a:pPr eaLnBrk="1" hangingPunct="1"/>
            <a:r>
              <a:rPr lang="en-US" altLang="en-US" b="1" dirty="0">
                <a:solidFill>
                  <a:srgbClr val="C00000"/>
                </a:solidFill>
              </a:rPr>
              <a:t>Legal limits</a:t>
            </a:r>
          </a:p>
          <a:p>
            <a:pPr eaLnBrk="1" hangingPunct="1"/>
            <a:r>
              <a:rPr lang="en-US" altLang="en-US" b="1" dirty="0">
                <a:solidFill>
                  <a:srgbClr val="C00000"/>
                </a:solidFill>
              </a:rPr>
              <a:t>Personal limits</a:t>
            </a:r>
          </a:p>
          <a:p>
            <a:pPr lvl="1" eaLnBrk="1" hangingPunct="1"/>
            <a:r>
              <a:rPr lang="en-US" altLang="en-US" b="1" dirty="0">
                <a:solidFill>
                  <a:srgbClr val="C00000"/>
                </a:solidFill>
              </a:rPr>
              <a:t>Type and extent of education</a:t>
            </a:r>
          </a:p>
          <a:p>
            <a:pPr lvl="1" eaLnBrk="1" hangingPunct="1"/>
            <a:r>
              <a:rPr lang="en-US" altLang="en-US" b="1" dirty="0">
                <a:solidFill>
                  <a:srgbClr val="C00000"/>
                </a:solidFill>
              </a:rPr>
              <a:t>Personal biases</a:t>
            </a:r>
          </a:p>
          <a:p>
            <a:pPr lvl="1" eaLnBrk="1" hangingPunct="1"/>
            <a:r>
              <a:rPr lang="en-US" altLang="en-US" b="1" dirty="0">
                <a:solidFill>
                  <a:srgbClr val="C00000"/>
                </a:solidFill>
              </a:rPr>
              <a:t>Life experiences</a:t>
            </a:r>
          </a:p>
          <a:p>
            <a:pPr lvl="1" eaLnBrk="1" hangingPunct="1"/>
            <a:r>
              <a:rPr lang="en-US" altLang="en-US" b="1" dirty="0">
                <a:solidFill>
                  <a:srgbClr val="C00000"/>
                </a:solidFill>
              </a:rPr>
              <a:t>Specific interests in terms of the type of client served</a:t>
            </a:r>
          </a:p>
          <a:p>
            <a:pPr lvl="1" eaLnBrk="1" hangingPunct="1"/>
            <a:r>
              <a:rPr lang="en-US" altLang="en-US" b="1" dirty="0">
                <a:solidFill>
                  <a:srgbClr val="C00000"/>
                </a:solidFill>
              </a:rPr>
              <a:t>Physical limitations, such as size and endurance levels </a:t>
            </a:r>
          </a:p>
        </p:txBody>
      </p:sp>
      <p:sp>
        <p:nvSpPr>
          <p:cNvPr id="8" name="TextBox 7">
            <a:extLst>
              <a:ext uri="{FF2B5EF4-FFF2-40B4-BE49-F238E27FC236}">
                <a16:creationId xmlns:a16="http://schemas.microsoft.com/office/drawing/2014/main" id="{44E9E78D-46DD-D243-E53D-55B16FD50695}"/>
              </a:ext>
            </a:extLst>
          </p:cNvPr>
          <p:cNvSpPr txBox="1"/>
          <p:nvPr/>
        </p:nvSpPr>
        <p:spPr>
          <a:xfrm>
            <a:off x="766618" y="2930298"/>
            <a:ext cx="6169890" cy="707886"/>
          </a:xfrm>
          <a:prstGeom prst="rect">
            <a:avLst/>
          </a:prstGeom>
          <a:noFill/>
        </p:spPr>
        <p:txBody>
          <a:bodyPr wrap="square">
            <a:spAutoFit/>
          </a:bodyPr>
          <a:lstStyle/>
          <a:p>
            <a:r>
              <a:rPr lang="en-US" altLang="en-US" sz="4000" dirty="0">
                <a:solidFill>
                  <a:schemeClr val="bg1">
                    <a:lumMod val="95000"/>
                  </a:schemeClr>
                </a:solidFill>
              </a:rPr>
              <a:t>Limits of Practice</a:t>
            </a:r>
            <a:endParaRPr lang="en-US" sz="4000" dirty="0">
              <a:solidFill>
                <a:schemeClr val="bg1">
                  <a:lumMod val="95000"/>
                </a:schemeClr>
              </a:solidFill>
            </a:endParaRPr>
          </a:p>
        </p:txBody>
      </p:sp>
    </p:spTree>
    <p:extLst>
      <p:ext uri="{BB962C8B-B14F-4D97-AF65-F5344CB8AC3E}">
        <p14:creationId xmlns:p14="http://schemas.microsoft.com/office/powerpoint/2010/main" val="3217236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6">
            <a:extLst>
              <a:ext uri="{FF2B5EF4-FFF2-40B4-BE49-F238E27FC236}">
                <a16:creationId xmlns:a16="http://schemas.microsoft.com/office/drawing/2014/main" id="{89748694-932F-4868-BE9E-F79457A3B4F1}"/>
              </a:ext>
            </a:extLst>
          </p:cNvPr>
          <p:cNvSpPr>
            <a:spLocks noGrp="1" noChangeArrowheads="1"/>
          </p:cNvSpPr>
          <p:nvPr>
            <p:ph type="title"/>
          </p:nvPr>
        </p:nvSpPr>
        <p:spPr/>
        <p:txBody>
          <a:bodyPr/>
          <a:lstStyle/>
          <a:p>
            <a:pPr eaLnBrk="1" hangingPunct="1"/>
            <a:r>
              <a:rPr lang="en-US" altLang="en-US"/>
              <a:t>Honoring Scope of Practice </a:t>
            </a:r>
            <a:endParaRPr lang="en-GB" altLang="en-US"/>
          </a:p>
        </p:txBody>
      </p:sp>
      <p:sp>
        <p:nvSpPr>
          <p:cNvPr id="41987" name="Rectangle 7">
            <a:extLst>
              <a:ext uri="{FF2B5EF4-FFF2-40B4-BE49-F238E27FC236}">
                <a16:creationId xmlns:a16="http://schemas.microsoft.com/office/drawing/2014/main" id="{0DCA08E0-6CFB-4A81-8660-4BB4BEB8EF69}"/>
              </a:ext>
            </a:extLst>
          </p:cNvPr>
          <p:cNvSpPr>
            <a:spLocks noGrp="1" noChangeArrowheads="1"/>
          </p:cNvSpPr>
          <p:nvPr>
            <p:ph idx="1"/>
          </p:nvPr>
        </p:nvSpPr>
        <p:spPr/>
        <p:txBody>
          <a:bodyPr/>
          <a:lstStyle/>
          <a:p>
            <a:pPr eaLnBrk="1" hangingPunct="1"/>
            <a:r>
              <a:rPr lang="en-US" altLang="en-US"/>
              <a:t>Make sure responses to client are from a body and massage perspective</a:t>
            </a:r>
          </a:p>
          <a:p>
            <a:pPr lvl="1" eaLnBrk="1" hangingPunct="1"/>
            <a:r>
              <a:rPr lang="en-US" altLang="en-US"/>
              <a:t>Is issue body, mind, or spirit related?</a:t>
            </a:r>
          </a:p>
          <a:p>
            <a:pPr eaLnBrk="1" hangingPunct="1"/>
            <a:r>
              <a:rPr lang="en-US" altLang="en-US"/>
              <a:t>Respect other professionals </a:t>
            </a:r>
          </a:p>
          <a:p>
            <a:pPr lvl="1" eaLnBrk="1" hangingPunct="1"/>
            <a:r>
              <a:rPr lang="en-US" altLang="en-US"/>
              <a:t>Maintain appropriate scope of practice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6">
            <a:extLst>
              <a:ext uri="{FF2B5EF4-FFF2-40B4-BE49-F238E27FC236}">
                <a16:creationId xmlns:a16="http://schemas.microsoft.com/office/drawing/2014/main" id="{D54C8016-388F-4D5E-AD19-C8FBCD40F6A9}"/>
              </a:ext>
            </a:extLst>
          </p:cNvPr>
          <p:cNvSpPr>
            <a:spLocks noGrp="1" noChangeArrowheads="1"/>
          </p:cNvSpPr>
          <p:nvPr>
            <p:ph type="title"/>
          </p:nvPr>
        </p:nvSpPr>
        <p:spPr/>
        <p:txBody>
          <a:bodyPr>
            <a:normAutofit fontScale="90000"/>
          </a:bodyPr>
          <a:lstStyle/>
          <a:p>
            <a:pPr eaLnBrk="1" hangingPunct="1"/>
            <a:r>
              <a:rPr lang="en-US" altLang="en-US" dirty="0"/>
              <a:t>Evidence-Based/Evidence-</a:t>
            </a:r>
            <a:br>
              <a:rPr lang="en-US" altLang="en-US" dirty="0"/>
            </a:br>
            <a:r>
              <a:rPr lang="en-US" altLang="en-US" dirty="0"/>
              <a:t>Informed Practice </a:t>
            </a:r>
            <a:br>
              <a:rPr lang="en-US" altLang="en-US" dirty="0"/>
            </a:br>
            <a:r>
              <a:rPr lang="en-US" altLang="en-US" sz="1600" dirty="0"/>
              <a:t>(Slide 2 of 3) </a:t>
            </a:r>
            <a:endParaRPr lang="en-GB" altLang="en-US" sz="1600" dirty="0"/>
          </a:p>
        </p:txBody>
      </p:sp>
      <p:sp>
        <p:nvSpPr>
          <p:cNvPr id="46083" name="Rectangle 7">
            <a:extLst>
              <a:ext uri="{FF2B5EF4-FFF2-40B4-BE49-F238E27FC236}">
                <a16:creationId xmlns:a16="http://schemas.microsoft.com/office/drawing/2014/main" id="{8A4B3CB3-2028-4BF2-990F-3C73B8751B79}"/>
              </a:ext>
            </a:extLst>
          </p:cNvPr>
          <p:cNvSpPr>
            <a:spLocks noGrp="1" noChangeArrowheads="1"/>
          </p:cNvSpPr>
          <p:nvPr>
            <p:ph idx="1"/>
          </p:nvPr>
        </p:nvSpPr>
        <p:spPr/>
        <p:txBody>
          <a:bodyPr/>
          <a:lstStyle/>
          <a:p>
            <a:pPr eaLnBrk="1" hangingPunct="1"/>
            <a:r>
              <a:rPr lang="en-US" altLang="en-US"/>
              <a:t>Find, read, and analyze research</a:t>
            </a:r>
          </a:p>
          <a:p>
            <a:pPr eaLnBrk="1" hangingPunct="1"/>
            <a:r>
              <a:rPr lang="en-US" altLang="en-US"/>
              <a:t>Analyze accuracy of clinically based evidence of massage benefit when research is not able to validate massage result</a:t>
            </a:r>
          </a:p>
          <a:p>
            <a:pPr eaLnBrk="1" hangingPunct="1"/>
            <a:r>
              <a:rPr lang="en-US" altLang="en-US"/>
              <a:t>Use clinical reasoning to apply the information to massage practice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6">
            <a:extLst>
              <a:ext uri="{FF2B5EF4-FFF2-40B4-BE49-F238E27FC236}">
                <a16:creationId xmlns:a16="http://schemas.microsoft.com/office/drawing/2014/main" id="{A12DE256-BEA0-4138-B4EE-338611F40FA7}"/>
              </a:ext>
            </a:extLst>
          </p:cNvPr>
          <p:cNvSpPr>
            <a:spLocks noGrp="1" noChangeArrowheads="1"/>
          </p:cNvSpPr>
          <p:nvPr>
            <p:ph type="title"/>
          </p:nvPr>
        </p:nvSpPr>
        <p:spPr/>
        <p:txBody>
          <a:bodyPr>
            <a:normAutofit fontScale="90000"/>
          </a:bodyPr>
          <a:lstStyle/>
          <a:p>
            <a:pPr eaLnBrk="1" hangingPunct="1"/>
            <a:r>
              <a:rPr lang="en-US" altLang="en-US" dirty="0"/>
              <a:t>Evidence-Based/Evidence-</a:t>
            </a:r>
            <a:br>
              <a:rPr lang="en-US" altLang="en-US" dirty="0"/>
            </a:br>
            <a:r>
              <a:rPr lang="en-US" altLang="en-US" dirty="0"/>
              <a:t>Informed Practice </a:t>
            </a:r>
            <a:br>
              <a:rPr lang="en-US" altLang="en-US" dirty="0"/>
            </a:br>
            <a:r>
              <a:rPr lang="en-US" altLang="en-US" sz="1600" dirty="0"/>
              <a:t>(Slide 3 of 3) </a:t>
            </a:r>
            <a:endParaRPr lang="en-GB" altLang="en-US" sz="1600" dirty="0"/>
          </a:p>
        </p:txBody>
      </p:sp>
      <p:sp>
        <p:nvSpPr>
          <p:cNvPr id="48131" name="Rectangle 7">
            <a:extLst>
              <a:ext uri="{FF2B5EF4-FFF2-40B4-BE49-F238E27FC236}">
                <a16:creationId xmlns:a16="http://schemas.microsoft.com/office/drawing/2014/main" id="{D7C3A59F-3768-450F-AA81-F86832242A53}"/>
              </a:ext>
            </a:extLst>
          </p:cNvPr>
          <p:cNvSpPr>
            <a:spLocks noGrp="1" noChangeArrowheads="1"/>
          </p:cNvSpPr>
          <p:nvPr>
            <p:ph idx="1"/>
          </p:nvPr>
        </p:nvSpPr>
        <p:spPr/>
        <p:txBody>
          <a:bodyPr/>
          <a:lstStyle/>
          <a:p>
            <a:pPr eaLnBrk="1" hangingPunct="1"/>
            <a:r>
              <a:rPr lang="en-US" altLang="en-US"/>
              <a:t>Apply information derived from clinical reasoning process to develop outcome-based massage sessions</a:t>
            </a:r>
          </a:p>
          <a:p>
            <a:pPr eaLnBrk="1" hangingPunct="1"/>
            <a:r>
              <a:rPr lang="en-US" altLang="en-US"/>
              <a:t>Justify decisions related to indications and contraindications to massage applications for individual clients</a:t>
            </a:r>
          </a:p>
          <a:p>
            <a:pPr eaLnBrk="1" hangingPunct="1"/>
            <a:r>
              <a:rPr lang="en-US" altLang="en-US"/>
              <a:t>Address each client in a client-centered manner, individualizing the massage for the individual client based on valid evidence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6">
            <a:extLst>
              <a:ext uri="{FF2B5EF4-FFF2-40B4-BE49-F238E27FC236}">
                <a16:creationId xmlns:a16="http://schemas.microsoft.com/office/drawing/2014/main" id="{F0AB384F-4184-45A5-870D-67F45DE2F8B7}"/>
              </a:ext>
            </a:extLst>
          </p:cNvPr>
          <p:cNvSpPr>
            <a:spLocks noGrp="1" noChangeArrowheads="1"/>
          </p:cNvSpPr>
          <p:nvPr>
            <p:ph type="title"/>
          </p:nvPr>
        </p:nvSpPr>
        <p:spPr/>
        <p:txBody>
          <a:bodyPr/>
          <a:lstStyle/>
          <a:p>
            <a:pPr eaLnBrk="1" hangingPunct="1"/>
            <a:r>
              <a:rPr lang="en-US" altLang="en-US"/>
              <a:t>Standard of Care</a:t>
            </a:r>
            <a:endParaRPr lang="en-GB" altLang="en-US"/>
          </a:p>
        </p:txBody>
      </p:sp>
      <p:sp>
        <p:nvSpPr>
          <p:cNvPr id="54275" name="Rectangle 7">
            <a:extLst>
              <a:ext uri="{FF2B5EF4-FFF2-40B4-BE49-F238E27FC236}">
                <a16:creationId xmlns:a16="http://schemas.microsoft.com/office/drawing/2014/main" id="{53B7A163-D43A-417E-8D53-7A738CE0E47E}"/>
              </a:ext>
            </a:extLst>
          </p:cNvPr>
          <p:cNvSpPr>
            <a:spLocks noGrp="1" noChangeArrowheads="1"/>
          </p:cNvSpPr>
          <p:nvPr>
            <p:ph idx="1"/>
          </p:nvPr>
        </p:nvSpPr>
        <p:spPr/>
        <p:txBody>
          <a:bodyPr/>
          <a:lstStyle/>
          <a:p>
            <a:pPr eaLnBrk="1" hangingPunct="1"/>
            <a:r>
              <a:rPr lang="en-US" altLang="en-US"/>
              <a:t>Assessment and treatment process that a clinician should follow for a certain type of clinical circumstance performed at the level at which similarly qualified practitioners manage the client’s care under the same or similar circumstances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6">
            <a:extLst>
              <a:ext uri="{FF2B5EF4-FFF2-40B4-BE49-F238E27FC236}">
                <a16:creationId xmlns:a16="http://schemas.microsoft.com/office/drawing/2014/main" id="{5A0FFA0A-FF03-47C7-86B7-A260CEB09344}"/>
              </a:ext>
            </a:extLst>
          </p:cNvPr>
          <p:cNvSpPr>
            <a:spLocks noGrp="1" noChangeArrowheads="1"/>
          </p:cNvSpPr>
          <p:nvPr>
            <p:ph type="title"/>
          </p:nvPr>
        </p:nvSpPr>
        <p:spPr/>
        <p:txBody>
          <a:bodyPr/>
          <a:lstStyle/>
          <a:p>
            <a:pPr eaLnBrk="1" hangingPunct="1"/>
            <a:r>
              <a:rPr lang="en-US" altLang="en-US"/>
              <a:t>Informed Consent</a:t>
            </a:r>
            <a:endParaRPr lang="en-GB" altLang="en-US"/>
          </a:p>
        </p:txBody>
      </p:sp>
      <p:sp>
        <p:nvSpPr>
          <p:cNvPr id="56323" name="Rectangle 7">
            <a:extLst>
              <a:ext uri="{FF2B5EF4-FFF2-40B4-BE49-F238E27FC236}">
                <a16:creationId xmlns:a16="http://schemas.microsoft.com/office/drawing/2014/main" id="{8F37A323-7042-46D6-8526-8A214EA5894B}"/>
              </a:ext>
            </a:extLst>
          </p:cNvPr>
          <p:cNvSpPr>
            <a:spLocks noGrp="1" noChangeArrowheads="1"/>
          </p:cNvSpPr>
          <p:nvPr>
            <p:ph idx="1"/>
          </p:nvPr>
        </p:nvSpPr>
        <p:spPr/>
        <p:txBody>
          <a:bodyPr/>
          <a:lstStyle/>
          <a:p>
            <a:pPr eaLnBrk="1" hangingPunct="1"/>
            <a:r>
              <a:rPr lang="en-US" altLang="en-US"/>
              <a:t>Informed consent requires that clients: </a:t>
            </a:r>
          </a:p>
          <a:p>
            <a:pPr lvl="1" eaLnBrk="1" hangingPunct="1"/>
            <a:r>
              <a:rPr lang="en-US" altLang="en-US"/>
              <a:t>Understand what will occur</a:t>
            </a:r>
          </a:p>
          <a:p>
            <a:pPr lvl="1" eaLnBrk="1" hangingPunct="1"/>
            <a:r>
              <a:rPr lang="en-US" altLang="en-US"/>
              <a:t>Participate voluntarily</a:t>
            </a:r>
          </a:p>
          <a:p>
            <a:pPr lvl="1" eaLnBrk="1" hangingPunct="1"/>
            <a:r>
              <a:rPr lang="en-US" altLang="en-US"/>
              <a:t>Be competent to give consent</a:t>
            </a:r>
          </a:p>
          <a:p>
            <a:pPr eaLnBrk="1" hangingPunct="1"/>
            <a:r>
              <a:rPr lang="en-US" altLang="en-US"/>
              <a:t>Guardians must provide consent for minors or for others unable to do so</a:t>
            </a:r>
          </a:p>
          <a:p>
            <a:pPr eaLnBrk="1" hangingPunct="1"/>
            <a:r>
              <a:rPr lang="en-US" altLang="en-US"/>
              <a:t>Discussions leading to consent can clarify ethical “</a:t>
            </a:r>
            <a:r>
              <a:rPr lang="en-US" altLang="ja-JP"/>
              <a:t>gray areas”</a:t>
            </a:r>
            <a:endParaRPr lang="en-US" altLang="en-US"/>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6">
            <a:extLst>
              <a:ext uri="{FF2B5EF4-FFF2-40B4-BE49-F238E27FC236}">
                <a16:creationId xmlns:a16="http://schemas.microsoft.com/office/drawing/2014/main" id="{B940BA5F-D465-436C-B392-F6B6652017DF}"/>
              </a:ext>
            </a:extLst>
          </p:cNvPr>
          <p:cNvSpPr>
            <a:spLocks noGrp="1" noChangeArrowheads="1"/>
          </p:cNvSpPr>
          <p:nvPr>
            <p:ph type="title"/>
          </p:nvPr>
        </p:nvSpPr>
        <p:spPr/>
        <p:txBody>
          <a:bodyPr/>
          <a:lstStyle/>
          <a:p>
            <a:pPr eaLnBrk="1" hangingPunct="1"/>
            <a:r>
              <a:rPr lang="en-US" altLang="en-US" dirty="0"/>
              <a:t>Components of Informed Consent</a:t>
            </a:r>
            <a:br>
              <a:rPr lang="en-US" altLang="en-US" dirty="0"/>
            </a:br>
            <a:r>
              <a:rPr lang="en-US" altLang="en-US" sz="1600" dirty="0"/>
              <a:t>(Slide 1 of 2)</a:t>
            </a:r>
            <a:endParaRPr lang="en-GB" altLang="en-US" sz="1600" dirty="0"/>
          </a:p>
        </p:txBody>
      </p:sp>
      <p:sp>
        <p:nvSpPr>
          <p:cNvPr id="58371" name="Rectangle 7">
            <a:extLst>
              <a:ext uri="{FF2B5EF4-FFF2-40B4-BE49-F238E27FC236}">
                <a16:creationId xmlns:a16="http://schemas.microsoft.com/office/drawing/2014/main" id="{F43A6480-31F9-4F66-9D3E-52F77C7F2DF2}"/>
              </a:ext>
            </a:extLst>
          </p:cNvPr>
          <p:cNvSpPr>
            <a:spLocks noGrp="1" noChangeArrowheads="1"/>
          </p:cNvSpPr>
          <p:nvPr>
            <p:ph idx="1"/>
          </p:nvPr>
        </p:nvSpPr>
        <p:spPr/>
        <p:txBody>
          <a:bodyPr/>
          <a:lstStyle/>
          <a:p>
            <a:pPr eaLnBrk="1" hangingPunct="1"/>
            <a:r>
              <a:rPr lang="en-US" altLang="en-US"/>
              <a:t>What are the goals of the therapeutic program?</a:t>
            </a:r>
          </a:p>
          <a:p>
            <a:pPr eaLnBrk="1" hangingPunct="1"/>
            <a:r>
              <a:rPr lang="en-US" altLang="en-US"/>
              <a:t>What services will be provided?</a:t>
            </a:r>
          </a:p>
          <a:p>
            <a:pPr eaLnBrk="1" hangingPunct="1"/>
            <a:r>
              <a:rPr lang="en-US" altLang="en-US"/>
              <a:t>What behavior is expected of the client?</a:t>
            </a:r>
          </a:p>
          <a:p>
            <a:pPr eaLnBrk="1" hangingPunct="1"/>
            <a:r>
              <a:rPr lang="en-US" altLang="en-US"/>
              <a:t>What are the risks and benefits of the process?</a:t>
            </a:r>
          </a:p>
          <a:p>
            <a:pPr eaLnBrk="1" hangingPunct="1"/>
            <a:r>
              <a:rPr lang="en-US" altLang="en-US"/>
              <a:t>What are the practitioner’</a:t>
            </a:r>
            <a:r>
              <a:rPr lang="en-US" altLang="ja-JP"/>
              <a:t>s qualifications?</a:t>
            </a:r>
            <a:endParaRPr lang="en-US"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6">
            <a:extLst>
              <a:ext uri="{FF2B5EF4-FFF2-40B4-BE49-F238E27FC236}">
                <a16:creationId xmlns:a16="http://schemas.microsoft.com/office/drawing/2014/main" id="{CDAE270B-E59F-4F77-8627-909E895036A7}"/>
              </a:ext>
            </a:extLst>
          </p:cNvPr>
          <p:cNvSpPr>
            <a:spLocks noGrp="1" noChangeArrowheads="1"/>
          </p:cNvSpPr>
          <p:nvPr>
            <p:ph type="title"/>
          </p:nvPr>
        </p:nvSpPr>
        <p:spPr/>
        <p:txBody>
          <a:bodyPr/>
          <a:lstStyle/>
          <a:p>
            <a:r>
              <a:rPr lang="en-US" altLang="en-US" dirty="0"/>
              <a:t>Components of Informed Consent</a:t>
            </a:r>
            <a:br>
              <a:rPr lang="en-US" altLang="en-US" dirty="0"/>
            </a:br>
            <a:r>
              <a:rPr lang="en-US" altLang="en-US" dirty="0"/>
              <a:t>(Slide 2 of 2)</a:t>
            </a:r>
            <a:endParaRPr lang="en-GB" altLang="en-US" dirty="0"/>
          </a:p>
        </p:txBody>
      </p:sp>
      <p:sp>
        <p:nvSpPr>
          <p:cNvPr id="60419" name="Rectangle 7">
            <a:extLst>
              <a:ext uri="{FF2B5EF4-FFF2-40B4-BE49-F238E27FC236}">
                <a16:creationId xmlns:a16="http://schemas.microsoft.com/office/drawing/2014/main" id="{984CE1BC-B642-4522-83E4-141A4CC76AAE}"/>
              </a:ext>
            </a:extLst>
          </p:cNvPr>
          <p:cNvSpPr>
            <a:spLocks noGrp="1" noChangeArrowheads="1"/>
          </p:cNvSpPr>
          <p:nvPr>
            <p:ph idx="1"/>
          </p:nvPr>
        </p:nvSpPr>
        <p:spPr/>
        <p:txBody>
          <a:bodyPr/>
          <a:lstStyle/>
          <a:p>
            <a:r>
              <a:rPr lang="en-US" altLang="en-US"/>
              <a:t>What are the financial considerations?</a:t>
            </a:r>
          </a:p>
          <a:p>
            <a:r>
              <a:rPr lang="en-US" altLang="en-US"/>
              <a:t>How long is the therapy expected to last?</a:t>
            </a:r>
          </a:p>
          <a:p>
            <a:r>
              <a:rPr lang="en-US" altLang="en-US"/>
              <a:t>What are the limitations of confidentiality?</a:t>
            </a:r>
          </a:p>
          <a:p>
            <a:r>
              <a:rPr lang="en-US" altLang="en-US"/>
              <a:t>In what areas does the professional have mandatory reporting requirements?</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6">
            <a:extLst>
              <a:ext uri="{FF2B5EF4-FFF2-40B4-BE49-F238E27FC236}">
                <a16:creationId xmlns:a16="http://schemas.microsoft.com/office/drawing/2014/main" id="{B5D35C4F-CEEA-4987-90A0-E10D07AC558F}"/>
              </a:ext>
            </a:extLst>
          </p:cNvPr>
          <p:cNvSpPr>
            <a:spLocks noGrp="1" noChangeArrowheads="1"/>
          </p:cNvSpPr>
          <p:nvPr>
            <p:ph type="title"/>
          </p:nvPr>
        </p:nvSpPr>
        <p:spPr/>
        <p:txBody>
          <a:bodyPr/>
          <a:lstStyle/>
          <a:p>
            <a:pPr eaLnBrk="1" hangingPunct="1"/>
            <a:r>
              <a:rPr lang="en-US" altLang="en-US"/>
              <a:t>Intake Procedures</a:t>
            </a:r>
            <a:endParaRPr lang="en-GB" altLang="en-US"/>
          </a:p>
        </p:txBody>
      </p:sp>
      <p:sp>
        <p:nvSpPr>
          <p:cNvPr id="62467" name="Rectangle 7">
            <a:extLst>
              <a:ext uri="{FF2B5EF4-FFF2-40B4-BE49-F238E27FC236}">
                <a16:creationId xmlns:a16="http://schemas.microsoft.com/office/drawing/2014/main" id="{0E5951A8-4D02-429F-A236-C576FA0963C7}"/>
              </a:ext>
            </a:extLst>
          </p:cNvPr>
          <p:cNvSpPr>
            <a:spLocks noGrp="1" noChangeArrowheads="1"/>
          </p:cNvSpPr>
          <p:nvPr>
            <p:ph idx="1"/>
          </p:nvPr>
        </p:nvSpPr>
        <p:spPr/>
        <p:txBody>
          <a:bodyPr/>
          <a:lstStyle/>
          <a:p>
            <a:pPr eaLnBrk="1" hangingPunct="1"/>
            <a:r>
              <a:rPr lang="en-US" altLang="en-US" dirty="0"/>
              <a:t>Needs assessment</a:t>
            </a:r>
          </a:p>
          <a:p>
            <a:pPr lvl="1" eaLnBrk="1" hangingPunct="1"/>
            <a:r>
              <a:rPr lang="en-US" altLang="en-US" dirty="0"/>
              <a:t>Based on client’</a:t>
            </a:r>
            <a:r>
              <a:rPr lang="en-US" altLang="ja-JP" dirty="0"/>
              <a:t>s history and physical assessment</a:t>
            </a:r>
          </a:p>
          <a:p>
            <a:pPr lvl="1" eaLnBrk="1" hangingPunct="1"/>
            <a:r>
              <a:rPr lang="en-US" altLang="en-US" dirty="0"/>
              <a:t>Used to devise initial treatment plan </a:t>
            </a:r>
          </a:p>
          <a:p>
            <a:pPr eaLnBrk="1" hangingPunct="1"/>
            <a:r>
              <a:rPr lang="en-US" altLang="en-US" dirty="0"/>
              <a:t>Initial treatment plan</a:t>
            </a:r>
          </a:p>
          <a:p>
            <a:pPr lvl="1" eaLnBrk="1" hangingPunct="1"/>
            <a:r>
              <a:rPr lang="en-US" altLang="en-US" dirty="0"/>
              <a:t>States therapeutic goals, duration of sessions, number of appointments needed to meet goals, cost, intervention to be used</a:t>
            </a:r>
          </a:p>
          <a:p>
            <a:pPr lvl="1" eaLnBrk="1" hangingPunct="1"/>
            <a:r>
              <a:rPr lang="en-US" altLang="en-US" dirty="0"/>
              <a:t>Establishes objective progress measurement for identifying when goals have been reached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6">
            <a:extLst>
              <a:ext uri="{FF2B5EF4-FFF2-40B4-BE49-F238E27FC236}">
                <a16:creationId xmlns:a16="http://schemas.microsoft.com/office/drawing/2014/main" id="{02A8AA20-77BE-4563-A09A-5A165B0E2AF7}"/>
              </a:ext>
            </a:extLst>
          </p:cNvPr>
          <p:cNvSpPr>
            <a:spLocks noGrp="1" noChangeArrowheads="1"/>
          </p:cNvSpPr>
          <p:nvPr>
            <p:ph type="title"/>
          </p:nvPr>
        </p:nvSpPr>
        <p:spPr/>
        <p:txBody>
          <a:bodyPr>
            <a:normAutofit fontScale="90000"/>
          </a:bodyPr>
          <a:lstStyle/>
          <a:p>
            <a:pPr eaLnBrk="1" hangingPunct="1"/>
            <a:r>
              <a:rPr lang="en-US" altLang="en-US" dirty="0"/>
              <a:t>Sequence for Obtaining </a:t>
            </a:r>
            <a:br>
              <a:rPr lang="en-US" altLang="en-US" dirty="0"/>
            </a:br>
            <a:r>
              <a:rPr lang="en-US" altLang="en-US" dirty="0"/>
              <a:t>Informed Consent </a:t>
            </a:r>
            <a:br>
              <a:rPr lang="en-US" altLang="en-US" dirty="0"/>
            </a:br>
            <a:r>
              <a:rPr lang="en-US" altLang="en-US" sz="1600" dirty="0"/>
              <a:t>(Slide 1 of 2)</a:t>
            </a:r>
            <a:endParaRPr lang="en-GB" altLang="en-US" sz="1600" dirty="0"/>
          </a:p>
        </p:txBody>
      </p:sp>
      <p:sp>
        <p:nvSpPr>
          <p:cNvPr id="64515" name="Rectangle 7">
            <a:extLst>
              <a:ext uri="{FF2B5EF4-FFF2-40B4-BE49-F238E27FC236}">
                <a16:creationId xmlns:a16="http://schemas.microsoft.com/office/drawing/2014/main" id="{0DB28D54-1CBC-4500-B575-39EAD5A62C03}"/>
              </a:ext>
            </a:extLst>
          </p:cNvPr>
          <p:cNvSpPr>
            <a:spLocks noGrp="1" noChangeArrowheads="1"/>
          </p:cNvSpPr>
          <p:nvPr>
            <p:ph idx="1"/>
          </p:nvPr>
        </p:nvSpPr>
        <p:spPr>
          <a:xfrm>
            <a:off x="1779589" y="1676401"/>
            <a:ext cx="8378825" cy="4454525"/>
          </a:xfrm>
        </p:spPr>
        <p:txBody>
          <a:bodyPr/>
          <a:lstStyle/>
          <a:p>
            <a:pPr marL="749300" indent="-292100">
              <a:buFont typeface="ArialMT" charset="0"/>
              <a:buAutoNum type="arabicPeriod"/>
            </a:pPr>
            <a:r>
              <a:rPr lang="en-US" altLang="en-US" dirty="0"/>
              <a:t>The massage professional provides general explanation of massage, supported by written information</a:t>
            </a:r>
          </a:p>
          <a:p>
            <a:pPr marL="749300" indent="-292100">
              <a:buFont typeface="ArialMT" charset="0"/>
              <a:buAutoNum type="arabicPeriod"/>
            </a:pPr>
            <a:r>
              <a:rPr lang="en-US" altLang="en-US" dirty="0"/>
              <a:t>The massage professional informs client about: </a:t>
            </a:r>
          </a:p>
          <a:p>
            <a:pPr lvl="2" eaLnBrk="1" hangingPunct="1"/>
            <a:r>
              <a:rPr lang="en-US" altLang="en-US" sz="2400" dirty="0"/>
              <a:t>Scope of practice for massage</a:t>
            </a:r>
          </a:p>
          <a:p>
            <a:pPr lvl="2" eaLnBrk="1" hangingPunct="1"/>
            <a:r>
              <a:rPr lang="en-US" altLang="en-US" sz="2400" dirty="0"/>
              <a:t>Reporting measures for professional misconduct and recourse policies</a:t>
            </a:r>
          </a:p>
          <a:p>
            <a:pPr lvl="2" eaLnBrk="1" hangingPunct="1"/>
            <a:r>
              <a:rPr lang="en-US" altLang="en-US" sz="2400" dirty="0"/>
              <a:t>Professional’</a:t>
            </a:r>
            <a:r>
              <a:rPr lang="en-US" altLang="ja-JP" sz="2400" dirty="0"/>
              <a:t>s training, experience, and credentials</a:t>
            </a:r>
          </a:p>
          <a:p>
            <a:pPr lvl="2" eaLnBrk="1" hangingPunct="1"/>
            <a:r>
              <a:rPr lang="en-US" altLang="en-US" sz="2400" dirty="0"/>
              <a:t>Any limiting factors that may affect the professional relationship</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6">
            <a:extLst>
              <a:ext uri="{FF2B5EF4-FFF2-40B4-BE49-F238E27FC236}">
                <a16:creationId xmlns:a16="http://schemas.microsoft.com/office/drawing/2014/main" id="{24F0C1C0-8585-42F3-8E79-21A7AB1937E5}"/>
              </a:ext>
            </a:extLst>
          </p:cNvPr>
          <p:cNvSpPr>
            <a:spLocks noGrp="1" noChangeArrowheads="1"/>
          </p:cNvSpPr>
          <p:nvPr>
            <p:ph type="title"/>
          </p:nvPr>
        </p:nvSpPr>
        <p:spPr/>
        <p:txBody>
          <a:bodyPr>
            <a:normAutofit fontScale="90000"/>
          </a:bodyPr>
          <a:lstStyle/>
          <a:p>
            <a:pPr eaLnBrk="1" hangingPunct="1"/>
            <a:r>
              <a:rPr lang="en-US" altLang="en-US" dirty="0"/>
              <a:t>Sequence for Obtaining </a:t>
            </a:r>
            <a:br>
              <a:rPr lang="en-US" altLang="en-US" dirty="0"/>
            </a:br>
            <a:r>
              <a:rPr lang="en-US" altLang="en-US" dirty="0"/>
              <a:t>Informed Consent </a:t>
            </a:r>
            <a:br>
              <a:rPr lang="en-US" altLang="en-US" dirty="0"/>
            </a:br>
            <a:r>
              <a:rPr lang="en-US" altLang="en-US" sz="1600" dirty="0"/>
              <a:t>(Slide 2 of 2)</a:t>
            </a:r>
            <a:endParaRPr lang="en-GB" altLang="en-US" sz="1600" dirty="0"/>
          </a:p>
        </p:txBody>
      </p:sp>
      <p:sp>
        <p:nvSpPr>
          <p:cNvPr id="157698" name="Rectangle 7">
            <a:extLst>
              <a:ext uri="{FF2B5EF4-FFF2-40B4-BE49-F238E27FC236}">
                <a16:creationId xmlns:a16="http://schemas.microsoft.com/office/drawing/2014/main" id="{6208D5F6-7753-4BF0-AEEB-690DF4F2A6A1}"/>
              </a:ext>
            </a:extLst>
          </p:cNvPr>
          <p:cNvSpPr>
            <a:spLocks noGrp="1" noChangeArrowheads="1"/>
          </p:cNvSpPr>
          <p:nvPr>
            <p:ph idx="1"/>
          </p:nvPr>
        </p:nvSpPr>
        <p:spPr>
          <a:xfrm>
            <a:off x="1771651" y="1676401"/>
            <a:ext cx="8270875" cy="4454525"/>
          </a:xfrm>
        </p:spPr>
        <p:txBody>
          <a:bodyPr/>
          <a:lstStyle/>
          <a:p>
            <a:pPr marL="749300" indent="-292100">
              <a:buFont typeface="+mj-lt"/>
              <a:buAutoNum type="arabicPeriod" startAt="3"/>
              <a:defRPr/>
            </a:pPr>
            <a:r>
              <a:rPr lang="en-US" altLang="en-US" dirty="0">
                <a:cs typeface="+mn-cs"/>
              </a:rPr>
              <a:t>The massage professional then discusses business and professional policies and procedures, including consequences of noncompliance by the client, and gives written information </a:t>
            </a:r>
          </a:p>
          <a:p>
            <a:pPr marL="1206500" lvl="1" indent="-292100">
              <a:defRPr/>
            </a:pPr>
            <a:r>
              <a:rPr lang="en-US" altLang="en-US" dirty="0"/>
              <a:t>Client brochure and policy statement</a:t>
            </a:r>
          </a:p>
          <a:p>
            <a:pPr marL="749300" lvl="1" indent="-292100">
              <a:buFont typeface="+mj-lt"/>
              <a:buAutoNum type="arabicPeriod" startAt="4"/>
              <a:defRPr/>
            </a:pPr>
            <a:r>
              <a:rPr lang="en-US" altLang="en-US" sz="2800" dirty="0"/>
              <a:t>After these procedures have been followed, the client signs an informed consent form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6">
            <a:extLst>
              <a:ext uri="{FF2B5EF4-FFF2-40B4-BE49-F238E27FC236}">
                <a16:creationId xmlns:a16="http://schemas.microsoft.com/office/drawing/2014/main" id="{876A1E5E-CB64-4391-8520-104347D7CD7A}"/>
              </a:ext>
            </a:extLst>
          </p:cNvPr>
          <p:cNvSpPr>
            <a:spLocks noGrp="1" noChangeArrowheads="1"/>
          </p:cNvSpPr>
          <p:nvPr>
            <p:ph type="title"/>
          </p:nvPr>
        </p:nvSpPr>
        <p:spPr/>
        <p:txBody>
          <a:bodyPr>
            <a:normAutofit fontScale="90000"/>
          </a:bodyPr>
          <a:lstStyle/>
          <a:p>
            <a:pPr eaLnBrk="1" hangingPunct="1"/>
            <a:r>
              <a:rPr lang="en-US" altLang="en-US" dirty="0"/>
              <a:t>Needs Assessment and the </a:t>
            </a:r>
            <a:br>
              <a:rPr lang="en-US" altLang="en-US" dirty="0"/>
            </a:br>
            <a:r>
              <a:rPr lang="en-US" altLang="en-US" dirty="0"/>
              <a:t>Initial Care/Treatment Plan </a:t>
            </a:r>
            <a:br>
              <a:rPr lang="en-US" altLang="en-US" dirty="0"/>
            </a:br>
            <a:r>
              <a:rPr lang="en-US" altLang="en-US" sz="1600" dirty="0"/>
              <a:t>(Slide 1 of 2)</a:t>
            </a:r>
            <a:endParaRPr lang="en-GB" altLang="en-US" sz="1600" dirty="0"/>
          </a:p>
        </p:txBody>
      </p:sp>
      <p:sp>
        <p:nvSpPr>
          <p:cNvPr id="68611" name="Rectangle 7">
            <a:extLst>
              <a:ext uri="{FF2B5EF4-FFF2-40B4-BE49-F238E27FC236}">
                <a16:creationId xmlns:a16="http://schemas.microsoft.com/office/drawing/2014/main" id="{521B6C33-FCED-478B-B59D-F83A7A6AD4BB}"/>
              </a:ext>
            </a:extLst>
          </p:cNvPr>
          <p:cNvSpPr>
            <a:spLocks noGrp="1" noChangeArrowheads="1"/>
          </p:cNvSpPr>
          <p:nvPr>
            <p:ph idx="1"/>
          </p:nvPr>
        </p:nvSpPr>
        <p:spPr/>
        <p:txBody>
          <a:bodyPr/>
          <a:lstStyle/>
          <a:p>
            <a:pPr eaLnBrk="1" hangingPunct="1"/>
            <a:r>
              <a:rPr lang="en-US" altLang="en-US"/>
              <a:t>Specific outcomes (i.e., the therapeutic goals)</a:t>
            </a:r>
          </a:p>
          <a:p>
            <a:pPr eaLnBrk="1" hangingPunct="1"/>
            <a:r>
              <a:rPr lang="en-US" altLang="en-US"/>
              <a:t>Frequency of visits (number of appointments per week or month) and duration of visits (e.g., 30, 50, or 90 minutes)</a:t>
            </a:r>
          </a:p>
          <a:p>
            <a:pPr eaLnBrk="1" hangingPunct="1"/>
            <a:r>
              <a:rPr lang="en-US" altLang="en-US"/>
              <a:t>Estimated number of appointments needed to achieve the therapeutic goals (e.g., 10 sessions, 15 sessions, ongoing)</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6">
            <a:extLst>
              <a:ext uri="{FF2B5EF4-FFF2-40B4-BE49-F238E27FC236}">
                <a16:creationId xmlns:a16="http://schemas.microsoft.com/office/drawing/2014/main" id="{8893B62F-42CC-4F15-8998-BBC82A14F928}"/>
              </a:ext>
            </a:extLst>
          </p:cNvPr>
          <p:cNvSpPr>
            <a:spLocks noGrp="1" noChangeArrowheads="1"/>
          </p:cNvSpPr>
          <p:nvPr>
            <p:ph type="title"/>
          </p:nvPr>
        </p:nvSpPr>
        <p:spPr/>
        <p:txBody>
          <a:bodyPr/>
          <a:lstStyle/>
          <a:p>
            <a:pPr eaLnBrk="1" hangingPunct="1"/>
            <a:r>
              <a:rPr lang="en-US" altLang="en-US"/>
              <a:t>Confidentiality</a:t>
            </a:r>
            <a:endParaRPr lang="en-GB" altLang="en-US"/>
          </a:p>
        </p:txBody>
      </p:sp>
      <p:sp>
        <p:nvSpPr>
          <p:cNvPr id="72707" name="Rectangle 7">
            <a:extLst>
              <a:ext uri="{FF2B5EF4-FFF2-40B4-BE49-F238E27FC236}">
                <a16:creationId xmlns:a16="http://schemas.microsoft.com/office/drawing/2014/main" id="{B3498040-54A0-4D87-9B44-50ACE65F840D}"/>
              </a:ext>
            </a:extLst>
          </p:cNvPr>
          <p:cNvSpPr>
            <a:spLocks noGrp="1" noChangeArrowheads="1"/>
          </p:cNvSpPr>
          <p:nvPr>
            <p:ph idx="1"/>
          </p:nvPr>
        </p:nvSpPr>
        <p:spPr/>
        <p:txBody>
          <a:bodyPr/>
          <a:lstStyle/>
          <a:p>
            <a:pPr eaLnBrk="1" hangingPunct="1"/>
            <a:r>
              <a:rPr lang="en-US" altLang="en-US"/>
              <a:t>Confidentiality is the principle that a client’</a:t>
            </a:r>
            <a:r>
              <a:rPr lang="en-US" altLang="ja-JP"/>
              <a:t>s information is private and belongs to the client</a:t>
            </a:r>
          </a:p>
          <a:p>
            <a:pPr eaLnBrk="1" hangingPunct="1"/>
            <a:r>
              <a:rPr lang="en-US" altLang="en-US"/>
              <a:t>To allow professionals to exchange information, the client must sign a release of information form</a:t>
            </a:r>
          </a:p>
          <a:p>
            <a:pPr eaLnBrk="1" hangingPunct="1"/>
            <a:r>
              <a:rPr lang="en-US" altLang="en-US"/>
              <a:t>Confidentiality also refers to public recognition of the relationship</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24531"/>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659B84DDB5A38478B70829D36E55428" ma:contentTypeVersion="13" ma:contentTypeDescription="Create a new document." ma:contentTypeScope="" ma:versionID="1bbffaa8642a7aa62ae8b095a261220e">
  <xsd:schema xmlns:xsd="http://www.w3.org/2001/XMLSchema" xmlns:xs="http://www.w3.org/2001/XMLSchema" xmlns:p="http://schemas.microsoft.com/office/2006/metadata/properties" xmlns:ns3="e39b2e7b-4903-47ff-bd4b-8d2fa0c4d256" xmlns:ns4="b859bac5-f8e7-4332-87d7-6acb10f197c4" targetNamespace="http://schemas.microsoft.com/office/2006/metadata/properties" ma:root="true" ma:fieldsID="5d6079a793c404a879ec1ab0fc7b0df3" ns3:_="" ns4:_="">
    <xsd:import namespace="e39b2e7b-4903-47ff-bd4b-8d2fa0c4d256"/>
    <xsd:import namespace="b859bac5-f8e7-4332-87d7-6acb10f197c4"/>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DateTaken" minOccurs="0"/>
                <xsd:element ref="ns4:SharedWithUsers" minOccurs="0"/>
                <xsd:element ref="ns4:SharedWithDetails" minOccurs="0"/>
                <xsd:element ref="ns4:SharingHintHash" minOccurs="0"/>
                <xsd:element ref="ns3:MediaServiceAutoKeyPoints" minOccurs="0"/>
                <xsd:element ref="ns3:MediaServiceKeyPoint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39b2e7b-4903-47ff-bd4b-8d2fa0c4d25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859bac5-f8e7-4332-87d7-6acb10f197c4"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SharingHintHash" ma:index="17"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41410CF-7035-460A-ACF8-12A714084E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39b2e7b-4903-47ff-bd4b-8d2fa0c4d256"/>
    <ds:schemaRef ds:uri="b859bac5-f8e7-4332-87d7-6acb10f197c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7F8F98D-FBAA-4105-85D8-282E14068585}">
  <ds:schemaRefs>
    <ds:schemaRef ds:uri="http://schemas.openxmlformats.org/package/2006/metadata/core-properties"/>
    <ds:schemaRef ds:uri="http://schemas.microsoft.com/office/2006/metadata/properties"/>
    <ds:schemaRef ds:uri="http://purl.org/dc/terms/"/>
    <ds:schemaRef ds:uri="http://www.w3.org/XML/1998/namespace"/>
    <ds:schemaRef ds:uri="http://schemas.microsoft.com/office/2006/documentManagement/types"/>
    <ds:schemaRef ds:uri="http://purl.org/dc/elements/1.1/"/>
    <ds:schemaRef ds:uri="http://purl.org/dc/dcmitype/"/>
    <ds:schemaRef ds:uri="b859bac5-f8e7-4332-87d7-6acb10f197c4"/>
    <ds:schemaRef ds:uri="http://schemas.microsoft.com/office/infopath/2007/PartnerControls"/>
    <ds:schemaRef ds:uri="e39b2e7b-4903-47ff-bd4b-8d2fa0c4d256"/>
  </ds:schemaRefs>
</ds:datastoreItem>
</file>

<file path=customXml/itemProps3.xml><?xml version="1.0" encoding="utf-8"?>
<ds:datastoreItem xmlns:ds="http://schemas.openxmlformats.org/officeDocument/2006/customXml" ds:itemID="{B8C5489E-87E3-4684-B2F3-6D56E1B60BA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6795</TotalTime>
  <Words>2419</Words>
  <Application>Microsoft Office PowerPoint</Application>
  <PresentationFormat>Widescreen</PresentationFormat>
  <Paragraphs>240</Paragraphs>
  <Slides>30</Slides>
  <Notes>26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30</vt:i4>
      </vt:variant>
    </vt:vector>
  </HeadingPairs>
  <TitlesOfParts>
    <vt:vector size="38" baseType="lpstr">
      <vt:lpstr>Arial</vt:lpstr>
      <vt:lpstr>ArialMT</vt:lpstr>
      <vt:lpstr>Calibri</vt:lpstr>
      <vt:lpstr>Futura PT Book</vt:lpstr>
      <vt:lpstr>Futura PT Demi</vt:lpstr>
      <vt:lpstr>Wingdings</vt:lpstr>
      <vt:lpstr>Wingdings 2</vt:lpstr>
      <vt:lpstr>Office Theme</vt:lpstr>
      <vt:lpstr>PowerPoint Presentation</vt:lpstr>
      <vt:lpstr>PowerPoint Presentation</vt:lpstr>
      <vt:lpstr>Introduction </vt:lpstr>
      <vt:lpstr>Ethics and Professionalism  Terminology</vt:lpstr>
      <vt:lpstr>Ethics</vt:lpstr>
      <vt:lpstr>Professional Code of Ethics</vt:lpstr>
      <vt:lpstr>Ethical Principles</vt:lpstr>
      <vt:lpstr>Standards of Practice</vt:lpstr>
      <vt:lpstr>Code of Ethics and Standards of  Practice for Therapeutic Massage</vt:lpstr>
      <vt:lpstr>Scope of Practice (Slide 1 of 3) </vt:lpstr>
      <vt:lpstr>Scope of Practice (Slide 2 of 3)</vt:lpstr>
      <vt:lpstr>Scope of Practice (Slide 3 of 3)</vt:lpstr>
      <vt:lpstr>Unique Scope of Practice Parameters for Therapeutic Massage</vt:lpstr>
      <vt:lpstr>Salutogenesis and the  Wellness Continuum</vt:lpstr>
      <vt:lpstr>Wellness-Based Massage Scope of Practice</vt:lpstr>
      <vt:lpstr>The Medical Care–Based  Massage Scope of Practice</vt:lpstr>
      <vt:lpstr>PowerPoint Presentation</vt:lpstr>
      <vt:lpstr>Honoring Scope of Practice </vt:lpstr>
      <vt:lpstr>Evidence-Based/Evidence- Informed Practice  (Slide 2 of 3) </vt:lpstr>
      <vt:lpstr>Evidence-Based/Evidence- Informed Practice  (Slide 3 of 3) </vt:lpstr>
      <vt:lpstr>Standard of Care</vt:lpstr>
      <vt:lpstr>Informed Consent</vt:lpstr>
      <vt:lpstr>Components of Informed Consent (Slide 1 of 2)</vt:lpstr>
      <vt:lpstr>Components of Informed Consent (Slide 2 of 2)</vt:lpstr>
      <vt:lpstr>Intake Procedures</vt:lpstr>
      <vt:lpstr>Sequence for Obtaining  Informed Consent  (Slide 1 of 2)</vt:lpstr>
      <vt:lpstr>Sequence for Obtaining  Informed Consent  (Slide 2 of 2)</vt:lpstr>
      <vt:lpstr>Needs Assessment and the  Initial Care/Treatment Plan  (Slide 1 of 2)</vt:lpstr>
      <vt:lpstr>Confidentiality</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Galyna Vavryniuk | Anderson College | Downtown</dc:creator>
  <cp:lastModifiedBy>Gabrielle Heard | Anderson College | Head Office</cp:lastModifiedBy>
  <cp:revision>241</cp:revision>
  <dcterms:created xsi:type="dcterms:W3CDTF">2020-02-19T20:43:13Z</dcterms:created>
  <dcterms:modified xsi:type="dcterms:W3CDTF">2023-04-11T16:16:04Z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0x010100C659B84DDB5A38478B70829D36E55428</vt:lpwstr>
  </property>
</Properties>
</file>