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4"/>
  </p:sldMasterIdLst>
  <p:notesMasterIdLst>
    <p:notesMasterId r:id="rId26"/>
  </p:notesMasterIdLst>
  <p:sldIdLst>
    <p:sldId id="460" r:id="rId5"/>
    <p:sldId id="458" r:id="rId6"/>
    <p:sldId id="439" r:id="rId7"/>
    <p:sldId id="459" r:id="rId8"/>
    <p:sldId id="441" r:id="rId9"/>
    <p:sldId id="442" r:id="rId10"/>
    <p:sldId id="443" r:id="rId11"/>
    <p:sldId id="444" r:id="rId12"/>
    <p:sldId id="445" r:id="rId13"/>
    <p:sldId id="446" r:id="rId14"/>
    <p:sldId id="447" r:id="rId15"/>
    <p:sldId id="448" r:id="rId16"/>
    <p:sldId id="449" r:id="rId17"/>
    <p:sldId id="450" r:id="rId18"/>
    <p:sldId id="451" r:id="rId19"/>
    <p:sldId id="452" r:id="rId20"/>
    <p:sldId id="453" r:id="rId21"/>
    <p:sldId id="454" r:id="rId22"/>
    <p:sldId id="455" r:id="rId23"/>
    <p:sldId id="456" r:id="rId24"/>
    <p:sldId id="45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89A68-A089-6610-25F6-22E65CDF99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76825D-C9B3-F42D-00C5-B49028F6A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C8E9C-6707-836C-21D5-BD09B6026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1D60B-7782-DFC8-6FEF-AC28BF151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2004 Lippincott Williams &amp; Wilkins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CE62F-6028-F3FF-2B27-E0DBE81A3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F5A9F-3FA9-48A6-9102-C4442DC4A35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2146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F9B90-9827-10B0-CD1D-B2CF7DD9C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C70573-2A99-CB20-B34F-6630E922D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583E20-2BBF-6A84-4461-FB170801B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7B9AF-0DAA-264A-A610-3BE8FB90F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EB902-92B4-663E-2A5D-DA98622BE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9486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AD255-D5F6-A723-7A1D-A3CC07794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CA4B29-3EC9-75E8-C0B2-5F5D113AF5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996000-551B-3B8C-BE27-8D4C8C978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892D8-C6BD-57B9-84CD-ECA5BB698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01BAB5-ADD8-AB22-505F-B79EE0BEA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0377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0EF29-3783-3BD1-3371-927838F4F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56514-D6BF-4C66-DE45-239AA8FBAA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5E3DE9-B629-76D3-F92F-0266B9079C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28B20C-A81A-B0E0-5441-594D28ACB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9D39CC-E1FA-C2E1-45CF-5A5CF076F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D57035-7546-3B0F-7B9B-DCF474627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5588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FC2F8-9D56-7D7A-7D7A-F696AB9FE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530D8B-344E-0A33-33FB-DFAB8DA2AF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C83F9F-D786-5A56-24BF-261B5D1FBA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D3341C-EECD-F04E-E2E1-9614594DE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A69147-208E-0FD5-F032-305B50BD4E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947285-11CE-4CE7-4EEC-2ABB06B0A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D78A30-F3A3-2B79-A5E7-CC6A99352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76FB26-0BCF-A092-3D95-1CEE44A54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23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4949E-B96E-0810-A61D-918805E42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42E1B-40FE-014E-7FD7-FD2C92A60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257C8B-AB12-67EF-A3AC-AC4CBBC92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1827AF-783E-9200-320B-222FF2304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0009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5FF3B-E13F-F5AC-30C3-3B2C44F88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0978F6-DE63-9DB0-6B77-E6C72E285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44BD95-4D6A-BDCF-ED18-380C80BC2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830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C87A9-1D01-5F94-AAB0-CA5DBACEC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86726F-FFAC-A19B-078D-DECFC05B3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B21318-C169-2FD7-4869-E1EBC51819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3DF37B-DCB3-F262-0E7C-D2C0A6C85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E200EF-6B80-57F0-69BD-11523A75E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AE7CE4-58DC-FE15-0355-8899BE531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6973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95691-CB84-C9E1-C108-E0DC1EF06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96811F-E89B-A714-2877-9B8D60E527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30407D-03F8-2A7F-3930-0EBB182F08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08E17B-B7B7-E8B6-67E6-89959C888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2D90CE-9948-F0D1-7EE3-16D90CB1F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BF3922-C26F-B500-05E4-0D6D4BB61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073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84723-148C-62CA-0F13-5AF694F82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1338F3-C5D7-5F54-100D-9097544763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96B92-ED70-9E0E-F067-DF90F4609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3C2F94-E442-1E48-E314-DBB1B7B4F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5DF26-4168-E37F-FFE1-34CEF148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3036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EBA509-F2D7-A21B-4321-E1529DC12B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380A50-5A9A-6AA2-EE0F-C66B205F7C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40B89F-AB2F-82D9-5790-3C0FAD198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B4249-51D6-5FB4-D957-DEC32CBE1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499C9-E241-1ADE-0B28-8D83107E9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4015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028DDE7-72D4-E84F-B7CE-88FE110F5F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0046B08-18E6-FBCF-8AB7-F44356D4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5684" y="1800634"/>
            <a:ext cx="3261852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en-US"/>
            </a:br>
            <a:r>
              <a:rPr lang="en-CA" sz="440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  <a:t>THIS IS A NEW SECTION </a:t>
            </a:r>
            <a:br>
              <a:rPr lang="en-CA" sz="440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</a:br>
            <a:endParaRPr lang="en-CA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A983DAD-C658-8DF7-D9FB-9F71E3D67C2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62484" y="2258245"/>
            <a:ext cx="5343832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Futura PT Book" panose="020B0502020204020303" pitchFamily="34" charset="0"/>
              </a:defRPr>
            </a:lvl1pPr>
          </a:lstStyle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800">
                <a:latin typeface="Futura PT Book" panose="020B0502020204020303" pitchFamily="34" charset="0"/>
              </a:rPr>
              <a:t>Lorem ipsum 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800">
                <a:latin typeface="Futura PT Book" panose="020B0502020204020303" pitchFamily="34" charset="0"/>
              </a:rPr>
              <a:t>Lorem ipsum 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800">
                <a:latin typeface="Futura PT Book" panose="020B0502020204020303" pitchFamily="34" charset="0"/>
              </a:rPr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24434513-5494-1929-5AB6-91018DE838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02917" cy="68580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06F27019-115B-C159-44CE-C77245BC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E5CCBDE-CC1F-AC92-B1E2-D1C9E75A4812}"/>
              </a:ext>
            </a:extLst>
          </p:cNvPr>
          <p:cNvSpPr/>
          <p:nvPr userDrawn="1"/>
        </p:nvSpPr>
        <p:spPr>
          <a:xfrm>
            <a:off x="1998785" y="2684584"/>
            <a:ext cx="8194430" cy="148883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98A4E1-826E-1C3D-5F17-58A1B35B6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C8539B-2430-2526-425E-09CA43FABC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DF693-45E7-FD17-C8E2-FE811880C6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879417-F388-4C21-B68E-32581367ACB5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48853-1C5B-27C8-1057-EDDA18ADB2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B4ED6-E96C-C74B-6855-2A25AA8768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59F08F-51DB-4851-B307-7128CC3EC0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9142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675" r:id="rId12"/>
    <p:sldLayoutId id="214748367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54D1E-E861-88BC-A993-00C3A7DDD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A9EB166A-4DF6-82F0-1130-34AB973C18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2160589"/>
            <a:ext cx="6858000" cy="3881437"/>
          </a:xfrm>
        </p:spPr>
        <p:txBody>
          <a:bodyPr/>
          <a:lstStyle/>
          <a:p>
            <a:r>
              <a:rPr lang="en-US" sz="2800" dirty="0">
                <a:latin typeface="+mj-lt"/>
              </a:rPr>
              <a:t>Introduction to Medical Terminology </a:t>
            </a:r>
          </a:p>
          <a:p>
            <a:r>
              <a:rPr lang="en-US" sz="2800" dirty="0">
                <a:latin typeface="+mj-lt"/>
              </a:rPr>
              <a:t>MEDT 211</a:t>
            </a:r>
          </a:p>
          <a:p>
            <a:endParaRPr lang="en-US" sz="2800" dirty="0">
              <a:latin typeface="+mj-lt"/>
            </a:endParaRPr>
          </a:p>
          <a:p>
            <a:pPr marL="0" indent="0">
              <a:buNone/>
            </a:pPr>
            <a:endParaRPr lang="en-US" sz="2800" dirty="0">
              <a:latin typeface="+mj-lt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1F3D60D-5022-0DDF-7158-A75F8F4C9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47883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7125210-4F10-406A-89A3-967D550E4D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321" y="609600"/>
            <a:ext cx="9090837" cy="1320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Concepts of Medical Terminology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412E633-D974-2D0A-B548-C60C8A12C0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2160589"/>
            <a:ext cx="6858000" cy="3881437"/>
          </a:xfrm>
        </p:spPr>
        <p:txBody>
          <a:bodyPr/>
          <a:lstStyle/>
          <a:p>
            <a:pPr eaLnBrk="1" hangingPunct="1"/>
            <a:r>
              <a:rPr lang="en-US" altLang="en-US"/>
              <a:t>Distinct vocabulary used by health care professionals for effective and accurate communication</a:t>
            </a:r>
          </a:p>
          <a:p>
            <a:pPr eaLnBrk="1" hangingPunct="1"/>
            <a:r>
              <a:rPr lang="en-US" altLang="en-US"/>
              <a:t>Based on </a:t>
            </a:r>
            <a:r>
              <a:rPr lang="en-US" altLang="en-US" b="1"/>
              <a:t>Latin and Greek </a:t>
            </a:r>
            <a:r>
              <a:rPr lang="en-US" altLang="en-US"/>
              <a:t>words</a:t>
            </a:r>
          </a:p>
          <a:p>
            <a:pPr eaLnBrk="1" hangingPunct="1"/>
            <a:r>
              <a:rPr lang="en-US" altLang="en-US"/>
              <a:t>Consistent and uniform throughout the world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73A9EAD-8801-4B93-8496-6BEB776F5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83375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26618064-7DD4-5077-9A68-08A4C4BF2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Word Parts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1DC9F491-7AF8-7A73-E111-B3314EECBA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 b="1"/>
              <a:t>Root</a:t>
            </a:r>
          </a:p>
          <a:p>
            <a:pPr lvl="1" eaLnBrk="1" hangingPunct="1"/>
            <a:r>
              <a:rPr lang="en-US" altLang="en-US" sz="1800"/>
              <a:t>Fundamental unit of each medical word</a:t>
            </a:r>
          </a:p>
          <a:p>
            <a:pPr lvl="1" eaLnBrk="1" hangingPunct="1"/>
            <a:r>
              <a:rPr lang="en-US" altLang="en-US" sz="1800"/>
              <a:t>Establishes basic meaning of word</a:t>
            </a:r>
          </a:p>
          <a:p>
            <a:pPr lvl="1" eaLnBrk="1" hangingPunct="1"/>
            <a:r>
              <a:rPr lang="en-US" altLang="en-US" sz="1800"/>
              <a:t>Part to which prefixes and suffixes are added</a:t>
            </a:r>
          </a:p>
          <a:p>
            <a:pPr eaLnBrk="1" hangingPunct="1"/>
            <a:endParaRPr lang="en-US" altLang="en-US" b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3CF946-1631-4B26-ACC1-383F404D1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(Cohen &amp; DePetris,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81716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25335320-C0D7-DEC0-764B-A90AD31DF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Word Parts (cont’d)</a:t>
            </a:r>
          </a:p>
        </p:txBody>
      </p:sp>
      <p:pic>
        <p:nvPicPr>
          <p:cNvPr id="9219" name="Picture 4">
            <a:extLst>
              <a:ext uri="{FF2B5EF4-FFF2-40B4-BE49-F238E27FC236}">
                <a16:creationId xmlns:a16="http://schemas.microsoft.com/office/drawing/2014/main" id="{05E6A391-42BF-C268-DB2C-70493F5DCE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0" y="2209800"/>
            <a:ext cx="6019800" cy="3352800"/>
          </a:xfr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E91AB-B8A5-431D-B00F-6FAAD2233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80466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1D691538-E5C4-0821-A259-2D5DEF37D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Word Parts (cont’d)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CBE67E3-3102-D5DE-5C40-D853A26FD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1" y="1828800"/>
            <a:ext cx="6348413" cy="3881438"/>
          </a:xfrm>
        </p:spPr>
        <p:txBody>
          <a:bodyPr/>
          <a:lstStyle/>
          <a:p>
            <a:pPr eaLnBrk="1" hangingPunct="1"/>
            <a:r>
              <a:rPr lang="en-US" altLang="en-US" sz="2400" b="1"/>
              <a:t>Suffix</a:t>
            </a:r>
          </a:p>
          <a:p>
            <a:pPr lvl="1" eaLnBrk="1" hangingPunct="1"/>
            <a:r>
              <a:rPr lang="en-US" altLang="en-US" sz="1800"/>
              <a:t>Short word part or parts added to the </a:t>
            </a:r>
            <a:r>
              <a:rPr lang="en-US" altLang="en-US" sz="1800" b="1"/>
              <a:t>end of a word</a:t>
            </a:r>
          </a:p>
          <a:p>
            <a:pPr lvl="1" eaLnBrk="1" hangingPunct="1"/>
            <a:r>
              <a:rPr lang="en-US" altLang="en-US" sz="1800"/>
              <a:t>Modifies the meaning of the root</a:t>
            </a:r>
          </a:p>
          <a:p>
            <a:pPr lvl="1" eaLnBrk="1" hangingPunct="1"/>
            <a:r>
              <a:rPr lang="en-US" altLang="en-US" sz="1800"/>
              <a:t>Indicated by a dash before the suffix (</a:t>
            </a:r>
            <a:r>
              <a:rPr lang="en-US" altLang="en-US" sz="1800" i="1"/>
              <a:t>-itis</a:t>
            </a:r>
            <a:r>
              <a:rPr lang="en-US" altLang="en-US" sz="1800"/>
              <a:t>)</a:t>
            </a:r>
          </a:p>
          <a:p>
            <a:pPr eaLnBrk="1" hangingPunct="1"/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CDF64-0A7D-4BE1-A61E-122AA112E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89898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A2B7BCCF-0F7F-1506-71ED-AFF54B187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Word Parts (cont’d)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398CC508-A4CA-CA82-4435-9E0D78C0D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1" y="2133600"/>
            <a:ext cx="6348413" cy="3881438"/>
          </a:xfrm>
        </p:spPr>
        <p:txBody>
          <a:bodyPr/>
          <a:lstStyle/>
          <a:p>
            <a:pPr eaLnBrk="1" hangingPunct="1"/>
            <a:r>
              <a:rPr lang="en-US" altLang="en-US" sz="2400" b="1"/>
              <a:t>Prefix</a:t>
            </a:r>
          </a:p>
          <a:p>
            <a:pPr lvl="1" eaLnBrk="1" hangingPunct="1"/>
            <a:r>
              <a:rPr lang="en-US" altLang="en-US" sz="1800"/>
              <a:t>Short word part </a:t>
            </a:r>
            <a:r>
              <a:rPr lang="en-US" altLang="en-US" sz="1800" b="1"/>
              <a:t>added before a root</a:t>
            </a:r>
          </a:p>
          <a:p>
            <a:pPr lvl="1" eaLnBrk="1" hangingPunct="1"/>
            <a:r>
              <a:rPr lang="en-US" altLang="en-US" sz="1800"/>
              <a:t>Modifies the meaning of the root</a:t>
            </a:r>
          </a:p>
          <a:p>
            <a:pPr lvl="1" eaLnBrk="1" hangingPunct="1"/>
            <a:r>
              <a:rPr lang="en-US" altLang="en-US" sz="1800"/>
              <a:t>Followed by a dash (</a:t>
            </a:r>
            <a:r>
              <a:rPr lang="en-US" altLang="en-US" sz="1800" i="1"/>
              <a:t>pre-</a:t>
            </a:r>
            <a:r>
              <a:rPr lang="en-US" altLang="en-US" sz="1800"/>
              <a:t>)</a:t>
            </a:r>
          </a:p>
          <a:p>
            <a:pPr eaLnBrk="1" hangingPunct="1"/>
            <a:endParaRPr lang="en-US" altLang="en-US" b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9BC492-1E5D-4215-8358-93F6E23B8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59002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F81292E6-BF85-D968-C3E0-660723EA7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Word Parts (cont’d)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7CF54DB3-ADB5-03B6-592E-F5644D0C1D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1" y="1828800"/>
            <a:ext cx="6348413" cy="3881438"/>
          </a:xfrm>
        </p:spPr>
        <p:txBody>
          <a:bodyPr/>
          <a:lstStyle/>
          <a:p>
            <a:pPr eaLnBrk="1" hangingPunct="1"/>
            <a:r>
              <a:rPr lang="en-US" altLang="en-US"/>
              <a:t>Begin with “learn”</a:t>
            </a:r>
          </a:p>
          <a:p>
            <a:pPr lvl="1" eaLnBrk="1" hangingPunct="1"/>
            <a:r>
              <a:rPr lang="en-US" altLang="en-US" sz="1800"/>
              <a:t>Learn + </a:t>
            </a:r>
            <a:r>
              <a:rPr lang="en-US" altLang="en-US" sz="1800" i="1"/>
              <a:t>-er</a:t>
            </a:r>
            <a:r>
              <a:rPr lang="en-US" altLang="en-US" sz="1800"/>
              <a:t> = one who learns</a:t>
            </a:r>
          </a:p>
          <a:p>
            <a:pPr lvl="1" eaLnBrk="1" hangingPunct="1"/>
            <a:r>
              <a:rPr lang="en-US" altLang="en-US" sz="1800" i="1"/>
              <a:t>Re</a:t>
            </a:r>
            <a:r>
              <a:rPr lang="en-US" altLang="en-US" sz="1800"/>
              <a:t> + learn = to learn again</a:t>
            </a:r>
          </a:p>
          <a:p>
            <a:pPr eaLnBrk="1" hangingPunct="1"/>
            <a:r>
              <a:rPr lang="en-US" altLang="en-US"/>
              <a:t>Greek word for heart is </a:t>
            </a:r>
            <a:r>
              <a:rPr lang="en-US" altLang="en-US" i="1"/>
              <a:t>kardia</a:t>
            </a:r>
          </a:p>
          <a:p>
            <a:pPr lvl="1" eaLnBrk="1" hangingPunct="1"/>
            <a:r>
              <a:rPr lang="en-US" altLang="en-US" sz="1800"/>
              <a:t>Forms word root </a:t>
            </a:r>
            <a:r>
              <a:rPr lang="en-US" altLang="en-US" sz="1800" i="1"/>
              <a:t>cardi</a:t>
            </a:r>
          </a:p>
          <a:p>
            <a:pPr eaLnBrk="1" hangingPunct="1"/>
            <a:r>
              <a:rPr lang="en-US" altLang="en-US"/>
              <a:t>Latin word for lung is </a:t>
            </a:r>
            <a:r>
              <a:rPr lang="en-US" altLang="en-US" i="1"/>
              <a:t>pulmo</a:t>
            </a:r>
          </a:p>
          <a:p>
            <a:pPr lvl="1" eaLnBrk="1" hangingPunct="1"/>
            <a:r>
              <a:rPr lang="en-US" altLang="en-US" sz="1800"/>
              <a:t>Forms word root </a:t>
            </a:r>
            <a:r>
              <a:rPr lang="en-US" altLang="en-US" sz="1800" i="1"/>
              <a:t>pulm</a:t>
            </a:r>
            <a:endParaRPr lang="en-US" altLang="en-US" sz="1800"/>
          </a:p>
          <a:p>
            <a:pPr eaLnBrk="1" hangingPunct="1"/>
            <a:endParaRPr lang="en-US" altLang="en-US" b="1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D251DD6-67BA-42AA-B87A-106209C7B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43950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699BF6C7-0C6A-D40D-6C3C-10619304D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Combining Forms (cont’d)</a:t>
            </a: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190F97F0-439E-34E9-B335-EAF820ABF3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90800" y="1828800"/>
            <a:ext cx="6858000" cy="3995738"/>
          </a:xfr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FB00E6-C94B-4A03-AA74-71C3D282B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6347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83A45BE5-561E-2743-196A-9A8982083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Combining Forms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0FC98C64-A7D0-B155-2CE3-81FC8D09E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000"/>
              <a:t>Insert an ‘o’ before a suffix beginning with a consonant when added to a root</a:t>
            </a:r>
          </a:p>
          <a:p>
            <a:pPr lvl="1" eaLnBrk="1" hangingPunct="1"/>
            <a:r>
              <a:rPr lang="en-US" altLang="en-US" sz="1800" i="1"/>
              <a:t>-logy</a:t>
            </a:r>
            <a:r>
              <a:rPr lang="en-US" altLang="en-US" sz="1800"/>
              <a:t> = “study of”</a:t>
            </a:r>
          </a:p>
          <a:p>
            <a:pPr lvl="1" eaLnBrk="1" hangingPunct="1"/>
            <a:r>
              <a:rPr lang="en-US" altLang="en-US" sz="1800" i="1"/>
              <a:t>Neur </a:t>
            </a:r>
            <a:r>
              <a:rPr lang="en-US" altLang="en-US" sz="1800"/>
              <a:t>= “nerve or nervous system”</a:t>
            </a:r>
          </a:p>
          <a:p>
            <a:pPr eaLnBrk="1" hangingPunct="1"/>
            <a:r>
              <a:rPr lang="en-US" altLang="en-US" sz="2000"/>
              <a:t>Neur + o + logy = </a:t>
            </a:r>
            <a:r>
              <a:rPr lang="en-US" altLang="en-US" sz="2000">
                <a:solidFill>
                  <a:schemeClr val="accent2"/>
                </a:solidFill>
              </a:rPr>
              <a:t>neurology</a:t>
            </a:r>
            <a:r>
              <a:rPr lang="en-US" altLang="en-US" sz="2000"/>
              <a:t> (study of the nervous system)</a:t>
            </a:r>
          </a:p>
          <a:p>
            <a:pPr eaLnBrk="1" hangingPunct="1"/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AA965-AF7E-45D5-8E79-FDF8D60A7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40803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D9EC9A04-E18F-4D6F-E336-5D4286E93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Combining Forms (cont’d)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AE8F1352-F0D4-EA86-A0C2-76E130C13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930400"/>
            <a:ext cx="7162800" cy="3881438"/>
          </a:xfrm>
        </p:spPr>
        <p:txBody>
          <a:bodyPr/>
          <a:lstStyle/>
          <a:p>
            <a:pPr eaLnBrk="1" hangingPunct="1"/>
            <a:r>
              <a:rPr lang="en-US" altLang="en-US"/>
              <a:t>Roots shown with a </a:t>
            </a:r>
            <a:r>
              <a:rPr lang="en-US" altLang="en-US" b="1"/>
              <a:t>combining vowel </a:t>
            </a:r>
            <a:r>
              <a:rPr lang="en-US" altLang="en-US"/>
              <a:t>are called combining forms</a:t>
            </a:r>
          </a:p>
          <a:p>
            <a:pPr lvl="1" eaLnBrk="1" hangingPunct="1"/>
            <a:r>
              <a:rPr lang="en-US" altLang="en-US" sz="1800"/>
              <a:t>Vowels added after a slash</a:t>
            </a:r>
          </a:p>
          <a:p>
            <a:pPr lvl="1" eaLnBrk="1" hangingPunct="1"/>
            <a:r>
              <a:rPr lang="en-US" altLang="en-US" sz="1800"/>
              <a:t>Called roots</a:t>
            </a:r>
          </a:p>
          <a:p>
            <a:pPr lvl="1" eaLnBrk="1" hangingPunct="1"/>
            <a:r>
              <a:rPr lang="en-US" altLang="en-US" sz="1800" b="1"/>
              <a:t>Neur/o</a:t>
            </a:r>
          </a:p>
          <a:p>
            <a:pPr eaLnBrk="1" hangingPunct="1"/>
            <a:r>
              <a:rPr lang="en-US" altLang="en-US"/>
              <a:t>Combining vowel omitted if suffix begins with a vowel</a:t>
            </a:r>
          </a:p>
          <a:p>
            <a:pPr lvl="2" eaLnBrk="1" hangingPunct="1"/>
            <a:r>
              <a:rPr lang="en-US" altLang="en-US" sz="1800"/>
              <a:t>Neur + </a:t>
            </a:r>
            <a:r>
              <a:rPr lang="en-US" altLang="en-US" sz="1800" i="1"/>
              <a:t>itis</a:t>
            </a:r>
            <a:r>
              <a:rPr lang="en-US" altLang="en-US" sz="1800"/>
              <a:t> = </a:t>
            </a:r>
            <a:r>
              <a:rPr lang="en-US" altLang="en-US" sz="1800">
                <a:solidFill>
                  <a:schemeClr val="accent2"/>
                </a:solidFill>
              </a:rPr>
              <a:t>neuritis</a:t>
            </a:r>
            <a:r>
              <a:rPr lang="en-US" altLang="en-US" sz="1800"/>
              <a:t> (inflammation of a nerve)</a:t>
            </a:r>
          </a:p>
          <a:p>
            <a:pPr eaLnBrk="1" hangingPunct="1"/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411D8-CC7C-494B-8960-333353846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83686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1D078C85-CA1F-1CE2-1150-A3FBB8819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Combining Forms (cont’d)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9C1ABD5E-A510-CF00-32A7-B753479642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0400" y="1828800"/>
            <a:ext cx="5486400" cy="4203700"/>
          </a:xfr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A01CF-5903-4C01-B923-21B1BC612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12217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EC2A3CE0-6938-8F62-A64F-ED6ED2D02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Word Derivations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6E5DFB2B-D0C2-C34E-EB36-FB84D36E2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2160589"/>
            <a:ext cx="6705600" cy="3881437"/>
          </a:xfrm>
        </p:spPr>
        <p:txBody>
          <a:bodyPr/>
          <a:lstStyle/>
          <a:p>
            <a:pPr eaLnBrk="1" hangingPunct="1"/>
            <a:r>
              <a:rPr lang="en-US" altLang="en-US" sz="2000"/>
              <a:t>Most word parts derived from Greek (G) and Latin (L)</a:t>
            </a:r>
          </a:p>
          <a:p>
            <a:pPr lvl="1" eaLnBrk="1" hangingPunct="1"/>
            <a:r>
              <a:rPr lang="en-US" altLang="en-US" sz="1800" i="1"/>
              <a:t>Muscle </a:t>
            </a:r>
            <a:r>
              <a:rPr lang="en-US" altLang="en-US" sz="1800"/>
              <a:t>is Latin for ‘mouse’</a:t>
            </a:r>
          </a:p>
          <a:p>
            <a:pPr lvl="1" eaLnBrk="1" hangingPunct="1"/>
            <a:r>
              <a:rPr lang="en-US" altLang="en-US" sz="1800"/>
              <a:t>Coccyx named for the bill of a cuckoo</a:t>
            </a:r>
            <a:endParaRPr lang="en-US" altLang="en-US" sz="1800" i="1"/>
          </a:p>
          <a:p>
            <a:pPr eaLnBrk="1" hangingPunct="1"/>
            <a:endParaRPr lang="en-US" altLang="en-US" b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D71D2-22C1-4AA4-A463-1CAEC83ED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23358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8B77B29-4A50-DD31-4A06-0C6C80ECB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Pronunciation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C9C26309-59AF-5BC6-989A-BFE2AE7952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Use phonetic pronunciations provided</a:t>
            </a:r>
          </a:p>
          <a:p>
            <a:pPr eaLnBrk="1" hangingPunct="1"/>
            <a:r>
              <a:rPr lang="en-US" altLang="en-US"/>
              <a:t>Repeat words aloud </a:t>
            </a:r>
          </a:p>
          <a:p>
            <a:pPr eaLnBrk="1" hangingPunct="1"/>
            <a:r>
              <a:rPr lang="en-US" altLang="en-US"/>
              <a:t>Pronunciations may change when parts are combined</a:t>
            </a:r>
          </a:p>
          <a:p>
            <a:pPr eaLnBrk="1" hangingPunct="1"/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9EA074-15CB-4FFA-841B-EF5FE3018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2955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5E83757-B6C3-E39F-B322-B36F259AF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Pronunciation (con’t)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C8BD3846-757C-6F7C-0557-225CD3FC2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2160589"/>
            <a:ext cx="7010400" cy="38814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Vowels with no pronunciation marks get </a:t>
            </a:r>
            <a:r>
              <a:rPr lang="en-US" altLang="en-US" b="1"/>
              <a:t>short</a:t>
            </a:r>
            <a:r>
              <a:rPr lang="en-US" altLang="en-US"/>
              <a:t> pronunciation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/>
              <a:t>‘a’ as in hat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Short line over vowel gives it long pronunciation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/>
              <a:t>‘a’ as in say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Accented syllable indicated with capital letters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9D625-FCFD-4C2D-8AF8-3B7E170C6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25188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A114B40-A54F-BE53-FDAB-74789B11A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Soft and Hard </a:t>
            </a:r>
            <a:r>
              <a:rPr lang="en-US" altLang="en-US" i="1"/>
              <a:t>c </a:t>
            </a:r>
            <a:r>
              <a:rPr lang="en-US" altLang="en-US"/>
              <a:t>and </a:t>
            </a:r>
            <a:r>
              <a:rPr lang="en-US" altLang="en-US" i="1"/>
              <a:t>g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0D12D39-658C-0574-BC27-FFBA1BFD4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000"/>
              <a:t>Soft </a:t>
            </a:r>
            <a:r>
              <a:rPr lang="en-US" altLang="en-US" sz="2000" i="1"/>
              <a:t>c</a:t>
            </a:r>
            <a:r>
              <a:rPr lang="en-US" altLang="en-US" sz="2000"/>
              <a:t>, as in </a:t>
            </a:r>
            <a:r>
              <a:rPr lang="en-US" altLang="en-US" sz="2000" i="1"/>
              <a:t>racer = </a:t>
            </a:r>
            <a:r>
              <a:rPr lang="en-US" altLang="en-US" sz="2000"/>
              <a:t>(</a:t>
            </a:r>
            <a:r>
              <a:rPr lang="en-US" altLang="en-US" sz="2000" i="1"/>
              <a:t>RA-ser</a:t>
            </a:r>
            <a:r>
              <a:rPr lang="en-US" altLang="en-US" sz="2000"/>
              <a:t>)</a:t>
            </a:r>
          </a:p>
          <a:p>
            <a:pPr eaLnBrk="1" hangingPunct="1"/>
            <a:r>
              <a:rPr lang="en-US" altLang="en-US" sz="2000"/>
              <a:t>Hard </a:t>
            </a:r>
            <a:r>
              <a:rPr lang="en-US" altLang="en-US" sz="2000" i="1"/>
              <a:t>c</a:t>
            </a:r>
            <a:r>
              <a:rPr lang="en-US" altLang="en-US" sz="2000"/>
              <a:t>, as in </a:t>
            </a:r>
            <a:r>
              <a:rPr lang="en-US" altLang="en-US" sz="2000" i="1"/>
              <a:t>candy = </a:t>
            </a:r>
            <a:r>
              <a:rPr lang="en-US" altLang="en-US" sz="2000"/>
              <a:t>(</a:t>
            </a:r>
            <a:r>
              <a:rPr lang="en-US" altLang="en-US" sz="2000" i="1"/>
              <a:t>KAN-de</a:t>
            </a:r>
            <a:r>
              <a:rPr lang="en-US" altLang="en-US" sz="2000"/>
              <a:t>)</a:t>
            </a:r>
          </a:p>
          <a:p>
            <a:pPr lvl="1" eaLnBrk="1" hangingPunct="1"/>
            <a:endParaRPr lang="en-US" altLang="en-US" sz="1800"/>
          </a:p>
          <a:p>
            <a:pPr eaLnBrk="1" hangingPunct="1"/>
            <a:r>
              <a:rPr lang="en-US" altLang="en-US" sz="2000"/>
              <a:t>Soft </a:t>
            </a:r>
            <a:r>
              <a:rPr lang="en-US" altLang="en-US" sz="2000" i="1"/>
              <a:t>g</a:t>
            </a:r>
            <a:r>
              <a:rPr lang="en-US" altLang="en-US" sz="2000"/>
              <a:t>, as in </a:t>
            </a:r>
            <a:r>
              <a:rPr lang="en-US" altLang="en-US" sz="2000" i="1"/>
              <a:t>page</a:t>
            </a:r>
            <a:r>
              <a:rPr lang="en-US" altLang="en-US" sz="2000"/>
              <a:t>, written as </a:t>
            </a:r>
            <a:r>
              <a:rPr lang="en-US" altLang="en-US" sz="2000" i="1"/>
              <a:t>j = </a:t>
            </a:r>
            <a:r>
              <a:rPr lang="en-US" altLang="en-US" sz="2000"/>
              <a:t>(</a:t>
            </a:r>
            <a:r>
              <a:rPr lang="en-US" altLang="en-US" sz="2000" i="1"/>
              <a:t>paj</a:t>
            </a:r>
            <a:r>
              <a:rPr lang="en-US" altLang="en-US" sz="2000"/>
              <a:t>)</a:t>
            </a:r>
          </a:p>
          <a:p>
            <a:pPr eaLnBrk="1" hangingPunct="1"/>
            <a:r>
              <a:rPr lang="en-US" altLang="en-US" sz="2000"/>
              <a:t>Hard </a:t>
            </a:r>
            <a:r>
              <a:rPr lang="en-US" altLang="en-US" sz="2000" i="1"/>
              <a:t>g</a:t>
            </a:r>
            <a:r>
              <a:rPr lang="en-US" altLang="en-US" sz="2000"/>
              <a:t>, as in </a:t>
            </a:r>
            <a:r>
              <a:rPr lang="en-US" altLang="en-US" sz="2000" i="1"/>
              <a:t>grow</a:t>
            </a:r>
            <a:r>
              <a:rPr lang="en-US" altLang="en-US" sz="2000"/>
              <a:t> = (</a:t>
            </a:r>
            <a:r>
              <a:rPr lang="en-US" altLang="en-US" sz="2000" i="1"/>
              <a:t>gro</a:t>
            </a:r>
            <a:r>
              <a:rPr lang="en-US" altLang="en-US" sz="2000"/>
              <a:t>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7CA42-2833-49CF-BCCF-8C3E62544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73286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52D75A20-4077-3802-EF07-0572601D2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Silent Letters and Unusual Pronunciations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0B02D067-F8C0-FEFA-CCDD-B355E15D6F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000"/>
              <a:t>Gnathic = (NATH-ic)</a:t>
            </a:r>
          </a:p>
          <a:p>
            <a:pPr lvl="1" eaLnBrk="1" hangingPunct="1"/>
            <a:r>
              <a:rPr lang="en-US" altLang="en-US" sz="1800" b="1"/>
              <a:t>Pertaining to the jaw</a:t>
            </a:r>
          </a:p>
          <a:p>
            <a:pPr eaLnBrk="1" hangingPunct="1"/>
            <a:r>
              <a:rPr lang="en-US" altLang="en-US" sz="2000"/>
              <a:t>A</a:t>
            </a:r>
            <a:r>
              <a:rPr lang="en-US" altLang="en-US" sz="2000" b="1"/>
              <a:t>pn</a:t>
            </a:r>
            <a:r>
              <a:rPr lang="en-US" altLang="en-US" sz="2000"/>
              <a:t>ea = (</a:t>
            </a:r>
            <a:r>
              <a:rPr lang="en-US" altLang="en-US" sz="2000" i="1"/>
              <a:t>AP-ne-a</a:t>
            </a:r>
            <a:r>
              <a:rPr lang="en-US" altLang="en-US" sz="2000"/>
              <a:t>)</a:t>
            </a:r>
          </a:p>
          <a:p>
            <a:pPr lvl="1" eaLnBrk="1" hangingPunct="1"/>
            <a:r>
              <a:rPr lang="en-US" altLang="en-US" sz="1800" b="1"/>
              <a:t>Cessation of breath</a:t>
            </a:r>
          </a:p>
          <a:p>
            <a:pPr eaLnBrk="1" hangingPunct="1"/>
            <a:r>
              <a:rPr lang="en-US" altLang="en-US" sz="2000"/>
              <a:t>Ne</a:t>
            </a:r>
            <a:r>
              <a:rPr lang="en-US" altLang="en-US" sz="2000" b="1"/>
              <a:t>ph</a:t>
            </a:r>
            <a:r>
              <a:rPr lang="en-US" altLang="en-US" sz="2000"/>
              <a:t>roptosis = (</a:t>
            </a:r>
            <a:r>
              <a:rPr lang="en-US" altLang="en-US" sz="2000" i="1"/>
              <a:t>nef-rop-TO-sis</a:t>
            </a:r>
            <a:r>
              <a:rPr lang="en-US" altLang="en-US" sz="2000"/>
              <a:t>)</a:t>
            </a:r>
          </a:p>
          <a:p>
            <a:pPr lvl="1" eaLnBrk="1" hangingPunct="1"/>
            <a:r>
              <a:rPr lang="en-US" altLang="en-US" sz="1800" b="1"/>
              <a:t>Dropping of the kidney</a:t>
            </a:r>
          </a:p>
          <a:p>
            <a:pPr eaLnBrk="1" hangingPunct="1"/>
            <a:endParaRPr lang="en-US" altLang="en-US" b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704F9-1CFB-4903-BEF2-0124731B6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01878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FBB91871-4F28-2118-E4E9-5923F5C86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Symbols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12AB219F-D169-F08E-0763-62D46082C6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/>
              <a:t>Used as shorthand in case histories</a:t>
            </a:r>
          </a:p>
          <a:p>
            <a:pPr eaLnBrk="1" hangingPunct="1"/>
            <a:r>
              <a:rPr lang="en-US" altLang="en-US" sz="2400">
                <a:cs typeface="Times New Roman" panose="02020603050405020304" pitchFamily="18" charset="0"/>
              </a:rPr>
              <a:t>® = right</a:t>
            </a:r>
          </a:p>
          <a:p>
            <a:pPr eaLnBrk="1" hangingPunct="1"/>
            <a:r>
              <a:rPr lang="en-US" altLang="en-US" sz="2400">
                <a:cs typeface="Times New Roman" panose="02020603050405020304" pitchFamily="18" charset="0"/>
                <a:sym typeface="Symbol" panose="05050102010706020507" pitchFamily="18" charset="2"/>
              </a:rPr>
              <a:t> = increase</a:t>
            </a:r>
            <a:endParaRPr lang="en-US" altLang="en-US" sz="2400"/>
          </a:p>
          <a:p>
            <a:pPr eaLnBrk="1" hangingPunct="1"/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CE442C-BCFB-46C8-BB9D-845571C84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86186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29E44861-8A23-121E-E1D5-7312F0415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Abbreviations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21C42FA0-93E2-6C67-A29F-1C22F5630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2160589"/>
            <a:ext cx="6934200" cy="3881437"/>
          </a:xfrm>
        </p:spPr>
        <p:txBody>
          <a:bodyPr/>
          <a:lstStyle/>
          <a:p>
            <a:pPr eaLnBrk="1" hangingPunct="1"/>
            <a:r>
              <a:rPr lang="en-US" altLang="en-US" sz="2000"/>
              <a:t>Can save time </a:t>
            </a:r>
          </a:p>
          <a:p>
            <a:pPr eaLnBrk="1" hangingPunct="1"/>
            <a:r>
              <a:rPr lang="en-US" altLang="en-US" sz="2000"/>
              <a:t>May cause confusion </a:t>
            </a:r>
          </a:p>
          <a:p>
            <a:pPr eaLnBrk="1" hangingPunct="1"/>
            <a:r>
              <a:rPr lang="en-US" altLang="en-US" sz="2000"/>
              <a:t>Acronym = abbreviation formed from first letter of each word in a phrase</a:t>
            </a:r>
          </a:p>
          <a:p>
            <a:pPr lvl="1" eaLnBrk="1" hangingPunct="1"/>
            <a:r>
              <a:rPr lang="en-US" altLang="en-US" sz="1800" b="1"/>
              <a:t>ASAP</a:t>
            </a:r>
            <a:r>
              <a:rPr lang="en-US" altLang="en-US" sz="1800"/>
              <a:t> = as soon as possible</a:t>
            </a:r>
          </a:p>
          <a:p>
            <a:pPr eaLnBrk="1" hangingPunct="1"/>
            <a:endParaRPr lang="en-US" altLang="en-US" b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799E49-884D-4CE0-BAA3-46631A893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0152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A6E6D4BC-CC4F-DA20-D1A1-22BB5E807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Words Ending in </a:t>
            </a:r>
            <a:r>
              <a:rPr lang="en-US" altLang="en-US" i="1"/>
              <a:t>x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BB120B30-B97B-9B3E-B58F-185865A41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00" y="2160588"/>
            <a:ext cx="7010400" cy="2411412"/>
          </a:xfrm>
        </p:spPr>
        <p:txBody>
          <a:bodyPr/>
          <a:lstStyle/>
          <a:p>
            <a:pPr eaLnBrk="1" hangingPunct="1"/>
            <a:r>
              <a:rPr lang="en-US" altLang="en-US" sz="2400"/>
              <a:t>Change </a:t>
            </a:r>
            <a:r>
              <a:rPr lang="en-US" altLang="en-US" sz="2400" i="1">
                <a:solidFill>
                  <a:schemeClr val="accent2"/>
                </a:solidFill>
              </a:rPr>
              <a:t>x</a:t>
            </a:r>
            <a:r>
              <a:rPr lang="en-US" altLang="en-US" sz="2400"/>
              <a:t> to </a:t>
            </a:r>
            <a:r>
              <a:rPr lang="en-US" altLang="en-US" sz="2400" i="1">
                <a:solidFill>
                  <a:schemeClr val="accent2"/>
                </a:solidFill>
              </a:rPr>
              <a:t>c </a:t>
            </a:r>
            <a:r>
              <a:rPr lang="en-US" altLang="en-US" sz="2400"/>
              <a:t>or </a:t>
            </a:r>
            <a:r>
              <a:rPr lang="en-US" altLang="en-US" sz="2400" i="1">
                <a:solidFill>
                  <a:schemeClr val="accent2"/>
                </a:solidFill>
              </a:rPr>
              <a:t>g</a:t>
            </a:r>
            <a:r>
              <a:rPr lang="en-US" altLang="en-US" sz="2400"/>
              <a:t> when adding a suffix</a:t>
            </a:r>
          </a:p>
          <a:p>
            <a:pPr lvl="1" eaLnBrk="1" hangingPunct="1"/>
            <a:r>
              <a:rPr lang="en-US" altLang="en-US" sz="1800" b="1" i="1">
                <a:solidFill>
                  <a:schemeClr val="accent2"/>
                </a:solidFill>
              </a:rPr>
              <a:t>Pharynx</a:t>
            </a:r>
            <a:r>
              <a:rPr lang="en-US" altLang="en-US" sz="1800"/>
              <a:t> (throat) becomes </a:t>
            </a:r>
            <a:r>
              <a:rPr lang="en-US" altLang="en-US" sz="1800" i="1"/>
              <a:t>pharyngeal </a:t>
            </a:r>
            <a:r>
              <a:rPr lang="en-US" altLang="en-US" sz="1800"/>
              <a:t>(</a:t>
            </a:r>
            <a:r>
              <a:rPr lang="en-US" altLang="en-US" sz="1800" i="1"/>
              <a:t>fa-RIN-je-al</a:t>
            </a:r>
            <a:r>
              <a:rPr lang="en-US" altLang="en-US" sz="1800"/>
              <a:t>) (pertaining to the throat)</a:t>
            </a:r>
          </a:p>
          <a:p>
            <a:pPr lvl="1" eaLnBrk="1" hangingPunct="1"/>
            <a:r>
              <a:rPr lang="en-US" altLang="en-US" sz="1800" b="1" i="1">
                <a:solidFill>
                  <a:schemeClr val="accent2"/>
                </a:solidFill>
              </a:rPr>
              <a:t>Thorax</a:t>
            </a:r>
            <a:r>
              <a:rPr lang="en-US" altLang="en-US" sz="1800"/>
              <a:t> (chest) becomes </a:t>
            </a:r>
            <a:r>
              <a:rPr lang="en-US" altLang="en-US" sz="1800" i="1"/>
              <a:t>thoracotomy </a:t>
            </a:r>
            <a:r>
              <a:rPr lang="en-US" altLang="en-US" sz="1800"/>
              <a:t>(</a:t>
            </a:r>
            <a:r>
              <a:rPr lang="en-US" altLang="en-US" sz="1800" i="1"/>
              <a:t>thor-a-KOT-o-me</a:t>
            </a:r>
            <a:r>
              <a:rPr lang="en-US" altLang="en-US" sz="1800"/>
              <a:t>) (an incision into the chest)</a:t>
            </a:r>
            <a:endParaRPr lang="en-US" altLang="en-US" sz="1800" i="1"/>
          </a:p>
          <a:p>
            <a:pPr eaLnBrk="1" hangingPunct="1"/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F4AEC-2C81-44B8-A821-ECA4AB817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997772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1DA151A7-C1B7-9DC2-8FEB-243BCF018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Suffixes beginning with </a:t>
            </a:r>
            <a:r>
              <a:rPr lang="en-US" altLang="en-US" i="1"/>
              <a:t>rh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34782DE8-BE5C-7151-1CAD-A51E19269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2055814"/>
            <a:ext cx="7162800" cy="3881437"/>
          </a:xfrm>
        </p:spPr>
        <p:txBody>
          <a:bodyPr/>
          <a:lstStyle/>
          <a:p>
            <a:pPr eaLnBrk="1" hangingPunct="1"/>
            <a:r>
              <a:rPr lang="en-US" altLang="en-US" sz="2000" b="1"/>
              <a:t>Double the </a:t>
            </a:r>
            <a:r>
              <a:rPr lang="en-US" altLang="en-US" sz="2000" b="1" i="1"/>
              <a:t>r </a:t>
            </a:r>
            <a:r>
              <a:rPr lang="en-US" altLang="en-US" sz="2000"/>
              <a:t>in suffixes beginning with </a:t>
            </a:r>
            <a:r>
              <a:rPr lang="en-US" altLang="en-US" sz="2000" b="1" i="1">
                <a:solidFill>
                  <a:schemeClr val="accent2"/>
                </a:solidFill>
              </a:rPr>
              <a:t>rh</a:t>
            </a:r>
            <a:endParaRPr lang="en-US" altLang="en-US" sz="2000" b="1">
              <a:solidFill>
                <a:schemeClr val="accent2"/>
              </a:solidFill>
            </a:endParaRPr>
          </a:p>
          <a:p>
            <a:pPr lvl="1" eaLnBrk="1" hangingPunct="1"/>
            <a:r>
              <a:rPr lang="en-US" altLang="en-US" sz="1800" b="1">
                <a:solidFill>
                  <a:schemeClr val="accent2"/>
                </a:solidFill>
              </a:rPr>
              <a:t>Hem/o</a:t>
            </a:r>
            <a:r>
              <a:rPr lang="en-US" altLang="en-US" sz="1800"/>
              <a:t> (blood) + -</a:t>
            </a:r>
            <a:r>
              <a:rPr lang="en-US" altLang="en-US" sz="1800" b="1">
                <a:solidFill>
                  <a:schemeClr val="accent2"/>
                </a:solidFill>
              </a:rPr>
              <a:t>rhage</a:t>
            </a:r>
            <a:r>
              <a:rPr lang="en-US" altLang="en-US" sz="1800"/>
              <a:t> (bursting forth) = </a:t>
            </a:r>
            <a:r>
              <a:rPr lang="en-US" altLang="en-US" sz="1800" b="1">
                <a:solidFill>
                  <a:schemeClr val="accent2"/>
                </a:solidFill>
              </a:rPr>
              <a:t>hemorrhage</a:t>
            </a:r>
            <a:r>
              <a:rPr lang="en-US" altLang="en-US" sz="1800"/>
              <a:t> (a bursting forth of blood)</a:t>
            </a:r>
          </a:p>
          <a:p>
            <a:pPr lvl="1" eaLnBrk="1" hangingPunct="1"/>
            <a:r>
              <a:rPr lang="en-US" altLang="en-US" sz="1800" b="1">
                <a:solidFill>
                  <a:schemeClr val="accent2"/>
                </a:solidFill>
              </a:rPr>
              <a:t>Men/o </a:t>
            </a:r>
            <a:r>
              <a:rPr lang="en-US" altLang="en-US" sz="1800"/>
              <a:t>(menses) + -</a:t>
            </a:r>
            <a:r>
              <a:rPr lang="en-US" altLang="en-US" sz="1800" b="1">
                <a:solidFill>
                  <a:schemeClr val="accent2"/>
                </a:solidFill>
              </a:rPr>
              <a:t>rhea</a:t>
            </a:r>
            <a:r>
              <a:rPr lang="en-US" altLang="en-US" sz="1800"/>
              <a:t> (flow, discharge) = </a:t>
            </a:r>
            <a:r>
              <a:rPr lang="en-US" altLang="en-US" sz="1800" b="1">
                <a:solidFill>
                  <a:schemeClr val="accent2"/>
                </a:solidFill>
              </a:rPr>
              <a:t>menorrhea</a:t>
            </a:r>
            <a:r>
              <a:rPr lang="en-US" altLang="en-US" sz="1800"/>
              <a:t> (menstrual flow)</a:t>
            </a:r>
          </a:p>
          <a:p>
            <a:pPr eaLnBrk="1" hangingPunct="1"/>
            <a:endParaRPr lang="en-US" altLang="en-US" b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9D90-43AB-4434-9359-B40AFDDC3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(Cohen &amp; </a:t>
            </a:r>
            <a:r>
              <a:rPr lang="en-US" dirty="0" err="1"/>
              <a:t>DePetris</a:t>
            </a:r>
            <a:r>
              <a:rPr lang="en-US" dirty="0"/>
              <a:t>, 2014)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118533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986022FE-5FCC-2F75-1095-22793CBE0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References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60A86446-A164-8D51-0C48-8C4EB58357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spcBef>
                <a:spcPct val="0"/>
              </a:spcBef>
              <a:buFont typeface="Wingdings 3" panose="05040102010807070707" pitchFamily="18" charset="2"/>
              <a:buNone/>
            </a:pPr>
            <a:r>
              <a:rPr lang="en-US" altLang="en-US"/>
              <a:t>Cohen, B. J., &amp; DePetris, A. (2014). Chapter 1 Concepts of medical terminology. In </a:t>
            </a:r>
            <a:r>
              <a:rPr lang="en-US" altLang="en-US" i="1"/>
              <a:t>Medical terminology: an illustrated guide Canadian edition</a:t>
            </a:r>
            <a:r>
              <a:rPr lang="en-US" altLang="en-US"/>
              <a:t> (2nd ed., pp. 4-13). Philadelphia, PA: Lippincott Williams &amp; Wilkins. </a:t>
            </a:r>
          </a:p>
        </p:txBody>
      </p:sp>
    </p:spTree>
    <p:extLst>
      <p:ext uri="{BB962C8B-B14F-4D97-AF65-F5344CB8AC3E}">
        <p14:creationId xmlns:p14="http://schemas.microsoft.com/office/powerpoint/2010/main" val="637665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D60AB1-3E0F-458E-9F9D-65FD399C95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761</Words>
  <Application>Microsoft Office PowerPoint</Application>
  <PresentationFormat>Widescreen</PresentationFormat>
  <Paragraphs>110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Futura PT Book</vt:lpstr>
      <vt:lpstr>Futura PT Demi</vt:lpstr>
      <vt:lpstr>Times New Roman</vt:lpstr>
      <vt:lpstr>Wingdings</vt:lpstr>
      <vt:lpstr>Wingdings 3</vt:lpstr>
      <vt:lpstr>Office Theme</vt:lpstr>
      <vt:lpstr>PowerPoint Presentation</vt:lpstr>
      <vt:lpstr> Concepts of Medical Terminology</vt:lpstr>
      <vt:lpstr>Word Parts</vt:lpstr>
      <vt:lpstr>Word Parts (cont’d)</vt:lpstr>
      <vt:lpstr>Word Parts (cont’d)</vt:lpstr>
      <vt:lpstr>Word Parts (cont’d)</vt:lpstr>
      <vt:lpstr>Word Parts (cont’d)</vt:lpstr>
      <vt:lpstr>Combining Forms (cont’d)</vt:lpstr>
      <vt:lpstr>Combining Forms</vt:lpstr>
      <vt:lpstr>Combining Forms (cont’d)</vt:lpstr>
      <vt:lpstr>Combining Forms (cont’d)</vt:lpstr>
      <vt:lpstr>Word Derivations</vt:lpstr>
      <vt:lpstr>Pronunciation</vt:lpstr>
      <vt:lpstr>Pronunciation (con’t)</vt:lpstr>
      <vt:lpstr>Soft and Hard c and g</vt:lpstr>
      <vt:lpstr>Silent Letters and Unusual Pronunciations</vt:lpstr>
      <vt:lpstr>Symbols</vt:lpstr>
      <vt:lpstr>Abbreviations</vt:lpstr>
      <vt:lpstr>Words Ending in x</vt:lpstr>
      <vt:lpstr>Suffixes beginning with rh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Ailsa Trottier | Anderson College | Head Office</cp:lastModifiedBy>
  <cp:revision>12</cp:revision>
  <dcterms:created xsi:type="dcterms:W3CDTF">2020-02-19T20:43:13Z</dcterms:created>
  <dcterms:modified xsi:type="dcterms:W3CDTF">2025-02-04T21:00:59Z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