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9"/>
  </p:notesMasterIdLst>
  <p:sldIdLst>
    <p:sldId id="256" r:id="rId5"/>
    <p:sldId id="266" r:id="rId6"/>
    <p:sldId id="440" r:id="rId7"/>
    <p:sldId id="437" r:id="rId8"/>
    <p:sldId id="297" r:id="rId9"/>
    <p:sldId id="290" r:id="rId10"/>
    <p:sldId id="429" r:id="rId11"/>
    <p:sldId id="439" r:id="rId12"/>
    <p:sldId id="441" r:id="rId13"/>
    <p:sldId id="442" r:id="rId14"/>
    <p:sldId id="443" r:id="rId15"/>
    <p:sldId id="444" r:id="rId16"/>
    <p:sldId id="445" r:id="rId17"/>
    <p:sldId id="43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hyperlink" Target="https://creativecommons.org/licenses/by-nc-sa/3.0/" TargetMode="External"/><Relationship Id="rId5" Type="http://schemas.openxmlformats.org/officeDocument/2006/relationships/hyperlink" Target="https://shippingandfreightresource.com/house-bill-of-lading-or-master-bill-of-lading/wondering/" TargetMode="Externa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shorts/ShuEha4yJDY" TargetMode="External"/><Relationship Id="rId2" Type="http://schemas.openxmlformats.org/officeDocument/2006/relationships/hyperlink" Target="https://www.youtube.com/watch?v=k5OFK4WxssI&amp;ab_channel=InsiderArt"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Chapter 1 part 2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A368B8A-CDCA-8474-75D4-3847DF32CD80}"/>
              </a:ext>
            </a:extLst>
          </p:cNvPr>
          <p:cNvSpPr txBox="1"/>
          <p:nvPr/>
        </p:nvSpPr>
        <p:spPr>
          <a:xfrm>
            <a:off x="1464970" y="1462896"/>
            <a:ext cx="8467725" cy="1477328"/>
          </a:xfrm>
          <a:prstGeom prst="rect">
            <a:avLst/>
          </a:prstGeom>
          <a:noFill/>
        </p:spPr>
        <p:txBody>
          <a:bodyPr wrap="square" rtlCol="0">
            <a:spAutoFit/>
          </a:bodyPr>
          <a:lstStyle/>
          <a:p>
            <a:r>
              <a:rPr lang="en-US" dirty="0"/>
              <a:t> Monochromatic , using the spectrum of radiation and the different colors, Lasers will use one specific wavelength, from visible light to invisible this  means that the stream of photons is composed of a single wavelength of light, This differs from other light sources, such as sunlight, light bulbs, and intense pulsed light, which emit photons with many different wavelengths</a:t>
            </a:r>
          </a:p>
        </p:txBody>
      </p:sp>
      <p:pic>
        <p:nvPicPr>
          <p:cNvPr id="13" name="Picture 12">
            <a:extLst>
              <a:ext uri="{FF2B5EF4-FFF2-40B4-BE49-F238E27FC236}">
                <a16:creationId xmlns:a16="http://schemas.microsoft.com/office/drawing/2014/main" id="{4026143A-05EA-72AE-2786-9C98E957C7EE}"/>
              </a:ext>
            </a:extLst>
          </p:cNvPr>
          <p:cNvPicPr>
            <a:picLocks noChangeAspect="1"/>
          </p:cNvPicPr>
          <p:nvPr/>
        </p:nvPicPr>
        <p:blipFill>
          <a:blip r:embed="rId2"/>
          <a:stretch>
            <a:fillRect/>
          </a:stretch>
        </p:blipFill>
        <p:spPr>
          <a:xfrm>
            <a:off x="1773379" y="2940224"/>
            <a:ext cx="7850909" cy="3028427"/>
          </a:xfrm>
          <a:prstGeom prst="rect">
            <a:avLst/>
          </a:prstGeom>
        </p:spPr>
      </p:pic>
      <p:sp>
        <p:nvSpPr>
          <p:cNvPr id="2" name="Title 1">
            <a:extLst>
              <a:ext uri="{FF2B5EF4-FFF2-40B4-BE49-F238E27FC236}">
                <a16:creationId xmlns:a16="http://schemas.microsoft.com/office/drawing/2014/main" id="{80948CCE-D31F-1425-7E7D-0ACCEE5C499D}"/>
              </a:ext>
            </a:extLst>
          </p:cNvPr>
          <p:cNvSpPr>
            <a:spLocks noGrp="1"/>
          </p:cNvSpPr>
          <p:nvPr>
            <p:ph type="title"/>
          </p:nvPr>
        </p:nvSpPr>
        <p:spPr>
          <a:xfrm>
            <a:off x="838200" y="321696"/>
            <a:ext cx="10515600" cy="1325563"/>
          </a:xfrm>
        </p:spPr>
        <p:txBody>
          <a:bodyPr/>
          <a:lstStyle/>
          <a:p>
            <a:r>
              <a:rPr lang="en-US" dirty="0"/>
              <a:t>Properties of Laser Light</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2747E87-57E2-321C-1152-C7368B05D94F}"/>
              </a:ext>
            </a:extLst>
          </p:cNvPr>
          <p:cNvSpPr>
            <a:spLocks noGrp="1"/>
          </p:cNvSpPr>
          <p:nvPr>
            <p:ph idx="1"/>
          </p:nvPr>
        </p:nvSpPr>
        <p:spPr/>
        <p:txBody>
          <a:bodyPr/>
          <a:lstStyle/>
          <a:p>
            <a:r>
              <a:rPr lang="en-US" dirty="0"/>
              <a:t>Coherent: </a:t>
            </a:r>
          </a:p>
        </p:txBody>
      </p:sp>
      <p:sp>
        <p:nvSpPr>
          <p:cNvPr id="8" name="TextBox 7">
            <a:extLst>
              <a:ext uri="{FF2B5EF4-FFF2-40B4-BE49-F238E27FC236}">
                <a16:creationId xmlns:a16="http://schemas.microsoft.com/office/drawing/2014/main" id="{61FE75F8-15C4-D95E-1C7C-39CC590AF48B}"/>
              </a:ext>
            </a:extLst>
          </p:cNvPr>
          <p:cNvSpPr txBox="1"/>
          <p:nvPr/>
        </p:nvSpPr>
        <p:spPr>
          <a:xfrm>
            <a:off x="1043709" y="2505670"/>
            <a:ext cx="6096000" cy="923330"/>
          </a:xfrm>
          <a:prstGeom prst="rect">
            <a:avLst/>
          </a:prstGeom>
          <a:noFill/>
        </p:spPr>
        <p:txBody>
          <a:bodyPr wrap="square">
            <a:spAutoFit/>
          </a:bodyPr>
          <a:lstStyle/>
          <a:p>
            <a:r>
              <a:rPr lang="en-US" b="0" i="0" dirty="0">
                <a:solidFill>
                  <a:srgbClr val="000000"/>
                </a:solidFill>
                <a:effectLst/>
                <a:latin typeface="Open sans" panose="020B0606030504020204" pitchFamily="34" charset="0"/>
              </a:rPr>
              <a:t>The light from a laser is said to be </a:t>
            </a:r>
            <a:r>
              <a:rPr lang="en-US" b="0" i="1" dirty="0">
                <a:solidFill>
                  <a:srgbClr val="000000"/>
                </a:solidFill>
                <a:effectLst/>
                <a:latin typeface="Open sans" panose="020B0606030504020204" pitchFamily="34" charset="0"/>
              </a:rPr>
              <a:t>coherent, </a:t>
            </a:r>
            <a:r>
              <a:rPr lang="en-US" b="0" i="0" dirty="0">
                <a:solidFill>
                  <a:srgbClr val="000000"/>
                </a:solidFill>
                <a:effectLst/>
                <a:latin typeface="Open sans" panose="020B0606030504020204" pitchFamily="34" charset="0"/>
              </a:rPr>
              <a:t>which means the wavelengths of the laser light are in phase in space and time.</a:t>
            </a:r>
            <a:endParaRPr lang="en-US" dirty="0"/>
          </a:p>
        </p:txBody>
      </p:sp>
      <p:pic>
        <p:nvPicPr>
          <p:cNvPr id="10" name="Picture 9">
            <a:extLst>
              <a:ext uri="{FF2B5EF4-FFF2-40B4-BE49-F238E27FC236}">
                <a16:creationId xmlns:a16="http://schemas.microsoft.com/office/drawing/2014/main" id="{013EC481-F70D-4023-3E18-8ACBE9B24BB6}"/>
              </a:ext>
            </a:extLst>
          </p:cNvPr>
          <p:cNvPicPr>
            <a:picLocks noChangeAspect="1"/>
          </p:cNvPicPr>
          <p:nvPr/>
        </p:nvPicPr>
        <p:blipFill>
          <a:blip r:embed="rId2"/>
          <a:stretch>
            <a:fillRect/>
          </a:stretch>
        </p:blipFill>
        <p:spPr>
          <a:xfrm>
            <a:off x="2665701" y="3566534"/>
            <a:ext cx="6029325" cy="2200275"/>
          </a:xfrm>
          <a:prstGeom prst="rect">
            <a:avLst/>
          </a:prstGeom>
        </p:spPr>
      </p:pic>
    </p:spTree>
    <p:extLst>
      <p:ext uri="{BB962C8B-B14F-4D97-AF65-F5344CB8AC3E}">
        <p14:creationId xmlns:p14="http://schemas.microsoft.com/office/powerpoint/2010/main" val="133390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F74FE1-68B0-311F-1E7B-E2F7C44A8DDE}"/>
              </a:ext>
            </a:extLst>
          </p:cNvPr>
          <p:cNvSpPr txBox="1"/>
          <p:nvPr/>
        </p:nvSpPr>
        <p:spPr>
          <a:xfrm>
            <a:off x="1357745" y="1524001"/>
            <a:ext cx="7786255" cy="923330"/>
          </a:xfrm>
          <a:prstGeom prst="rect">
            <a:avLst/>
          </a:prstGeom>
          <a:noFill/>
        </p:spPr>
        <p:txBody>
          <a:bodyPr wrap="square">
            <a:spAutoFit/>
          </a:bodyPr>
          <a:lstStyle/>
          <a:p>
            <a:r>
              <a:rPr lang="en-US" b="1" i="0" dirty="0">
                <a:solidFill>
                  <a:srgbClr val="202122"/>
                </a:solidFill>
                <a:effectLst/>
              </a:rPr>
              <a:t>Collimated </a:t>
            </a:r>
          </a:p>
          <a:p>
            <a:r>
              <a:rPr lang="en-US" dirty="0">
                <a:solidFill>
                  <a:srgbClr val="202122"/>
                </a:solidFill>
              </a:rPr>
              <a:t>It has parallel rays and therefore will spread minimally as it </a:t>
            </a:r>
            <a:r>
              <a:rPr lang="en-US" dirty="0" err="1">
                <a:solidFill>
                  <a:srgbClr val="202122"/>
                </a:solidFill>
              </a:rPr>
              <a:t>propagates.It</a:t>
            </a:r>
            <a:r>
              <a:rPr lang="en-US" dirty="0">
                <a:solidFill>
                  <a:srgbClr val="202122"/>
                </a:solidFill>
              </a:rPr>
              <a:t> will would not disperse with distance.</a:t>
            </a:r>
          </a:p>
        </p:txBody>
      </p:sp>
      <p:pic>
        <p:nvPicPr>
          <p:cNvPr id="5" name="Picture 4">
            <a:extLst>
              <a:ext uri="{FF2B5EF4-FFF2-40B4-BE49-F238E27FC236}">
                <a16:creationId xmlns:a16="http://schemas.microsoft.com/office/drawing/2014/main" id="{A9C20AC2-E8E6-2E37-48EB-4E9E4563A83F}"/>
              </a:ext>
            </a:extLst>
          </p:cNvPr>
          <p:cNvPicPr>
            <a:picLocks noChangeAspect="1"/>
          </p:cNvPicPr>
          <p:nvPr/>
        </p:nvPicPr>
        <p:blipFill>
          <a:blip r:embed="rId2"/>
          <a:stretch>
            <a:fillRect/>
          </a:stretch>
        </p:blipFill>
        <p:spPr>
          <a:xfrm>
            <a:off x="3500437" y="3159269"/>
            <a:ext cx="4205288" cy="2502801"/>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0EF92A22-16AB-88C1-4EAA-0F12CF204059}"/>
              </a:ext>
            </a:extLst>
          </p:cNvPr>
          <p:cNvPicPr>
            <a:picLocks noChangeAspect="1"/>
          </p:cNvPicPr>
          <p:nvPr/>
        </p:nvPicPr>
        <p:blipFill>
          <a:blip r:embed="rId3"/>
          <a:stretch>
            <a:fillRect/>
          </a:stretch>
        </p:blipFill>
        <p:spPr>
          <a:xfrm>
            <a:off x="562198" y="1742787"/>
            <a:ext cx="11067604" cy="1500187"/>
          </a:xfrm>
          <a:prstGeom prst="rect">
            <a:avLst/>
          </a:prstGeom>
        </p:spPr>
      </p:pic>
      <p:sp>
        <p:nvSpPr>
          <p:cNvPr id="5" name="TextBox 4">
            <a:extLst>
              <a:ext uri="{FF2B5EF4-FFF2-40B4-BE49-F238E27FC236}">
                <a16:creationId xmlns:a16="http://schemas.microsoft.com/office/drawing/2014/main" id="{9AE35A3C-AD0F-EF77-60D7-55D534D71D21}"/>
              </a:ext>
            </a:extLst>
          </p:cNvPr>
          <p:cNvSpPr txBox="1"/>
          <p:nvPr/>
        </p:nvSpPr>
        <p:spPr>
          <a:xfrm>
            <a:off x="6181725" y="590550"/>
            <a:ext cx="4124325" cy="461665"/>
          </a:xfrm>
          <a:prstGeom prst="rect">
            <a:avLst/>
          </a:prstGeom>
          <a:noFill/>
        </p:spPr>
        <p:txBody>
          <a:bodyPr wrap="square" rtlCol="0">
            <a:spAutoFit/>
          </a:bodyPr>
          <a:lstStyle/>
          <a:p>
            <a:r>
              <a:rPr lang="en-US" sz="2400" b="1" dirty="0">
                <a:solidFill>
                  <a:srgbClr val="FF0000"/>
                </a:solidFill>
              </a:rPr>
              <a:t>Did you know ??</a:t>
            </a:r>
          </a:p>
        </p:txBody>
      </p:sp>
      <p:pic>
        <p:nvPicPr>
          <p:cNvPr id="8" name="Picture 7" descr="A picture containing toy, doll&#10;&#10;Description automatically generated">
            <a:extLst>
              <a:ext uri="{FF2B5EF4-FFF2-40B4-BE49-F238E27FC236}">
                <a16:creationId xmlns:a16="http://schemas.microsoft.com/office/drawing/2014/main" id="{BF4113F8-BE25-700F-3CBB-FCC0024AA9BB}"/>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494319" y="3615027"/>
            <a:ext cx="1914606" cy="2443018"/>
          </a:xfrm>
          <a:prstGeom prst="rect">
            <a:avLst/>
          </a:prstGeom>
        </p:spPr>
      </p:pic>
      <p:sp>
        <p:nvSpPr>
          <p:cNvPr id="9" name="TextBox 8">
            <a:extLst>
              <a:ext uri="{FF2B5EF4-FFF2-40B4-BE49-F238E27FC236}">
                <a16:creationId xmlns:a16="http://schemas.microsoft.com/office/drawing/2014/main" id="{91B36CAE-F8B9-E9AE-1670-6DB276C7686C}"/>
              </a:ext>
            </a:extLst>
          </p:cNvPr>
          <p:cNvSpPr txBox="1"/>
          <p:nvPr/>
        </p:nvSpPr>
        <p:spPr>
          <a:xfrm>
            <a:off x="10058399" y="6206647"/>
            <a:ext cx="350525" cy="3000821"/>
          </a:xfrm>
          <a:prstGeom prst="rect">
            <a:avLst/>
          </a:prstGeom>
          <a:noFill/>
        </p:spPr>
        <p:txBody>
          <a:bodyPr wrap="square" rtlCol="0">
            <a:spAutoFit/>
          </a:bodyPr>
          <a:lstStyle/>
          <a:p>
            <a:r>
              <a:rPr lang="en-US" sz="900">
                <a:hlinkClick r:id="rId5" tooltip="https://shippingandfreightresource.com/house-bill-of-lading-or-master-bill-of-lading/wondering/"/>
              </a:rPr>
              <a:t>This Photo</a:t>
            </a:r>
            <a:r>
              <a:rPr lang="en-US" sz="900"/>
              <a:t> by Unknown Author is licensed under </a:t>
            </a:r>
            <a:r>
              <a:rPr lang="en-US" sz="900">
                <a:hlinkClick r:id="rId6" tooltip="https://creativecommons.org/licenses/by-nc-sa/3.0/"/>
              </a:rPr>
              <a:t>CC BY-SA-NC</a:t>
            </a:r>
            <a:endParaRPr lang="en-US" sz="900"/>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AAB04D6-9CA5-5B56-8020-BCEFC5ED0FED}"/>
              </a:ext>
            </a:extLst>
          </p:cNvPr>
          <p:cNvSpPr>
            <a:spLocks noGrp="1"/>
          </p:cNvSpPr>
          <p:nvPr>
            <p:ph idx="1"/>
          </p:nvPr>
        </p:nvSpPr>
        <p:spPr/>
        <p:txBody>
          <a:bodyPr/>
          <a:lstStyle/>
          <a:p>
            <a:pPr marL="0" indent="0">
              <a:buNone/>
            </a:pPr>
            <a:r>
              <a:rPr lang="en-US" dirty="0"/>
              <a:t>Fluence is the measurement of laser energy delivered to an area of skin, expressed in Joules per centimeter squared (J/cm2). The time over which the energy is delivered is known as the pulse duration, expressed in seconds. The rate of energy delivery is the power, expressed in watts (Joules per second [J/s]).</a:t>
            </a:r>
          </a:p>
        </p:txBody>
      </p:sp>
      <p:sp>
        <p:nvSpPr>
          <p:cNvPr id="7" name="Title 6">
            <a:extLst>
              <a:ext uri="{FF2B5EF4-FFF2-40B4-BE49-F238E27FC236}">
                <a16:creationId xmlns:a16="http://schemas.microsoft.com/office/drawing/2014/main" id="{47390018-ADA5-E37B-ED49-55742F03FE30}"/>
              </a:ext>
            </a:extLst>
          </p:cNvPr>
          <p:cNvSpPr>
            <a:spLocks noGrp="1"/>
          </p:cNvSpPr>
          <p:nvPr>
            <p:ph type="title"/>
          </p:nvPr>
        </p:nvSpPr>
        <p:spPr/>
        <p:txBody>
          <a:bodyPr/>
          <a:lstStyle/>
          <a:p>
            <a:r>
              <a:rPr lang="en-US" b="1" dirty="0">
                <a:solidFill>
                  <a:srgbClr val="FF0000"/>
                </a:solidFill>
              </a:rPr>
              <a:t>Fluence</a:t>
            </a:r>
            <a:r>
              <a:rPr lang="en-US" dirty="0"/>
              <a:t> </a:t>
            </a:r>
          </a:p>
        </p:txBody>
      </p:sp>
      <p:pic>
        <p:nvPicPr>
          <p:cNvPr id="9" name="Picture 8">
            <a:extLst>
              <a:ext uri="{FF2B5EF4-FFF2-40B4-BE49-F238E27FC236}">
                <a16:creationId xmlns:a16="http://schemas.microsoft.com/office/drawing/2014/main" id="{AA931D4C-E0F9-5A29-2D74-0149840C7CC1}"/>
              </a:ext>
            </a:extLst>
          </p:cNvPr>
          <p:cNvPicPr>
            <a:picLocks noChangeAspect="1"/>
          </p:cNvPicPr>
          <p:nvPr/>
        </p:nvPicPr>
        <p:blipFill>
          <a:blip r:embed="rId2"/>
          <a:stretch>
            <a:fillRect/>
          </a:stretch>
        </p:blipFill>
        <p:spPr>
          <a:xfrm>
            <a:off x="5600700" y="3740178"/>
            <a:ext cx="3657311" cy="217152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6AA224D-2675-FABF-DDA8-88A3633DE142}"/>
              </a:ext>
            </a:extLst>
          </p:cNvPr>
          <p:cNvPicPr>
            <a:picLocks noChangeAspect="1"/>
          </p:cNvPicPr>
          <p:nvPr/>
        </p:nvPicPr>
        <p:blipFill>
          <a:blip r:embed="rId2"/>
          <a:stretch>
            <a:fillRect/>
          </a:stretch>
        </p:blipFill>
        <p:spPr>
          <a:xfrm>
            <a:off x="9523379" y="426497"/>
            <a:ext cx="1753917" cy="1753917"/>
          </a:xfrm>
          <a:prstGeom prst="rect">
            <a:avLst/>
          </a:prstGeom>
        </p:spPr>
      </p:pic>
      <p:sp>
        <p:nvSpPr>
          <p:cNvPr id="2" name="TextBox 1">
            <a:extLst>
              <a:ext uri="{FF2B5EF4-FFF2-40B4-BE49-F238E27FC236}">
                <a16:creationId xmlns:a16="http://schemas.microsoft.com/office/drawing/2014/main" id="{005D7A5C-86F8-935D-D7A9-84B6279A679F}"/>
              </a:ext>
            </a:extLst>
          </p:cNvPr>
          <p:cNvSpPr txBox="1"/>
          <p:nvPr/>
        </p:nvSpPr>
        <p:spPr>
          <a:xfrm>
            <a:off x="906870" y="1303455"/>
            <a:ext cx="9191625" cy="2215991"/>
          </a:xfrm>
          <a:prstGeom prst="rect">
            <a:avLst/>
          </a:prstGeom>
          <a:noFill/>
        </p:spPr>
        <p:txBody>
          <a:bodyPr wrap="square" rtlCol="0">
            <a:spAutoFit/>
          </a:bodyPr>
          <a:lstStyle/>
          <a:p>
            <a:r>
              <a:rPr lang="en-US" sz="2400" b="1" dirty="0"/>
              <a:t>Pulse width</a:t>
            </a:r>
          </a:p>
          <a:p>
            <a:r>
              <a:rPr lang="en-US" sz="2400" dirty="0"/>
              <a:t>The most important factor to become a qualified Laser Technician is to understand pulse width, pulse delay and TRT ( thermal relaxation time )</a:t>
            </a:r>
          </a:p>
          <a:p>
            <a:r>
              <a:rPr lang="en-US" sz="2400" dirty="0"/>
              <a:t>The pulse width as shown in picture below is how the Energy ( Joules ) is delivered into the skin. The pulse with can be short or long. </a:t>
            </a:r>
          </a:p>
          <a:p>
            <a:r>
              <a:rPr lang="en-US" dirty="0"/>
              <a:t>  </a:t>
            </a:r>
          </a:p>
        </p:txBody>
      </p:sp>
      <p:pic>
        <p:nvPicPr>
          <p:cNvPr id="4" name="Picture 3">
            <a:extLst>
              <a:ext uri="{FF2B5EF4-FFF2-40B4-BE49-F238E27FC236}">
                <a16:creationId xmlns:a16="http://schemas.microsoft.com/office/drawing/2014/main" id="{42E9E5C2-069D-FBF3-D477-0B8CFAE3BB73}"/>
              </a:ext>
            </a:extLst>
          </p:cNvPr>
          <p:cNvPicPr>
            <a:picLocks noChangeAspect="1"/>
          </p:cNvPicPr>
          <p:nvPr/>
        </p:nvPicPr>
        <p:blipFill>
          <a:blip r:embed="rId3"/>
          <a:stretch>
            <a:fillRect/>
          </a:stretch>
        </p:blipFill>
        <p:spPr>
          <a:xfrm>
            <a:off x="2935696" y="3686175"/>
            <a:ext cx="5133975" cy="2676525"/>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1AD088-231F-050A-CBCB-202B7084CE61}"/>
              </a:ext>
            </a:extLst>
          </p:cNvPr>
          <p:cNvSpPr>
            <a:spLocks noGrp="1"/>
          </p:cNvSpPr>
          <p:nvPr>
            <p:ph idx="1"/>
          </p:nvPr>
        </p:nvSpPr>
        <p:spPr/>
        <p:txBody>
          <a:bodyPr/>
          <a:lstStyle/>
          <a:p>
            <a:r>
              <a:rPr lang="en-US" dirty="0">
                <a:solidFill>
                  <a:srgbClr val="FF0000"/>
                </a:solidFill>
              </a:rPr>
              <a:t>Long Pulse Width : </a:t>
            </a:r>
            <a:r>
              <a:rPr lang="en-US" dirty="0"/>
              <a:t>Usually a long pulse width will be chosen by the technician when working with Fitzpatrick Skins Type III and up, Black coarser hair or areas of concentrated targets,  etc.</a:t>
            </a:r>
          </a:p>
          <a:p>
            <a:r>
              <a:rPr lang="en-US" dirty="0">
                <a:solidFill>
                  <a:srgbClr val="FF0000"/>
                </a:solidFill>
              </a:rPr>
              <a:t>Short Pulse Width: </a:t>
            </a:r>
            <a:r>
              <a:rPr lang="en-US" dirty="0"/>
              <a:t>Usually is chosen on Skin types I to III with brown hairs that are more disperse or when the treatment allows for a more aggressive approach. </a:t>
            </a:r>
          </a:p>
          <a:p>
            <a:r>
              <a:rPr lang="en-US" dirty="0"/>
              <a:t>Because P/W affects TRT ( thermal relaxation time ) this is fine work and a very preliminary tests in the skin to be treated need to always be conducted.</a:t>
            </a:r>
          </a:p>
        </p:txBody>
      </p:sp>
    </p:spTree>
    <p:extLst>
      <p:ext uri="{BB962C8B-B14F-4D97-AF65-F5344CB8AC3E}">
        <p14:creationId xmlns:p14="http://schemas.microsoft.com/office/powerpoint/2010/main" val="8385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53BA4-6473-DF7E-395D-D8723032E041}"/>
              </a:ext>
            </a:extLst>
          </p:cNvPr>
          <p:cNvSpPr>
            <a:spLocks noGrp="1"/>
          </p:cNvSpPr>
          <p:nvPr>
            <p:ph type="title"/>
          </p:nvPr>
        </p:nvSpPr>
        <p:spPr/>
        <p:txBody>
          <a:bodyPr/>
          <a:lstStyle/>
          <a:p>
            <a:r>
              <a:rPr lang="en-US" b="1" dirty="0">
                <a:solidFill>
                  <a:srgbClr val="FF0000"/>
                </a:solidFill>
              </a:rPr>
              <a:t>Thermal Relaxation/Damage Time </a:t>
            </a:r>
          </a:p>
        </p:txBody>
      </p:sp>
      <p:sp>
        <p:nvSpPr>
          <p:cNvPr id="3" name="Content Placeholder 2">
            <a:extLst>
              <a:ext uri="{FF2B5EF4-FFF2-40B4-BE49-F238E27FC236}">
                <a16:creationId xmlns:a16="http://schemas.microsoft.com/office/drawing/2014/main" id="{62507AF8-CF58-5C69-89A5-E7C5AE5E01D3}"/>
              </a:ext>
            </a:extLst>
          </p:cNvPr>
          <p:cNvSpPr>
            <a:spLocks noGrp="1"/>
          </p:cNvSpPr>
          <p:nvPr>
            <p:ph idx="1"/>
          </p:nvPr>
        </p:nvSpPr>
        <p:spPr/>
        <p:txBody>
          <a:bodyPr/>
          <a:lstStyle/>
          <a:p>
            <a:r>
              <a:rPr lang="en-US" dirty="0"/>
              <a:t>This is strictly related to the duration of the laser pulse.</a:t>
            </a:r>
          </a:p>
          <a:p>
            <a:r>
              <a:rPr lang="en-US" dirty="0"/>
              <a:t>When targeting the chromophore, the TRT time needs to be for the entire target, including the primary chromophore (e.g. melanin) and the surrounding target (e.g. hair follicle), to cool by about 63%. </a:t>
            </a:r>
          </a:p>
          <a:p>
            <a:r>
              <a:rPr lang="en-US" dirty="0"/>
              <a:t>Anything more or less than that could cause 2 effects:</a:t>
            </a:r>
          </a:p>
          <a:p>
            <a:pPr>
              <a:buFontTx/>
              <a:buChar char="-"/>
            </a:pPr>
            <a:r>
              <a:rPr lang="en-US" dirty="0"/>
              <a:t>Less the 63% Damage to the surrounding tissue</a:t>
            </a:r>
          </a:p>
          <a:p>
            <a:pPr>
              <a:buFontTx/>
              <a:buChar char="-"/>
            </a:pPr>
            <a:r>
              <a:rPr lang="en-US" dirty="0"/>
              <a:t>More than 63% not effective treatment </a:t>
            </a:r>
          </a:p>
          <a:p>
            <a:pPr>
              <a:buFontTx/>
              <a:buChar char="-"/>
            </a:pPr>
            <a:endParaRPr lang="en-US" dirty="0"/>
          </a:p>
        </p:txBody>
      </p:sp>
    </p:spTree>
    <p:extLst>
      <p:ext uri="{BB962C8B-B14F-4D97-AF65-F5344CB8AC3E}">
        <p14:creationId xmlns:p14="http://schemas.microsoft.com/office/powerpoint/2010/main" val="1918840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37EA1-24C8-918D-E621-B523E65BF0EF}"/>
              </a:ext>
            </a:extLst>
          </p:cNvPr>
          <p:cNvSpPr>
            <a:spLocks noGrp="1"/>
          </p:cNvSpPr>
          <p:nvPr>
            <p:ph type="title"/>
          </p:nvPr>
        </p:nvSpPr>
        <p:spPr/>
        <p:txBody>
          <a:bodyPr/>
          <a:lstStyle/>
          <a:p>
            <a:r>
              <a:rPr lang="en-US" b="1" dirty="0">
                <a:solidFill>
                  <a:srgbClr val="FF0000"/>
                </a:solidFill>
              </a:rPr>
              <a:t>Beam Type</a:t>
            </a:r>
          </a:p>
        </p:txBody>
      </p:sp>
      <p:sp>
        <p:nvSpPr>
          <p:cNvPr id="3" name="Content Placeholder 2">
            <a:extLst>
              <a:ext uri="{FF2B5EF4-FFF2-40B4-BE49-F238E27FC236}">
                <a16:creationId xmlns:a16="http://schemas.microsoft.com/office/drawing/2014/main" id="{0FDC9186-F0B7-D47B-DA81-E2CDF875089B}"/>
              </a:ext>
            </a:extLst>
          </p:cNvPr>
          <p:cNvSpPr>
            <a:spLocks noGrp="1"/>
          </p:cNvSpPr>
          <p:nvPr>
            <p:ph idx="1"/>
          </p:nvPr>
        </p:nvSpPr>
        <p:spPr/>
        <p:txBody>
          <a:bodyPr>
            <a:normAutofit fontScale="92500" lnSpcReduction="10000"/>
          </a:bodyPr>
          <a:lstStyle/>
          <a:p>
            <a:r>
              <a:rPr lang="en-US" dirty="0"/>
              <a:t>Laser light can be delivered in a continuous or pulsed fashion. </a:t>
            </a:r>
          </a:p>
          <a:p>
            <a:r>
              <a:rPr lang="en-US" dirty="0"/>
              <a:t>A continuous beam has no to minimal variation in power output over the pulse duration.</a:t>
            </a:r>
          </a:p>
          <a:p>
            <a:r>
              <a:rPr lang="en-US" dirty="0"/>
              <a:t>The major drawback to continuous beams is that they are limited by the amount of power they can produce over time but are safer for the user </a:t>
            </a:r>
          </a:p>
          <a:p>
            <a:r>
              <a:rPr lang="en-US" dirty="0"/>
              <a:t>As opposed to a shuttered continuous beam, a pulsed beam is a discrete and intermittent output of laser light.</a:t>
            </a:r>
          </a:p>
          <a:p>
            <a:r>
              <a:rPr lang="en-US" dirty="0"/>
              <a:t> Pulsed beams are able to generate higher power outputs than continuous beams by limiting the time period over which the light is generated and emitted. </a:t>
            </a:r>
          </a:p>
          <a:p>
            <a:r>
              <a:rPr lang="en-US" dirty="0"/>
              <a:t>Greater peak powers can generate more targeted destruction and improved clinical outcomes.</a:t>
            </a:r>
          </a:p>
        </p:txBody>
      </p:sp>
    </p:spTree>
    <p:extLst>
      <p:ext uri="{BB962C8B-B14F-4D97-AF65-F5344CB8AC3E}">
        <p14:creationId xmlns:p14="http://schemas.microsoft.com/office/powerpoint/2010/main" val="3758236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12B1702-7ECE-39F3-8E11-AB488A36F800}"/>
              </a:ext>
            </a:extLst>
          </p:cNvPr>
          <p:cNvPicPr>
            <a:picLocks noGrp="1" noChangeAspect="1"/>
          </p:cNvPicPr>
          <p:nvPr>
            <p:ph idx="1"/>
          </p:nvPr>
        </p:nvPicPr>
        <p:blipFill>
          <a:blip r:embed="rId2"/>
          <a:stretch>
            <a:fillRect/>
          </a:stretch>
        </p:blipFill>
        <p:spPr>
          <a:xfrm>
            <a:off x="6961265" y="2266950"/>
            <a:ext cx="3808420" cy="4014788"/>
          </a:xfrm>
        </p:spPr>
      </p:pic>
      <p:sp>
        <p:nvSpPr>
          <p:cNvPr id="7" name="TextBox 6">
            <a:extLst>
              <a:ext uri="{FF2B5EF4-FFF2-40B4-BE49-F238E27FC236}">
                <a16:creationId xmlns:a16="http://schemas.microsoft.com/office/drawing/2014/main" id="{DDAD6313-7C46-01BF-5408-248F4A544247}"/>
              </a:ext>
            </a:extLst>
          </p:cNvPr>
          <p:cNvSpPr txBox="1"/>
          <p:nvPr/>
        </p:nvSpPr>
        <p:spPr>
          <a:xfrm>
            <a:off x="1043709" y="1541649"/>
            <a:ext cx="6096000" cy="2862322"/>
          </a:xfrm>
          <a:prstGeom prst="rect">
            <a:avLst/>
          </a:prstGeom>
          <a:noFill/>
        </p:spPr>
        <p:txBody>
          <a:bodyPr wrap="square">
            <a:spAutoFit/>
          </a:bodyPr>
          <a:lstStyle/>
          <a:p>
            <a:r>
              <a:rPr lang="en-US" b="0" i="0" dirty="0">
                <a:solidFill>
                  <a:srgbClr val="333333"/>
                </a:solidFill>
                <a:effectLst/>
              </a:rPr>
              <a:t>A laser beam shape is typically defined by its irradiance distribution and phase. This is essential in determining the uniformity of a beam profile over its propagation distance and when choosing what type of treatment. </a:t>
            </a:r>
          </a:p>
          <a:p>
            <a:r>
              <a:rPr lang="en-US" b="0" i="0" dirty="0">
                <a:solidFill>
                  <a:srgbClr val="333333"/>
                </a:solidFill>
                <a:effectLst/>
              </a:rPr>
              <a:t> Top Hat beams ( righ</a:t>
            </a:r>
            <a:r>
              <a:rPr lang="en-US" dirty="0">
                <a:solidFill>
                  <a:srgbClr val="333333"/>
                </a:solidFill>
              </a:rPr>
              <a:t>t picture) Is usually found on Hair Removal, skin rejuvenation, ablating </a:t>
            </a:r>
            <a:r>
              <a:rPr lang="en-US" dirty="0" err="1">
                <a:solidFill>
                  <a:srgbClr val="333333"/>
                </a:solidFill>
              </a:rPr>
              <a:t>etc</a:t>
            </a:r>
            <a:r>
              <a:rPr lang="en-US" dirty="0">
                <a:solidFill>
                  <a:srgbClr val="333333"/>
                </a:solidFill>
              </a:rPr>
              <a:t>, </a:t>
            </a:r>
          </a:p>
          <a:p>
            <a:r>
              <a:rPr lang="en-US" dirty="0">
                <a:solidFill>
                  <a:srgbClr val="333333"/>
                </a:solidFill>
              </a:rPr>
              <a:t>Gaussian beams ( left picture) are used for large vascular lesions and targeted areas . Gaussian beams are found mostly on Medical Settings and training is required as the amount of power delivered is 1000 times higher than top hat beams </a:t>
            </a:r>
            <a:endParaRPr lang="en-US" dirty="0"/>
          </a:p>
        </p:txBody>
      </p:sp>
    </p:spTree>
    <p:extLst>
      <p:ext uri="{BB962C8B-B14F-4D97-AF65-F5344CB8AC3E}">
        <p14:creationId xmlns:p14="http://schemas.microsoft.com/office/powerpoint/2010/main" val="17194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B982C-F44A-6FE0-AB85-98BC4336D2A6}"/>
              </a:ext>
            </a:extLst>
          </p:cNvPr>
          <p:cNvSpPr>
            <a:spLocks noGrp="1"/>
          </p:cNvSpPr>
          <p:nvPr>
            <p:ph type="title"/>
          </p:nvPr>
        </p:nvSpPr>
        <p:spPr/>
        <p:txBody>
          <a:bodyPr/>
          <a:lstStyle/>
          <a:p>
            <a:r>
              <a:rPr lang="en-US" b="1" dirty="0">
                <a:solidFill>
                  <a:srgbClr val="FF0000"/>
                </a:solidFill>
              </a:rPr>
              <a:t>Let’s see examples </a:t>
            </a:r>
          </a:p>
        </p:txBody>
      </p:sp>
      <p:sp>
        <p:nvSpPr>
          <p:cNvPr id="4" name="Rectangle: Beveled 3">
            <a:hlinkClick r:id="rId2"/>
            <a:extLst>
              <a:ext uri="{FF2B5EF4-FFF2-40B4-BE49-F238E27FC236}">
                <a16:creationId xmlns:a16="http://schemas.microsoft.com/office/drawing/2014/main" id="{734860B9-2EA0-E36B-B938-2D71909592EF}"/>
              </a:ext>
            </a:extLst>
          </p:cNvPr>
          <p:cNvSpPr/>
          <p:nvPr/>
        </p:nvSpPr>
        <p:spPr>
          <a:xfrm>
            <a:off x="1828800" y="2860963"/>
            <a:ext cx="3343564" cy="1136073"/>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Top Hat Beam </a:t>
            </a:r>
          </a:p>
        </p:txBody>
      </p:sp>
      <p:sp>
        <p:nvSpPr>
          <p:cNvPr id="5" name="Rectangle: Beveled 4">
            <a:hlinkClick r:id="rId3"/>
            <a:extLst>
              <a:ext uri="{FF2B5EF4-FFF2-40B4-BE49-F238E27FC236}">
                <a16:creationId xmlns:a16="http://schemas.microsoft.com/office/drawing/2014/main" id="{FD5D76BF-C4C9-66E0-6F1A-54A2E30F5160}"/>
              </a:ext>
            </a:extLst>
          </p:cNvPr>
          <p:cNvSpPr/>
          <p:nvPr/>
        </p:nvSpPr>
        <p:spPr>
          <a:xfrm>
            <a:off x="6613236" y="2860963"/>
            <a:ext cx="3343564" cy="1136073"/>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Gaussian Beam </a:t>
            </a:r>
          </a:p>
        </p:txBody>
      </p:sp>
    </p:spTree>
    <p:extLst>
      <p:ext uri="{BB962C8B-B14F-4D97-AF65-F5344CB8AC3E}">
        <p14:creationId xmlns:p14="http://schemas.microsoft.com/office/powerpoint/2010/main" val="1552210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8B35BDC-DF91-80AF-7367-050244C1DF60}"/>
              </a:ext>
            </a:extLst>
          </p:cNvPr>
          <p:cNvPicPr>
            <a:picLocks noGrp="1" noChangeAspect="1"/>
          </p:cNvPicPr>
          <p:nvPr>
            <p:ph idx="1"/>
          </p:nvPr>
        </p:nvPicPr>
        <p:blipFill>
          <a:blip r:embed="rId2"/>
          <a:stretch>
            <a:fillRect/>
          </a:stretch>
        </p:blipFill>
        <p:spPr>
          <a:xfrm>
            <a:off x="942975" y="1951399"/>
            <a:ext cx="10306050" cy="2400300"/>
          </a:xfrm>
        </p:spPr>
      </p:pic>
    </p:spTree>
    <p:extLst>
      <p:ext uri="{BB962C8B-B14F-4D97-AF65-F5344CB8AC3E}">
        <p14:creationId xmlns:p14="http://schemas.microsoft.com/office/powerpoint/2010/main" val="5203439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8039</TotalTime>
  <Words>681</Words>
  <Application>Microsoft Office PowerPoint</Application>
  <PresentationFormat>Widescreen</PresentationFormat>
  <Paragraphs>38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Futura PT Book</vt:lpstr>
      <vt:lpstr>Futura PT Demi</vt:lpstr>
      <vt:lpstr>Open sans</vt:lpstr>
      <vt:lpstr>Office Theme</vt:lpstr>
      <vt:lpstr>PowerPoint Presentation</vt:lpstr>
      <vt:lpstr>Properties of Laser Light</vt:lpstr>
      <vt:lpstr>PowerPoint Presentation</vt:lpstr>
      <vt:lpstr>PowerPoint Presentation</vt:lpstr>
      <vt:lpstr>PowerPoint Presentation</vt:lpstr>
      <vt:lpstr>Fluence </vt:lpstr>
      <vt:lpstr>PowerPoint Presentation</vt:lpstr>
      <vt:lpstr>PowerPoint Presentation</vt:lpstr>
      <vt:lpstr>Thermal Relaxation/Damage Time </vt:lpstr>
      <vt:lpstr>Beam Type</vt:lpstr>
      <vt:lpstr>PowerPoint Presentation</vt:lpstr>
      <vt:lpstr>Let’s see examples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2023-04-11T22:30:06Z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