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6"/>
  </p:notesMasterIdLst>
  <p:sldIdLst>
    <p:sldId id="256" r:id="rId6"/>
    <p:sldId id="437" r:id="rId7"/>
    <p:sldId id="456" r:id="rId8"/>
    <p:sldId id="457" r:id="rId9"/>
    <p:sldId id="458" r:id="rId10"/>
    <p:sldId id="459" r:id="rId11"/>
    <p:sldId id="460" r:id="rId12"/>
    <p:sldId id="461" r:id="rId13"/>
    <p:sldId id="462" r:id="rId14"/>
    <p:sldId id="43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5" d="100"/>
          <a:sy n="75" d="100"/>
        </p:scale>
        <p:origin x="82"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E8A084-99D9-4588-8752-C2BD3CBFF9C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4D57839-38C1-4038-AD9B-08835B24E474}">
      <dgm:prSet/>
      <dgm:spPr/>
      <dgm:t>
        <a:bodyPr/>
        <a:lstStyle/>
        <a:p>
          <a:r>
            <a:rPr lang="en-US" b="0" i="0"/>
            <a:t>Skin cancer is caused by damage to DNA. </a:t>
          </a:r>
          <a:endParaRPr lang="en-US"/>
        </a:p>
      </dgm:t>
    </dgm:pt>
    <dgm:pt modelId="{1D106DD8-4696-4EC5-8C80-7972FEB58140}" type="parTrans" cxnId="{5D27BD56-0009-431F-A29E-42DE138EC06C}">
      <dgm:prSet/>
      <dgm:spPr/>
      <dgm:t>
        <a:bodyPr/>
        <a:lstStyle/>
        <a:p>
          <a:endParaRPr lang="en-US"/>
        </a:p>
      </dgm:t>
    </dgm:pt>
    <dgm:pt modelId="{C98870EB-2250-48AB-85A5-3A291583BA8E}" type="sibTrans" cxnId="{5D27BD56-0009-431F-A29E-42DE138EC06C}">
      <dgm:prSet/>
      <dgm:spPr/>
      <dgm:t>
        <a:bodyPr/>
        <a:lstStyle/>
        <a:p>
          <a:endParaRPr lang="en-US"/>
        </a:p>
      </dgm:t>
    </dgm:pt>
    <dgm:pt modelId="{CDE4AEF1-08CB-490D-AE05-383B4BDFDA9C}">
      <dgm:prSet/>
      <dgm:spPr/>
      <dgm:t>
        <a:bodyPr/>
        <a:lstStyle/>
        <a:p>
          <a:r>
            <a:rPr lang="en-US" b="0" i="0" dirty="0"/>
            <a:t>Skin cancer form when cells begin to divide rapidly and unevenly. </a:t>
          </a:r>
          <a:endParaRPr lang="en-US" dirty="0"/>
        </a:p>
      </dgm:t>
    </dgm:pt>
    <dgm:pt modelId="{4EB7C5C0-E2B3-45ED-9135-3BEDD33D6E8C}" type="parTrans" cxnId="{6D882E64-2C21-4C26-B52D-0995D695E7A9}">
      <dgm:prSet/>
      <dgm:spPr/>
      <dgm:t>
        <a:bodyPr/>
        <a:lstStyle/>
        <a:p>
          <a:endParaRPr lang="en-US"/>
        </a:p>
      </dgm:t>
    </dgm:pt>
    <dgm:pt modelId="{BDD79BCD-1B50-4C59-8BA9-79418241C671}" type="sibTrans" cxnId="{6D882E64-2C21-4C26-B52D-0995D695E7A9}">
      <dgm:prSet/>
      <dgm:spPr/>
      <dgm:t>
        <a:bodyPr/>
        <a:lstStyle/>
        <a:p>
          <a:endParaRPr lang="en-US"/>
        </a:p>
      </dgm:t>
    </dgm:pt>
    <dgm:pt modelId="{BFF110B3-AD7B-4A63-879D-4BB9309DD0B6}">
      <dgm:prSet/>
      <dgm:spPr/>
      <dgm:t>
        <a:bodyPr/>
        <a:lstStyle/>
        <a:p>
          <a:r>
            <a:rPr lang="en-US"/>
            <a:t>UV exposure increases the risks of skin cancer </a:t>
          </a:r>
        </a:p>
      </dgm:t>
    </dgm:pt>
    <dgm:pt modelId="{5A538B32-220F-4081-9831-6D1B4AEBAFAA}" type="parTrans" cxnId="{2FDF5CA7-3D88-4D2B-84C9-81B531F60FA5}">
      <dgm:prSet/>
      <dgm:spPr/>
      <dgm:t>
        <a:bodyPr/>
        <a:lstStyle/>
        <a:p>
          <a:endParaRPr lang="en-US"/>
        </a:p>
      </dgm:t>
    </dgm:pt>
    <dgm:pt modelId="{7A635EB4-DA73-4BF5-BDF0-D67D78AD3D7E}" type="sibTrans" cxnId="{2FDF5CA7-3D88-4D2B-84C9-81B531F60FA5}">
      <dgm:prSet/>
      <dgm:spPr/>
      <dgm:t>
        <a:bodyPr/>
        <a:lstStyle/>
        <a:p>
          <a:endParaRPr lang="en-US"/>
        </a:p>
      </dgm:t>
    </dgm:pt>
    <dgm:pt modelId="{21D5F3A7-4E93-46F4-BD0B-0F308DEE62F6}">
      <dgm:prSet/>
      <dgm:spPr/>
      <dgm:t>
        <a:bodyPr/>
        <a:lstStyle/>
        <a:p>
          <a:r>
            <a:rPr lang="en-US" b="0" i="0"/>
            <a:t>If detected early, these abnormal growths can be removed. If not taken care of, they can be deadly.</a:t>
          </a:r>
          <a:endParaRPr lang="en-US"/>
        </a:p>
      </dgm:t>
    </dgm:pt>
    <dgm:pt modelId="{A42FF86D-C066-47F3-BC7C-73445E399F2D}" type="parTrans" cxnId="{02F22002-593C-4D6C-B009-CE399A2EA718}">
      <dgm:prSet/>
      <dgm:spPr/>
      <dgm:t>
        <a:bodyPr/>
        <a:lstStyle/>
        <a:p>
          <a:endParaRPr lang="en-US"/>
        </a:p>
      </dgm:t>
    </dgm:pt>
    <dgm:pt modelId="{79E7D6F9-C0A8-4600-8532-5BB396065FC5}" type="sibTrans" cxnId="{02F22002-593C-4D6C-B009-CE399A2EA718}">
      <dgm:prSet/>
      <dgm:spPr/>
      <dgm:t>
        <a:bodyPr/>
        <a:lstStyle/>
        <a:p>
          <a:endParaRPr lang="en-US"/>
        </a:p>
      </dgm:t>
    </dgm:pt>
    <dgm:pt modelId="{5C510BC9-034B-4D63-85ED-EC8E73E2BBD3}" type="pres">
      <dgm:prSet presAssocID="{7DE8A084-99D9-4588-8752-C2BD3CBFF9C2}" presName="vert0" presStyleCnt="0">
        <dgm:presLayoutVars>
          <dgm:dir/>
          <dgm:animOne val="branch"/>
          <dgm:animLvl val="lvl"/>
        </dgm:presLayoutVars>
      </dgm:prSet>
      <dgm:spPr/>
    </dgm:pt>
    <dgm:pt modelId="{7F0E485F-21EB-41C0-8C43-27E707289E91}" type="pres">
      <dgm:prSet presAssocID="{F4D57839-38C1-4038-AD9B-08835B24E474}" presName="thickLine" presStyleLbl="alignNode1" presStyleIdx="0" presStyleCnt="4"/>
      <dgm:spPr/>
    </dgm:pt>
    <dgm:pt modelId="{C1DF4652-AB5D-4FBE-BD19-25608280FA02}" type="pres">
      <dgm:prSet presAssocID="{F4D57839-38C1-4038-AD9B-08835B24E474}" presName="horz1" presStyleCnt="0"/>
      <dgm:spPr/>
    </dgm:pt>
    <dgm:pt modelId="{74E6AB86-FAF3-46CE-BA0A-79EBC45B7A9A}" type="pres">
      <dgm:prSet presAssocID="{F4D57839-38C1-4038-AD9B-08835B24E474}" presName="tx1" presStyleLbl="revTx" presStyleIdx="0" presStyleCnt="4"/>
      <dgm:spPr/>
    </dgm:pt>
    <dgm:pt modelId="{D38604CC-3D00-4454-BC07-88A266BF8FC9}" type="pres">
      <dgm:prSet presAssocID="{F4D57839-38C1-4038-AD9B-08835B24E474}" presName="vert1" presStyleCnt="0"/>
      <dgm:spPr/>
    </dgm:pt>
    <dgm:pt modelId="{C6556329-71BB-4119-9236-C93CB1EC5A8F}" type="pres">
      <dgm:prSet presAssocID="{CDE4AEF1-08CB-490D-AE05-383B4BDFDA9C}" presName="thickLine" presStyleLbl="alignNode1" presStyleIdx="1" presStyleCnt="4"/>
      <dgm:spPr/>
    </dgm:pt>
    <dgm:pt modelId="{D0199473-CC2D-4D54-8477-B1D518FD3AAC}" type="pres">
      <dgm:prSet presAssocID="{CDE4AEF1-08CB-490D-AE05-383B4BDFDA9C}" presName="horz1" presStyleCnt="0"/>
      <dgm:spPr/>
    </dgm:pt>
    <dgm:pt modelId="{2E734CF1-542B-40CA-9497-0E9A039D7A0E}" type="pres">
      <dgm:prSet presAssocID="{CDE4AEF1-08CB-490D-AE05-383B4BDFDA9C}" presName="tx1" presStyleLbl="revTx" presStyleIdx="1" presStyleCnt="4"/>
      <dgm:spPr/>
    </dgm:pt>
    <dgm:pt modelId="{41C3DEE5-34BE-4462-88F3-6DFC4B27A529}" type="pres">
      <dgm:prSet presAssocID="{CDE4AEF1-08CB-490D-AE05-383B4BDFDA9C}" presName="vert1" presStyleCnt="0"/>
      <dgm:spPr/>
    </dgm:pt>
    <dgm:pt modelId="{68C67022-1BE6-491C-9D54-76EFFAA6F95A}" type="pres">
      <dgm:prSet presAssocID="{BFF110B3-AD7B-4A63-879D-4BB9309DD0B6}" presName="thickLine" presStyleLbl="alignNode1" presStyleIdx="2" presStyleCnt="4"/>
      <dgm:spPr/>
    </dgm:pt>
    <dgm:pt modelId="{E84D5A5F-804A-4B7B-A793-65862167BF64}" type="pres">
      <dgm:prSet presAssocID="{BFF110B3-AD7B-4A63-879D-4BB9309DD0B6}" presName="horz1" presStyleCnt="0"/>
      <dgm:spPr/>
    </dgm:pt>
    <dgm:pt modelId="{9313B14A-0677-401E-82FF-0D970CE788DF}" type="pres">
      <dgm:prSet presAssocID="{BFF110B3-AD7B-4A63-879D-4BB9309DD0B6}" presName="tx1" presStyleLbl="revTx" presStyleIdx="2" presStyleCnt="4"/>
      <dgm:spPr/>
    </dgm:pt>
    <dgm:pt modelId="{B4D71655-95B1-45C5-9356-9B1E068A5569}" type="pres">
      <dgm:prSet presAssocID="{BFF110B3-AD7B-4A63-879D-4BB9309DD0B6}" presName="vert1" presStyleCnt="0"/>
      <dgm:spPr/>
    </dgm:pt>
    <dgm:pt modelId="{4B1FE43E-E0FC-4FBA-A9F1-EBAD2D8ACF6C}" type="pres">
      <dgm:prSet presAssocID="{21D5F3A7-4E93-46F4-BD0B-0F308DEE62F6}" presName="thickLine" presStyleLbl="alignNode1" presStyleIdx="3" presStyleCnt="4"/>
      <dgm:spPr/>
    </dgm:pt>
    <dgm:pt modelId="{83EE2617-32E4-4849-AB6F-90A387E81654}" type="pres">
      <dgm:prSet presAssocID="{21D5F3A7-4E93-46F4-BD0B-0F308DEE62F6}" presName="horz1" presStyleCnt="0"/>
      <dgm:spPr/>
    </dgm:pt>
    <dgm:pt modelId="{72B2EE3E-EE18-4E9D-BF6A-79E4772DDCCE}" type="pres">
      <dgm:prSet presAssocID="{21D5F3A7-4E93-46F4-BD0B-0F308DEE62F6}" presName="tx1" presStyleLbl="revTx" presStyleIdx="3" presStyleCnt="4"/>
      <dgm:spPr/>
    </dgm:pt>
    <dgm:pt modelId="{25935E63-BCDF-414B-9E39-5606F7C2DE47}" type="pres">
      <dgm:prSet presAssocID="{21D5F3A7-4E93-46F4-BD0B-0F308DEE62F6}" presName="vert1" presStyleCnt="0"/>
      <dgm:spPr/>
    </dgm:pt>
  </dgm:ptLst>
  <dgm:cxnLst>
    <dgm:cxn modelId="{02F22002-593C-4D6C-B009-CE399A2EA718}" srcId="{7DE8A084-99D9-4588-8752-C2BD3CBFF9C2}" destId="{21D5F3A7-4E93-46F4-BD0B-0F308DEE62F6}" srcOrd="3" destOrd="0" parTransId="{A42FF86D-C066-47F3-BC7C-73445E399F2D}" sibTransId="{79E7D6F9-C0A8-4600-8532-5BB396065FC5}"/>
    <dgm:cxn modelId="{2CE33A0A-685A-4457-B175-AE40CB01D408}" type="presOf" srcId="{F4D57839-38C1-4038-AD9B-08835B24E474}" destId="{74E6AB86-FAF3-46CE-BA0A-79EBC45B7A9A}" srcOrd="0" destOrd="0" presId="urn:microsoft.com/office/officeart/2008/layout/LinedList"/>
    <dgm:cxn modelId="{90FE2911-4A40-4A15-8AA1-46013E8FE936}" type="presOf" srcId="{CDE4AEF1-08CB-490D-AE05-383B4BDFDA9C}" destId="{2E734CF1-542B-40CA-9497-0E9A039D7A0E}" srcOrd="0" destOrd="0" presId="urn:microsoft.com/office/officeart/2008/layout/LinedList"/>
    <dgm:cxn modelId="{6D882E64-2C21-4C26-B52D-0995D695E7A9}" srcId="{7DE8A084-99D9-4588-8752-C2BD3CBFF9C2}" destId="{CDE4AEF1-08CB-490D-AE05-383B4BDFDA9C}" srcOrd="1" destOrd="0" parTransId="{4EB7C5C0-E2B3-45ED-9135-3BEDD33D6E8C}" sibTransId="{BDD79BCD-1B50-4C59-8BA9-79418241C671}"/>
    <dgm:cxn modelId="{E2783648-3904-465E-891B-313B1017D3E6}" type="presOf" srcId="{BFF110B3-AD7B-4A63-879D-4BB9309DD0B6}" destId="{9313B14A-0677-401E-82FF-0D970CE788DF}" srcOrd="0" destOrd="0" presId="urn:microsoft.com/office/officeart/2008/layout/LinedList"/>
    <dgm:cxn modelId="{5D27BD56-0009-431F-A29E-42DE138EC06C}" srcId="{7DE8A084-99D9-4588-8752-C2BD3CBFF9C2}" destId="{F4D57839-38C1-4038-AD9B-08835B24E474}" srcOrd="0" destOrd="0" parTransId="{1D106DD8-4696-4EC5-8C80-7972FEB58140}" sibTransId="{C98870EB-2250-48AB-85A5-3A291583BA8E}"/>
    <dgm:cxn modelId="{3670BB89-65EB-4918-A501-D6B55B2D0BD4}" type="presOf" srcId="{21D5F3A7-4E93-46F4-BD0B-0F308DEE62F6}" destId="{72B2EE3E-EE18-4E9D-BF6A-79E4772DDCCE}" srcOrd="0" destOrd="0" presId="urn:microsoft.com/office/officeart/2008/layout/LinedList"/>
    <dgm:cxn modelId="{42556A91-5324-43BF-878F-F1A6E6788922}" type="presOf" srcId="{7DE8A084-99D9-4588-8752-C2BD3CBFF9C2}" destId="{5C510BC9-034B-4D63-85ED-EC8E73E2BBD3}" srcOrd="0" destOrd="0" presId="urn:microsoft.com/office/officeart/2008/layout/LinedList"/>
    <dgm:cxn modelId="{2FDF5CA7-3D88-4D2B-84C9-81B531F60FA5}" srcId="{7DE8A084-99D9-4588-8752-C2BD3CBFF9C2}" destId="{BFF110B3-AD7B-4A63-879D-4BB9309DD0B6}" srcOrd="2" destOrd="0" parTransId="{5A538B32-220F-4081-9831-6D1B4AEBAFAA}" sibTransId="{7A635EB4-DA73-4BF5-BDF0-D67D78AD3D7E}"/>
    <dgm:cxn modelId="{B64E61C8-B898-4476-BB5A-FDD292C904F8}" type="presParOf" srcId="{5C510BC9-034B-4D63-85ED-EC8E73E2BBD3}" destId="{7F0E485F-21EB-41C0-8C43-27E707289E91}" srcOrd="0" destOrd="0" presId="urn:microsoft.com/office/officeart/2008/layout/LinedList"/>
    <dgm:cxn modelId="{577BB6B0-5F5B-4B60-853C-265C4DA3C8FC}" type="presParOf" srcId="{5C510BC9-034B-4D63-85ED-EC8E73E2BBD3}" destId="{C1DF4652-AB5D-4FBE-BD19-25608280FA02}" srcOrd="1" destOrd="0" presId="urn:microsoft.com/office/officeart/2008/layout/LinedList"/>
    <dgm:cxn modelId="{484B1AFC-CA3D-4D87-AC7F-92043E6115C2}" type="presParOf" srcId="{C1DF4652-AB5D-4FBE-BD19-25608280FA02}" destId="{74E6AB86-FAF3-46CE-BA0A-79EBC45B7A9A}" srcOrd="0" destOrd="0" presId="urn:microsoft.com/office/officeart/2008/layout/LinedList"/>
    <dgm:cxn modelId="{928E690F-23E4-4201-A87B-102E10690CA7}" type="presParOf" srcId="{C1DF4652-AB5D-4FBE-BD19-25608280FA02}" destId="{D38604CC-3D00-4454-BC07-88A266BF8FC9}" srcOrd="1" destOrd="0" presId="urn:microsoft.com/office/officeart/2008/layout/LinedList"/>
    <dgm:cxn modelId="{5894CD35-55AC-451A-97F8-031E761CA121}" type="presParOf" srcId="{5C510BC9-034B-4D63-85ED-EC8E73E2BBD3}" destId="{C6556329-71BB-4119-9236-C93CB1EC5A8F}" srcOrd="2" destOrd="0" presId="urn:microsoft.com/office/officeart/2008/layout/LinedList"/>
    <dgm:cxn modelId="{6A60BC6E-E7D8-4A2F-A01E-CAFA5C6945F4}" type="presParOf" srcId="{5C510BC9-034B-4D63-85ED-EC8E73E2BBD3}" destId="{D0199473-CC2D-4D54-8477-B1D518FD3AAC}" srcOrd="3" destOrd="0" presId="urn:microsoft.com/office/officeart/2008/layout/LinedList"/>
    <dgm:cxn modelId="{4578DD6B-C715-4A0B-BC78-29041E5555DC}" type="presParOf" srcId="{D0199473-CC2D-4D54-8477-B1D518FD3AAC}" destId="{2E734CF1-542B-40CA-9497-0E9A039D7A0E}" srcOrd="0" destOrd="0" presId="urn:microsoft.com/office/officeart/2008/layout/LinedList"/>
    <dgm:cxn modelId="{FE1ECCB2-B55F-4357-A9E5-E644C3338AFE}" type="presParOf" srcId="{D0199473-CC2D-4D54-8477-B1D518FD3AAC}" destId="{41C3DEE5-34BE-4462-88F3-6DFC4B27A529}" srcOrd="1" destOrd="0" presId="urn:microsoft.com/office/officeart/2008/layout/LinedList"/>
    <dgm:cxn modelId="{811FC0A8-F703-428D-973C-42B9BFE6D319}" type="presParOf" srcId="{5C510BC9-034B-4D63-85ED-EC8E73E2BBD3}" destId="{68C67022-1BE6-491C-9D54-76EFFAA6F95A}" srcOrd="4" destOrd="0" presId="urn:microsoft.com/office/officeart/2008/layout/LinedList"/>
    <dgm:cxn modelId="{C4B2B875-6667-497D-AB92-E097FDED9F2A}" type="presParOf" srcId="{5C510BC9-034B-4D63-85ED-EC8E73E2BBD3}" destId="{E84D5A5F-804A-4B7B-A793-65862167BF64}" srcOrd="5" destOrd="0" presId="urn:microsoft.com/office/officeart/2008/layout/LinedList"/>
    <dgm:cxn modelId="{368AC8DD-28AB-403E-8CC9-C2EE72799C53}" type="presParOf" srcId="{E84D5A5F-804A-4B7B-A793-65862167BF64}" destId="{9313B14A-0677-401E-82FF-0D970CE788DF}" srcOrd="0" destOrd="0" presId="urn:microsoft.com/office/officeart/2008/layout/LinedList"/>
    <dgm:cxn modelId="{59EAF95C-A98C-40F3-9CD1-B68EA45E003E}" type="presParOf" srcId="{E84D5A5F-804A-4B7B-A793-65862167BF64}" destId="{B4D71655-95B1-45C5-9356-9B1E068A5569}" srcOrd="1" destOrd="0" presId="urn:microsoft.com/office/officeart/2008/layout/LinedList"/>
    <dgm:cxn modelId="{7CD2D4DB-625D-4905-A30E-EA44B968F0BA}" type="presParOf" srcId="{5C510BC9-034B-4D63-85ED-EC8E73E2BBD3}" destId="{4B1FE43E-E0FC-4FBA-A9F1-EBAD2D8ACF6C}" srcOrd="6" destOrd="0" presId="urn:microsoft.com/office/officeart/2008/layout/LinedList"/>
    <dgm:cxn modelId="{A9B951CD-31E9-4CD4-8039-39E9DF3B9602}" type="presParOf" srcId="{5C510BC9-034B-4D63-85ED-EC8E73E2BBD3}" destId="{83EE2617-32E4-4849-AB6F-90A387E81654}" srcOrd="7" destOrd="0" presId="urn:microsoft.com/office/officeart/2008/layout/LinedList"/>
    <dgm:cxn modelId="{A40A9282-B835-46AA-9D97-E7F09B9D1A3E}" type="presParOf" srcId="{83EE2617-32E4-4849-AB6F-90A387E81654}" destId="{72B2EE3E-EE18-4E9D-BF6A-79E4772DDCCE}" srcOrd="0" destOrd="0" presId="urn:microsoft.com/office/officeart/2008/layout/LinedList"/>
    <dgm:cxn modelId="{4540DDF9-6D7F-4E5D-94D4-FA380A3832DC}" type="presParOf" srcId="{83EE2617-32E4-4849-AB6F-90A387E81654}" destId="{25935E63-BCDF-414B-9E39-5606F7C2DE4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0E485F-21EB-41C0-8C43-27E707289E91}">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E6AB86-FAF3-46CE-BA0A-79EBC45B7A9A}">
      <dsp:nvSpPr>
        <dsp:cNvPr id="0" name=""/>
        <dsp:cNvSpPr/>
      </dsp:nvSpPr>
      <dsp:spPr>
        <a:xfrm>
          <a:off x="0" y="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Skin cancer is caused by damage to DNA. </a:t>
          </a:r>
          <a:endParaRPr lang="en-US" sz="2500" kern="1200"/>
        </a:p>
      </dsp:txBody>
      <dsp:txXfrm>
        <a:off x="0" y="0"/>
        <a:ext cx="6492875" cy="1276350"/>
      </dsp:txXfrm>
    </dsp:sp>
    <dsp:sp modelId="{C6556329-71BB-4119-9236-C93CB1EC5A8F}">
      <dsp:nvSpPr>
        <dsp:cNvPr id="0" name=""/>
        <dsp:cNvSpPr/>
      </dsp:nvSpPr>
      <dsp:spPr>
        <a:xfrm>
          <a:off x="0" y="1276350"/>
          <a:ext cx="6492875"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734CF1-542B-40CA-9497-0E9A039D7A0E}">
      <dsp:nvSpPr>
        <dsp:cNvPr id="0" name=""/>
        <dsp:cNvSpPr/>
      </dsp:nvSpPr>
      <dsp:spPr>
        <a:xfrm>
          <a:off x="0" y="12763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dirty="0"/>
            <a:t>Skin cancer form when cells begin to divide rapidly and unevenly. </a:t>
          </a:r>
          <a:endParaRPr lang="en-US" sz="2500" kern="1200" dirty="0"/>
        </a:p>
      </dsp:txBody>
      <dsp:txXfrm>
        <a:off x="0" y="1276350"/>
        <a:ext cx="6492875" cy="1276350"/>
      </dsp:txXfrm>
    </dsp:sp>
    <dsp:sp modelId="{68C67022-1BE6-491C-9D54-76EFFAA6F95A}">
      <dsp:nvSpPr>
        <dsp:cNvPr id="0" name=""/>
        <dsp:cNvSpPr/>
      </dsp:nvSpPr>
      <dsp:spPr>
        <a:xfrm>
          <a:off x="0" y="2552700"/>
          <a:ext cx="6492875"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13B14A-0677-401E-82FF-0D970CE788DF}">
      <dsp:nvSpPr>
        <dsp:cNvPr id="0" name=""/>
        <dsp:cNvSpPr/>
      </dsp:nvSpPr>
      <dsp:spPr>
        <a:xfrm>
          <a:off x="0" y="255270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UV exposure increases the risks of skin cancer </a:t>
          </a:r>
        </a:p>
      </dsp:txBody>
      <dsp:txXfrm>
        <a:off x="0" y="2552700"/>
        <a:ext cx="6492875" cy="1276350"/>
      </dsp:txXfrm>
    </dsp:sp>
    <dsp:sp modelId="{4B1FE43E-E0FC-4FBA-A9F1-EBAD2D8ACF6C}">
      <dsp:nvSpPr>
        <dsp:cNvPr id="0" name=""/>
        <dsp:cNvSpPr/>
      </dsp:nvSpPr>
      <dsp:spPr>
        <a:xfrm>
          <a:off x="0" y="3829050"/>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B2EE3E-EE18-4E9D-BF6A-79E4772DDCCE}">
      <dsp:nvSpPr>
        <dsp:cNvPr id="0" name=""/>
        <dsp:cNvSpPr/>
      </dsp:nvSpPr>
      <dsp:spPr>
        <a:xfrm>
          <a:off x="0" y="38290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If detected early, these abnormal growths can be removed. If not taken care of, they can be deadly.</a:t>
          </a:r>
          <a:endParaRPr lang="en-US" sz="2500" kern="1200"/>
        </a:p>
      </dsp:txBody>
      <dsp:txXfrm>
        <a:off x="0" y="3829050"/>
        <a:ext cx="6492875" cy="127635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XSJI3ZGfnQU&amp;ab_channel=APDerm" TargetMode="Externa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5176228" y="4019169"/>
            <a:ext cx="5006863"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i="0" dirty="0">
                <a:solidFill>
                  <a:srgbClr val="C00000"/>
                </a:solidFill>
                <a:effectLst/>
                <a:latin typeface="Futura PT Demi" panose="020B0702020204020303" pitchFamily="34" charset="0"/>
              </a:rPr>
              <a:t>Medical Esthetics</a:t>
            </a:r>
          </a:p>
          <a:p>
            <a:r>
              <a:rPr lang="en-US" b="0" i="0">
                <a:solidFill>
                  <a:schemeClr val="bg1"/>
                </a:solidFill>
                <a:effectLst/>
                <a:latin typeface="Futura PT Demi" panose="020B0702020204020303" pitchFamily="34" charset="0"/>
              </a:rPr>
              <a:t>Types </a:t>
            </a:r>
            <a:r>
              <a:rPr lang="en-US" b="0" i="0" dirty="0">
                <a:solidFill>
                  <a:schemeClr val="bg1"/>
                </a:solidFill>
                <a:effectLst/>
                <a:latin typeface="Futura PT Demi" panose="020B0702020204020303" pitchFamily="34" charset="0"/>
              </a:rPr>
              <a:t>of Skin Cancer</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43D0D5-B172-8710-140C-D0FCDE03CA25}"/>
              </a:ext>
            </a:extLst>
          </p:cNvPr>
          <p:cNvSpPr txBox="1"/>
          <p:nvPr/>
        </p:nvSpPr>
        <p:spPr>
          <a:xfrm>
            <a:off x="535020" y="685800"/>
            <a:ext cx="2780271" cy="510540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a:solidFill>
                  <a:srgbClr val="FFFFFF"/>
                </a:solidFill>
                <a:latin typeface="+mj-lt"/>
                <a:ea typeface="+mj-ea"/>
                <a:cs typeface="+mj-cs"/>
              </a:rPr>
              <a:t>FACTS </a:t>
            </a:r>
            <a:r>
              <a:rPr lang="en-US" sz="4000" kern="1200">
                <a:solidFill>
                  <a:srgbClr val="FFFFFF"/>
                </a:solidFill>
                <a:latin typeface="+mj-lt"/>
                <a:ea typeface="+mj-ea"/>
                <a:cs typeface="+mj-cs"/>
              </a:rPr>
              <a:t>:</a:t>
            </a:r>
          </a:p>
        </p:txBody>
      </p:sp>
      <p:graphicFrame>
        <p:nvGraphicFramePr>
          <p:cNvPr id="7" name="TextBox 4">
            <a:extLst>
              <a:ext uri="{FF2B5EF4-FFF2-40B4-BE49-F238E27FC236}">
                <a16:creationId xmlns:a16="http://schemas.microsoft.com/office/drawing/2014/main" id="{18DA8D3D-7091-7E15-42D3-1BF3DA538E76}"/>
              </a:ext>
            </a:extLst>
          </p:cNvPr>
          <p:cNvGraphicFramePr/>
          <p:nvPr>
            <p:extLst>
              <p:ext uri="{D42A27DB-BD31-4B8C-83A1-F6EECF244321}">
                <p14:modId xmlns:p14="http://schemas.microsoft.com/office/powerpoint/2010/main" val="3203507808"/>
              </p:ext>
            </p:extLst>
          </p:nvPr>
        </p:nvGraphicFramePr>
        <p:xfrm>
          <a:off x="2383836" y="8763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Beveled 3">
            <a:hlinkClick r:id="rId2"/>
            <a:extLst>
              <a:ext uri="{FF2B5EF4-FFF2-40B4-BE49-F238E27FC236}">
                <a16:creationId xmlns:a16="http://schemas.microsoft.com/office/drawing/2014/main" id="{C368F05C-55E1-B0D7-9EEB-7A6B38A01870}"/>
              </a:ext>
            </a:extLst>
          </p:cNvPr>
          <p:cNvSpPr/>
          <p:nvPr/>
        </p:nvSpPr>
        <p:spPr>
          <a:xfrm>
            <a:off x="3607724" y="2576945"/>
            <a:ext cx="4389120" cy="1346662"/>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i="0" dirty="0">
                <a:solidFill>
                  <a:schemeClr val="bg1"/>
                </a:solidFill>
                <a:effectLst/>
              </a:rPr>
              <a:t>Skin Cancer Facts With Dr Brian Connolly</a:t>
            </a:r>
          </a:p>
        </p:txBody>
      </p:sp>
    </p:spTree>
    <p:extLst>
      <p:ext uri="{BB962C8B-B14F-4D97-AF65-F5344CB8AC3E}">
        <p14:creationId xmlns:p14="http://schemas.microsoft.com/office/powerpoint/2010/main" val="1611192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0381BF6-62AA-E38A-8A3A-345066D41E6B}"/>
              </a:ext>
            </a:extLst>
          </p:cNvPr>
          <p:cNvPicPr>
            <a:picLocks noGrp="1" noChangeAspect="1"/>
          </p:cNvPicPr>
          <p:nvPr>
            <p:ph idx="1"/>
          </p:nvPr>
        </p:nvPicPr>
        <p:blipFill>
          <a:blip r:embed="rId2"/>
          <a:stretch>
            <a:fillRect/>
          </a:stretch>
        </p:blipFill>
        <p:spPr>
          <a:xfrm>
            <a:off x="4389861" y="643466"/>
            <a:ext cx="3412278" cy="5571067"/>
          </a:xfrm>
          <a:prstGeom prst="rect">
            <a:avLst/>
          </a:prstGeom>
        </p:spPr>
      </p:pic>
    </p:spTree>
    <p:extLst>
      <p:ext uri="{BB962C8B-B14F-4D97-AF65-F5344CB8AC3E}">
        <p14:creationId xmlns:p14="http://schemas.microsoft.com/office/powerpoint/2010/main" val="3359263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73D20D0-7EFE-B1F7-385B-B801A79639A5}"/>
              </a:ext>
            </a:extLst>
          </p:cNvPr>
          <p:cNvPicPr>
            <a:picLocks noGrp="1" noChangeAspect="1"/>
          </p:cNvPicPr>
          <p:nvPr>
            <p:ph idx="1"/>
          </p:nvPr>
        </p:nvPicPr>
        <p:blipFill>
          <a:blip r:embed="rId2"/>
          <a:stretch>
            <a:fillRect/>
          </a:stretch>
        </p:blipFill>
        <p:spPr>
          <a:xfrm>
            <a:off x="1904899" y="543713"/>
            <a:ext cx="6985664" cy="5571067"/>
          </a:xfrm>
          <a:prstGeom prst="rect">
            <a:avLst/>
          </a:prstGeom>
        </p:spPr>
      </p:pic>
    </p:spTree>
    <p:extLst>
      <p:ext uri="{BB962C8B-B14F-4D97-AF65-F5344CB8AC3E}">
        <p14:creationId xmlns:p14="http://schemas.microsoft.com/office/powerpoint/2010/main" val="4116483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DAB66-4AD3-72EA-2556-FE47AF259629}"/>
              </a:ext>
            </a:extLst>
          </p:cNvPr>
          <p:cNvSpPr>
            <a:spLocks noGrp="1"/>
          </p:cNvSpPr>
          <p:nvPr>
            <p:ph type="title"/>
          </p:nvPr>
        </p:nvSpPr>
        <p:spPr/>
        <p:txBody>
          <a:bodyPr>
            <a:normAutofit/>
          </a:bodyPr>
          <a:lstStyle/>
          <a:p>
            <a:r>
              <a:rPr lang="en-US" sz="4000" dirty="0"/>
              <a:t>ONCOLOGY ESTHETICS</a:t>
            </a:r>
          </a:p>
        </p:txBody>
      </p:sp>
      <p:sp>
        <p:nvSpPr>
          <p:cNvPr id="3" name="Content Placeholder 2">
            <a:extLst>
              <a:ext uri="{FF2B5EF4-FFF2-40B4-BE49-F238E27FC236}">
                <a16:creationId xmlns:a16="http://schemas.microsoft.com/office/drawing/2014/main" id="{E3F9117E-A2B9-8DFB-8C0D-22FF5C1A9505}"/>
              </a:ext>
            </a:extLst>
          </p:cNvPr>
          <p:cNvSpPr>
            <a:spLocks noGrp="1"/>
          </p:cNvSpPr>
          <p:nvPr>
            <p:ph idx="1"/>
          </p:nvPr>
        </p:nvSpPr>
        <p:spPr/>
        <p:txBody>
          <a:bodyPr/>
          <a:lstStyle/>
          <a:p>
            <a:pPr marL="0" indent="0">
              <a:buNone/>
            </a:pPr>
            <a:r>
              <a:rPr lang="en-US" dirty="0"/>
              <a:t>A medical niche has emerged for the esthetician certified in oncology esthetics. As referenced in chapter 1, oncology is the medical study of cancer, its causes and treatments. Treating skin that has been exposed to radiation and chemotherapy requires a depth of knowledge beyond basic esthetics. The skin can be much more fragile and reactive. Additionally, you don’t want to provide any treatment or skin care products that could be contraindicated with their cancer treatment. Clients with cancer still need the healing benefits of touch and can additionally benefit from skin care treatments that are soothing and calming.</a:t>
            </a:r>
          </a:p>
        </p:txBody>
      </p:sp>
    </p:spTree>
    <p:extLst>
      <p:ext uri="{BB962C8B-B14F-4D97-AF65-F5344CB8AC3E}">
        <p14:creationId xmlns:p14="http://schemas.microsoft.com/office/powerpoint/2010/main" val="613979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4734A-7413-DBD0-DC73-CDC346EDB120}"/>
              </a:ext>
            </a:extLst>
          </p:cNvPr>
          <p:cNvSpPr>
            <a:spLocks noGrp="1"/>
          </p:cNvSpPr>
          <p:nvPr>
            <p:ph type="title"/>
          </p:nvPr>
        </p:nvSpPr>
        <p:spPr>
          <a:xfrm>
            <a:off x="5103994" y="828957"/>
            <a:ext cx="6586491" cy="1286160"/>
          </a:xfrm>
        </p:spPr>
        <p:txBody>
          <a:bodyPr anchor="b">
            <a:normAutofit/>
          </a:bodyPr>
          <a:lstStyle/>
          <a:p>
            <a:r>
              <a:rPr lang="en-US" sz="3200" dirty="0">
                <a:latin typeface="+mn-lt"/>
              </a:rPr>
              <a:t>ABCDEs of Melanoma Detection </a:t>
            </a:r>
          </a:p>
        </p:txBody>
      </p:sp>
      <p:sp>
        <p:nvSpPr>
          <p:cNvPr id="3" name="Content Placeholder 2">
            <a:extLst>
              <a:ext uri="{FF2B5EF4-FFF2-40B4-BE49-F238E27FC236}">
                <a16:creationId xmlns:a16="http://schemas.microsoft.com/office/drawing/2014/main" id="{BA56FE07-2E85-DE9D-DA14-D9AD73EAA1D1}"/>
              </a:ext>
            </a:extLst>
          </p:cNvPr>
          <p:cNvSpPr>
            <a:spLocks noGrp="1"/>
          </p:cNvSpPr>
          <p:nvPr>
            <p:ph idx="1"/>
          </p:nvPr>
        </p:nvSpPr>
        <p:spPr>
          <a:xfrm>
            <a:off x="5242560" y="2477196"/>
            <a:ext cx="6309360" cy="3746623"/>
          </a:xfrm>
        </p:spPr>
        <p:txBody>
          <a:bodyPr>
            <a:normAutofit/>
          </a:bodyPr>
          <a:lstStyle/>
          <a:p>
            <a:r>
              <a:rPr lang="en-US" sz="2000" dirty="0"/>
              <a:t>A: Asymmetry—The two sides of the lesion are not identical. </a:t>
            </a:r>
          </a:p>
          <a:p>
            <a:r>
              <a:rPr lang="en-US" sz="2000" dirty="0"/>
              <a:t>B: Border—The border is irregular on these lesions. </a:t>
            </a:r>
          </a:p>
          <a:p>
            <a:r>
              <a:rPr lang="en-US" sz="2000" dirty="0"/>
              <a:t>C: Color—Melanomas are usually dark and have more than one color or colors that fade into one another.</a:t>
            </a:r>
          </a:p>
          <a:p>
            <a:r>
              <a:rPr lang="en-US" sz="2000" dirty="0"/>
              <a:t>D: Diameter—The lesion in a melanoma is usually at least the size of a pencil eraser.</a:t>
            </a:r>
          </a:p>
          <a:p>
            <a:r>
              <a:rPr lang="en-US" sz="2000" dirty="0"/>
              <a:t>E: Evolving—Melanoma as a lesion often changes appearance</a:t>
            </a:r>
          </a:p>
        </p:txBody>
      </p:sp>
      <p:pic>
        <p:nvPicPr>
          <p:cNvPr id="5" name="Picture 4" descr="Text&#10;&#10;Description automatically generated">
            <a:extLst>
              <a:ext uri="{FF2B5EF4-FFF2-40B4-BE49-F238E27FC236}">
                <a16:creationId xmlns:a16="http://schemas.microsoft.com/office/drawing/2014/main" id="{7C95C6C4-F52C-881D-01C6-B2F95AB0A356}"/>
              </a:ext>
            </a:extLst>
          </p:cNvPr>
          <p:cNvPicPr>
            <a:picLocks noChangeAspect="1"/>
          </p:cNvPicPr>
          <p:nvPr/>
        </p:nvPicPr>
        <p:blipFill rotWithShape="1">
          <a:blip r:embed="rId2"/>
          <a:srcRect t="3801" r="2" b="5556"/>
          <a:stretch/>
        </p:blipFill>
        <p:spPr>
          <a:xfrm>
            <a:off x="1301648" y="1096760"/>
            <a:ext cx="2997739" cy="4434936"/>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759A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431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0E966-D242-A83E-DD13-D45E1501DAB6}"/>
              </a:ext>
            </a:extLst>
          </p:cNvPr>
          <p:cNvSpPr>
            <a:spLocks noGrp="1"/>
          </p:cNvSpPr>
          <p:nvPr>
            <p:ph type="title"/>
          </p:nvPr>
        </p:nvSpPr>
        <p:spPr>
          <a:xfrm>
            <a:off x="630381" y="5036949"/>
            <a:ext cx="10515600" cy="806970"/>
          </a:xfrm>
        </p:spPr>
        <p:txBody>
          <a:bodyPr>
            <a:normAutofit fontScale="90000"/>
          </a:bodyPr>
          <a:lstStyle/>
          <a:p>
            <a:r>
              <a:rPr lang="en-US" dirty="0"/>
              <a:t> </a:t>
            </a:r>
            <a:r>
              <a:rPr lang="en-US" sz="1800" dirty="0">
                <a:latin typeface="+mn-lt"/>
              </a:rPr>
              <a:t>Normal moles compared to cancerous moles that show signs of asymmetry and changes to border, color, and diameter.</a:t>
            </a:r>
            <a:br>
              <a:rPr lang="en-US" dirty="0"/>
            </a:br>
            <a:endParaRPr lang="en-US" dirty="0"/>
          </a:p>
        </p:txBody>
      </p:sp>
      <p:pic>
        <p:nvPicPr>
          <p:cNvPr id="5" name="Content Placeholder 4">
            <a:extLst>
              <a:ext uri="{FF2B5EF4-FFF2-40B4-BE49-F238E27FC236}">
                <a16:creationId xmlns:a16="http://schemas.microsoft.com/office/drawing/2014/main" id="{A45AFCD7-A542-FF8C-F935-44BF453A417F}"/>
              </a:ext>
            </a:extLst>
          </p:cNvPr>
          <p:cNvPicPr>
            <a:picLocks noGrp="1" noChangeAspect="1"/>
          </p:cNvPicPr>
          <p:nvPr>
            <p:ph idx="1"/>
          </p:nvPr>
        </p:nvPicPr>
        <p:blipFill>
          <a:blip r:embed="rId2"/>
          <a:stretch>
            <a:fillRect/>
          </a:stretch>
        </p:blipFill>
        <p:spPr>
          <a:xfrm>
            <a:off x="1844733" y="1009925"/>
            <a:ext cx="7232766" cy="3638168"/>
          </a:xfrm>
        </p:spPr>
      </p:pic>
    </p:spTree>
    <p:extLst>
      <p:ext uri="{BB962C8B-B14F-4D97-AF65-F5344CB8AC3E}">
        <p14:creationId xmlns:p14="http://schemas.microsoft.com/office/powerpoint/2010/main" val="964018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D0813C2-CA75-0703-FD33-1535980BB222}"/>
              </a:ext>
            </a:extLst>
          </p:cNvPr>
          <p:cNvPicPr>
            <a:picLocks noGrp="1" noChangeAspect="1"/>
          </p:cNvPicPr>
          <p:nvPr>
            <p:ph idx="1"/>
          </p:nvPr>
        </p:nvPicPr>
        <p:blipFill>
          <a:blip r:embed="rId2"/>
          <a:stretch>
            <a:fillRect/>
          </a:stretch>
        </p:blipFill>
        <p:spPr>
          <a:xfrm>
            <a:off x="1403618" y="2120820"/>
            <a:ext cx="9384764" cy="2616359"/>
          </a:xfrm>
        </p:spPr>
      </p:pic>
    </p:spTree>
    <p:extLst>
      <p:ext uri="{BB962C8B-B14F-4D97-AF65-F5344CB8AC3E}">
        <p14:creationId xmlns:p14="http://schemas.microsoft.com/office/powerpoint/2010/main" val="3143829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8193</TotalTime>
  <Words>283</Words>
  <Application>Microsoft Office PowerPoint</Application>
  <PresentationFormat>Widescreen</PresentationFormat>
  <Paragraphs>18</Paragraphs>
  <Slides>10</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PowerPoint Presentation</vt:lpstr>
      <vt:lpstr>ONCOLOGY ESTHETICS</vt:lpstr>
      <vt:lpstr>ABCDEs of Melanoma Detection </vt:lpstr>
      <vt:lpstr> Normal moles compared to cancerous moles that show signs of asymmetry and changes to border, color, and diameter.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2023-01-25T16:46:56Z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