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4"/>
  </p:sldMasterIdLst>
  <p:notesMasterIdLst>
    <p:notesMasterId r:id="rId29"/>
  </p:notesMasterIdLst>
  <p:handoutMasterIdLst>
    <p:handoutMasterId r:id="rId30"/>
  </p:handoutMasterIdLst>
  <p:sldIdLst>
    <p:sldId id="322" r:id="rId5"/>
    <p:sldId id="300" r:id="rId6"/>
    <p:sldId id="284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</p:sldIdLst>
  <p:sldSz cx="12192000" cy="6858000"/>
  <p:notesSz cx="7023100" cy="9309100"/>
  <p:custDataLst>
    <p:tags r:id="rId3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322"/>
          </p14:sldIdLst>
        </p14:section>
        <p14:section name="Untitled Section" id="{BAB5FE1B-4910-480F-9285-3B3D14DFD513}">
          <p14:sldIdLst>
            <p14:sldId id="300"/>
            <p14:sldId id="284"/>
            <p14:sldId id="301"/>
            <p14:sldId id="302"/>
            <p14:sldId id="303"/>
            <p14:sldId id="304"/>
            <p14:sldId id="305"/>
            <p14:sldId id="306"/>
            <p14:sldId id="307"/>
            <p14:sldId id="308"/>
            <p14:sldId id="309"/>
            <p14:sldId id="310"/>
            <p14:sldId id="311"/>
            <p14:sldId id="312"/>
            <p14:sldId id="313"/>
            <p14:sldId id="314"/>
            <p14:sldId id="315"/>
            <p14:sldId id="316"/>
            <p14:sldId id="317"/>
            <p14:sldId id="318"/>
            <p14:sldId id="319"/>
            <p14:sldId id="320"/>
            <p14:sldId id="32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0" autoAdjust="0"/>
    <p:restoredTop sz="95511" autoAdjust="0"/>
  </p:normalViewPr>
  <p:slideViewPr>
    <p:cSldViewPr snapToGrid="0">
      <p:cViewPr varScale="1">
        <p:scale>
          <a:sx n="106" d="100"/>
          <a:sy n="106" d="100"/>
        </p:scale>
        <p:origin x="784" y="18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2/4/25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98463" y="696913"/>
            <a:ext cx="6188075" cy="34813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1AA2EC-018E-495A-975D-CC074962699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394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Tell them, I’m going to move your chin, don’t give patients a choice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20764-0563-4C2E-80F0-959F7FDEE31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867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5904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4585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5724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030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66608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4775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92151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92939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34947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223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84986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9018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766871" y="2383435"/>
            <a:ext cx="6485514" cy="1246358"/>
          </a:xfrm>
        </p:spPr>
        <p:txBody>
          <a:bodyPr>
            <a:normAutofit/>
          </a:bodyPr>
          <a:lstStyle/>
          <a:p>
            <a:pPr algn="l"/>
            <a:r>
              <a:rPr lang="en-US" sz="4000" b="1" dirty="0">
                <a:latin typeface="+mj-lt"/>
              </a:rPr>
              <a:t>MRAD 285:</a:t>
            </a:r>
            <a:br>
              <a:rPr lang="en-US" sz="4000" b="1" dirty="0">
                <a:latin typeface="+mj-lt"/>
              </a:rPr>
            </a:br>
            <a:r>
              <a:rPr lang="en-US" sz="4000" b="1" dirty="0">
                <a:latin typeface="+mj-lt"/>
              </a:rPr>
              <a:t>Applied Radiographic Skills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702945" y="3629793"/>
            <a:ext cx="6613365" cy="1655762"/>
          </a:xfrm>
        </p:spPr>
        <p:txBody>
          <a:bodyPr>
            <a:normAutofit/>
          </a:bodyPr>
          <a:lstStyle/>
          <a:p>
            <a:pPr algn="l"/>
            <a:endParaRPr lang="en-US" sz="1800" dirty="0">
              <a:latin typeface="+mj-lt"/>
            </a:endParaRPr>
          </a:p>
          <a:p>
            <a:pPr algn="l"/>
            <a:r>
              <a:rPr lang="en-US" sz="2800" b="1" dirty="0">
                <a:latin typeface="+mj-lt"/>
              </a:rPr>
              <a:t>Effective Communication and Patient Care Considerations </a:t>
            </a:r>
          </a:p>
        </p:txBody>
      </p:sp>
    </p:spTree>
    <p:extLst>
      <p:ext uri="{BB962C8B-B14F-4D97-AF65-F5344CB8AC3E}">
        <p14:creationId xmlns:p14="http://schemas.microsoft.com/office/powerpoint/2010/main" val="2177730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Apply effective communication skills to patient care.</a:t>
            </a:r>
          </a:p>
        </p:txBody>
      </p:sp>
    </p:spTree>
    <p:extLst>
      <p:ext uri="{BB962C8B-B14F-4D97-AF65-F5344CB8AC3E}">
        <p14:creationId xmlns:p14="http://schemas.microsoft.com/office/powerpoint/2010/main" val="4076049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517715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Describe communication strategies for optimizing patient care</a:t>
            </a:r>
          </a:p>
          <a:p>
            <a:r>
              <a:rPr lang="en-US" dirty="0"/>
              <a:t>Explain why accurate and consistent verbal, non-verbal and written messaging is crucial when communicating. </a:t>
            </a:r>
          </a:p>
          <a:p>
            <a:r>
              <a:rPr lang="en-US" dirty="0"/>
              <a:t>Discuss barriers to communication in the healthcare environment</a:t>
            </a:r>
          </a:p>
          <a:p>
            <a:r>
              <a:rPr lang="en-US" dirty="0"/>
              <a:t>Demonstrate effective communication skills with different age groups</a:t>
            </a:r>
          </a:p>
          <a:p>
            <a:r>
              <a:rPr lang="en-US" dirty="0"/>
              <a:t>Demonstrate effective communication skills with support personnel</a:t>
            </a:r>
          </a:p>
          <a:p>
            <a:r>
              <a:rPr lang="en-US" dirty="0"/>
              <a:t>Demonstrate effective communication techniques with cultural, religious and socio-economic variables</a:t>
            </a:r>
          </a:p>
          <a:p>
            <a:r>
              <a:rPr lang="en-US" dirty="0"/>
              <a:t>Explain invasive diagnostic imaging procedures to a patient.</a:t>
            </a:r>
          </a:p>
          <a:p>
            <a:r>
              <a:rPr lang="en-US" dirty="0"/>
              <a:t>Explain technical information to patients using clear and simple language. </a:t>
            </a:r>
          </a:p>
          <a:p>
            <a:r>
              <a:rPr lang="en-US" dirty="0"/>
              <a:t>Reflect on effective communication skills used for optimizing patient care. 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237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to start a procedure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Tips for starting any procedure:</a:t>
            </a:r>
          </a:p>
          <a:p>
            <a:pPr lvl="1"/>
            <a:r>
              <a:rPr lang="en-US" dirty="0"/>
              <a:t>Double ID the patient</a:t>
            </a:r>
          </a:p>
          <a:p>
            <a:pPr lvl="1"/>
            <a:r>
              <a:rPr lang="en-US" dirty="0"/>
              <a:t>Introduce yourself, stating you are an INSTITUTION NAME x-ray student and what you are going to do - NOD</a:t>
            </a:r>
          </a:p>
          <a:p>
            <a:pPr lvl="1"/>
            <a:r>
              <a:rPr lang="en-US" dirty="0"/>
              <a:t>Assess patient before starting (plan).</a:t>
            </a:r>
          </a:p>
          <a:p>
            <a:pPr lvl="2"/>
            <a:r>
              <a:rPr lang="en-US" dirty="0"/>
              <a:t>Ability to move</a:t>
            </a:r>
          </a:p>
          <a:p>
            <a:pPr lvl="2"/>
            <a:r>
              <a:rPr lang="en-US" dirty="0"/>
              <a:t>Ability to communicate</a:t>
            </a:r>
          </a:p>
          <a:p>
            <a:pPr lvl="1"/>
            <a:r>
              <a:rPr lang="en-US" dirty="0"/>
              <a:t>Assess patient in room.</a:t>
            </a:r>
          </a:p>
          <a:p>
            <a:pPr lvl="2"/>
            <a:r>
              <a:rPr lang="en-US" dirty="0"/>
              <a:t>Verify exam ordered / area of interest</a:t>
            </a:r>
          </a:p>
          <a:p>
            <a:pPr lvl="2"/>
            <a:r>
              <a:rPr lang="en-US" dirty="0"/>
              <a:t>Verify patient is changed appropriately before you start!</a:t>
            </a:r>
          </a:p>
          <a:p>
            <a:pPr lvl="2"/>
            <a:r>
              <a:rPr lang="en-US" dirty="0"/>
              <a:t>Verify pregnancy status &amp; LMP if applicable</a:t>
            </a:r>
          </a:p>
          <a:p>
            <a:pPr lvl="1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8946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Effective Communication 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Use open-ended questions.</a:t>
            </a:r>
          </a:p>
          <a:p>
            <a:r>
              <a:rPr lang="en-US" altLang="en-US" dirty="0"/>
              <a:t>Avoid leading questions.</a:t>
            </a:r>
          </a:p>
          <a:p>
            <a:r>
              <a:rPr lang="en-US" altLang="en-US" dirty="0"/>
              <a:t>Facilitate a response from the patient.</a:t>
            </a:r>
          </a:p>
          <a:p>
            <a:r>
              <a:rPr lang="en-US" altLang="en-US" dirty="0"/>
              <a:t>Remain quiet to get a response.</a:t>
            </a:r>
          </a:p>
          <a:p>
            <a:r>
              <a:rPr lang="en-US" altLang="en-US" dirty="0"/>
              <a:t>Use probing questions to focus in on more detail.</a:t>
            </a:r>
          </a:p>
          <a:p>
            <a:r>
              <a:rPr lang="en-US" altLang="en-US" dirty="0"/>
              <a:t>Repeat patient response to clarify and confirm.</a:t>
            </a:r>
          </a:p>
          <a:p>
            <a:r>
              <a:rPr lang="en-US" altLang="en-US" dirty="0"/>
              <a:t>Summarize to verify accuracy.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8118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Best ways to get patient history in general radiography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600" dirty="0"/>
              <a:t>Cannot always rely on requisition (especially with electronic </a:t>
            </a:r>
            <a:r>
              <a:rPr lang="en-US" sz="1600" dirty="0" err="1"/>
              <a:t>reqs</a:t>
            </a:r>
            <a:r>
              <a:rPr lang="en-US" sz="1600" dirty="0"/>
              <a:t>)</a:t>
            </a:r>
          </a:p>
          <a:p>
            <a:r>
              <a:rPr lang="en-US" sz="1600" dirty="0"/>
              <a:t>Most patients understand the importance of </a:t>
            </a:r>
            <a:br>
              <a:rPr lang="en-US" sz="1600" dirty="0"/>
            </a:br>
            <a:r>
              <a:rPr lang="en-US" sz="1600" dirty="0"/>
              <a:t>a history and will provide information as requested.</a:t>
            </a:r>
          </a:p>
          <a:p>
            <a:r>
              <a:rPr lang="en-US" sz="1600" dirty="0"/>
              <a:t>Remember, the information needed by the radiologist is specific to the patient’s reason for the examination.</a:t>
            </a:r>
          </a:p>
          <a:p>
            <a:r>
              <a:rPr lang="en-US" altLang="en-US" sz="1600" dirty="0"/>
              <a:t>Does patient history data match requisition?</a:t>
            </a:r>
          </a:p>
          <a:p>
            <a:r>
              <a:rPr lang="en-US" altLang="en-US" sz="1600" dirty="0"/>
              <a:t>Do symptoms support exam?</a:t>
            </a:r>
          </a:p>
          <a:p>
            <a:r>
              <a:rPr lang="en-US" altLang="en-US" sz="1600" dirty="0"/>
              <a:t>Verify symptoms with exam request.</a:t>
            </a:r>
          </a:p>
          <a:p>
            <a:r>
              <a:rPr lang="en-US" altLang="en-US" sz="1600" dirty="0"/>
              <a:t>How would you describe pain?</a:t>
            </a:r>
          </a:p>
          <a:p>
            <a:pPr lvl="1"/>
            <a:r>
              <a:rPr lang="en-US" altLang="en-US" sz="1400" dirty="0"/>
              <a:t>Localized vs. general</a:t>
            </a:r>
          </a:p>
          <a:p>
            <a:pPr lvl="1"/>
            <a:r>
              <a:rPr lang="en-US" altLang="en-US" sz="1400" dirty="0"/>
              <a:t>Where</a:t>
            </a:r>
          </a:p>
          <a:p>
            <a:pPr lvl="1"/>
            <a:r>
              <a:rPr lang="en-US" altLang="en-US" sz="1400" dirty="0"/>
              <a:t>How long</a:t>
            </a:r>
          </a:p>
          <a:p>
            <a:pPr lvl="1"/>
            <a:r>
              <a:rPr lang="en-US" altLang="en-US" sz="1400" dirty="0"/>
              <a:t>Duration</a:t>
            </a:r>
          </a:p>
          <a:p>
            <a:pPr lvl="1"/>
            <a:r>
              <a:rPr lang="en-US" altLang="en-US" sz="1400" dirty="0"/>
              <a:t>Old vs. new</a:t>
            </a:r>
            <a:endParaRPr lang="en-US" sz="1400" dirty="0"/>
          </a:p>
          <a:p>
            <a:r>
              <a:rPr lang="en-US" sz="1600" dirty="0"/>
              <a:t>Never disregard anything the patient says, especially if it does not fit with the opinion you are forming about the patient’s symptoms</a:t>
            </a:r>
          </a:p>
          <a:p>
            <a:r>
              <a:rPr lang="en-US" sz="1600" dirty="0"/>
              <a:t>General procedure:</a:t>
            </a:r>
          </a:p>
          <a:p>
            <a:pPr lvl="1"/>
            <a:r>
              <a:rPr lang="en-US" sz="1400" dirty="0"/>
              <a:t>How did you hurt yourself?</a:t>
            </a:r>
          </a:p>
          <a:p>
            <a:pPr lvl="1"/>
            <a:r>
              <a:rPr lang="en-US" sz="1400" dirty="0"/>
              <a:t>When did this happen?</a:t>
            </a:r>
          </a:p>
          <a:p>
            <a:pPr lvl="1"/>
            <a:r>
              <a:rPr lang="en-US" sz="1400" dirty="0"/>
              <a:t>Can you show me exactly where it hurts?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0069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Transfers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Verbal</a:t>
            </a:r>
          </a:p>
          <a:p>
            <a:pPr lvl="1"/>
            <a:r>
              <a:rPr lang="en-US" dirty="0"/>
              <a:t>Explain </a:t>
            </a:r>
          </a:p>
          <a:p>
            <a:pPr lvl="1"/>
            <a:r>
              <a:rPr lang="en-US" dirty="0"/>
              <a:t>“Cross your arms over your chest”</a:t>
            </a:r>
          </a:p>
          <a:p>
            <a:pPr lvl="1"/>
            <a:r>
              <a:rPr lang="en-US" dirty="0"/>
              <a:t>Reassure</a:t>
            </a:r>
          </a:p>
          <a:p>
            <a:r>
              <a:rPr lang="en-US" dirty="0"/>
              <a:t>Non-Verbal</a:t>
            </a:r>
          </a:p>
          <a:p>
            <a:pPr lvl="1"/>
            <a:r>
              <a:rPr lang="en-US" dirty="0"/>
              <a:t>Have enough people in the room</a:t>
            </a:r>
          </a:p>
          <a:p>
            <a:pPr lvl="1"/>
            <a:r>
              <a:rPr lang="en-US" dirty="0"/>
              <a:t>Calm &amp; Confident</a:t>
            </a:r>
          </a:p>
          <a:p>
            <a:pPr lvl="1"/>
            <a:r>
              <a:rPr lang="en-US" dirty="0"/>
              <a:t>Leader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55548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Patient Positioning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Verbal</a:t>
            </a:r>
          </a:p>
          <a:p>
            <a:pPr lvl="1"/>
            <a:r>
              <a:rPr lang="en-US" dirty="0"/>
              <a:t>Move vs. Turn</a:t>
            </a:r>
          </a:p>
          <a:p>
            <a:pPr lvl="1"/>
            <a:r>
              <a:rPr lang="en-US" dirty="0"/>
              <a:t>Be direct</a:t>
            </a:r>
          </a:p>
          <a:p>
            <a:pPr lvl="1"/>
            <a:r>
              <a:rPr lang="en-US" dirty="0"/>
              <a:t>Be concise</a:t>
            </a:r>
          </a:p>
          <a:p>
            <a:pPr lvl="1"/>
            <a:r>
              <a:rPr lang="en-US" dirty="0"/>
              <a:t>Be mindful if speaking to other techs in the room</a:t>
            </a:r>
          </a:p>
          <a:p>
            <a:pPr lvl="1"/>
            <a:r>
              <a:rPr lang="en-US" dirty="0"/>
              <a:t>Let the patient know when you are moving equipment</a:t>
            </a:r>
          </a:p>
          <a:p>
            <a:pPr lvl="1"/>
            <a:r>
              <a:rPr lang="en-US" dirty="0"/>
              <a:t>Use of appropriate terminology, use common language</a:t>
            </a:r>
          </a:p>
          <a:p>
            <a:r>
              <a:rPr lang="en-US" dirty="0"/>
              <a:t>Non-Verbal</a:t>
            </a:r>
          </a:p>
          <a:p>
            <a:pPr lvl="1"/>
            <a:r>
              <a:rPr lang="en-US" dirty="0"/>
              <a:t>Demonstration</a:t>
            </a:r>
          </a:p>
          <a:p>
            <a:pPr lvl="1"/>
            <a:r>
              <a:rPr lang="en-US" dirty="0"/>
              <a:t>Assistance</a:t>
            </a:r>
          </a:p>
          <a:p>
            <a:pPr lvl="1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1078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Touching Patients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Verbal</a:t>
            </a:r>
          </a:p>
          <a:p>
            <a:pPr lvl="1"/>
            <a:r>
              <a:rPr lang="en-US"/>
              <a:t>Always give patient warning</a:t>
            </a:r>
          </a:p>
          <a:p>
            <a:pPr lvl="1"/>
            <a:r>
              <a:rPr lang="en-US"/>
              <a:t>“Let me know if I touch something that hurts”</a:t>
            </a:r>
          </a:p>
          <a:p>
            <a:pPr lvl="1"/>
            <a:r>
              <a:rPr lang="en-US"/>
              <a:t>Palpating unaffected side</a:t>
            </a:r>
          </a:p>
          <a:p>
            <a:r>
              <a:rPr lang="en-US"/>
              <a:t>Non-Verbal</a:t>
            </a:r>
          </a:p>
          <a:p>
            <a:pPr lvl="1"/>
            <a:r>
              <a:rPr lang="en-US"/>
              <a:t>Necessary touching only</a:t>
            </a:r>
          </a:p>
          <a:p>
            <a:pPr lvl="1"/>
            <a:r>
              <a:rPr lang="en-US"/>
              <a:t>Be gentle but have purpose</a:t>
            </a:r>
          </a:p>
          <a:p>
            <a:pPr lvl="1"/>
            <a:r>
              <a:rPr lang="en-US"/>
              <a:t>Triple-checking</a:t>
            </a:r>
          </a:p>
          <a:p>
            <a:pPr lvl="1"/>
            <a:endParaRPr lang="en-US"/>
          </a:p>
          <a:p>
            <a:pPr lvl="1"/>
            <a:endParaRPr lang="en-US"/>
          </a:p>
          <a:p>
            <a:pPr lvl="1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8952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Breathing Instructions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Verbal</a:t>
            </a:r>
          </a:p>
          <a:p>
            <a:pPr lvl="1"/>
            <a:r>
              <a:rPr lang="en-US"/>
              <a:t>Volume!  Find your x-ray voice!</a:t>
            </a:r>
          </a:p>
          <a:p>
            <a:pPr lvl="1"/>
            <a:r>
              <a:rPr lang="en-US"/>
              <a:t>Practice</a:t>
            </a:r>
          </a:p>
          <a:p>
            <a:pPr lvl="1"/>
            <a:r>
              <a:rPr lang="en-US"/>
              <a:t>Be clear</a:t>
            </a:r>
          </a:p>
          <a:p>
            <a:pPr lvl="1"/>
            <a:r>
              <a:rPr lang="en-US"/>
              <a:t>Be consistent</a:t>
            </a:r>
          </a:p>
          <a:p>
            <a:r>
              <a:rPr lang="en-US"/>
              <a:t>Non-Verbal</a:t>
            </a:r>
          </a:p>
          <a:p>
            <a:pPr lvl="1"/>
            <a:r>
              <a:rPr lang="en-US"/>
              <a:t>Watch patient while exposing!</a:t>
            </a:r>
          </a:p>
          <a:p>
            <a:pPr lvl="1"/>
            <a:r>
              <a:rPr lang="en-US"/>
              <a:t>Allow patient enough time to follow instructions!</a:t>
            </a:r>
          </a:p>
          <a:p>
            <a:pPr lvl="2"/>
            <a:r>
              <a:rPr lang="en-US"/>
              <a:t>Take a breath with them</a:t>
            </a:r>
          </a:p>
          <a:p>
            <a:pPr lvl="2"/>
            <a:r>
              <a:rPr lang="en-US"/>
              <a:t>Will notice if you are watching the patient </a:t>
            </a:r>
            <a:r>
              <a:rPr lang="en-US">
                <a:sym typeface="Wingdings" pitchFamily="2" charset="2"/>
              </a:rPr>
              <a:t>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2352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Common Challenges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Volume</a:t>
            </a:r>
          </a:p>
          <a:p>
            <a:r>
              <a:rPr lang="en-US" sz="2400" dirty="0"/>
              <a:t>Patient doesn’t move how you anticipate</a:t>
            </a:r>
          </a:p>
          <a:p>
            <a:r>
              <a:rPr lang="en-US" sz="2400" dirty="0"/>
              <a:t>Patient is uncooperative</a:t>
            </a:r>
          </a:p>
          <a:p>
            <a:r>
              <a:rPr lang="en-US" sz="2400" dirty="0"/>
              <a:t>Patient’s ability does not match what they say</a:t>
            </a:r>
          </a:p>
          <a:p>
            <a:r>
              <a:rPr lang="en-US" sz="2400" dirty="0"/>
              <a:t>Patient misunderstands what you say</a:t>
            </a:r>
          </a:p>
          <a:p>
            <a:r>
              <a:rPr lang="en-US" sz="2400" dirty="0"/>
              <a:t>Use of medical terminology the patient doesn’t understand.</a:t>
            </a:r>
          </a:p>
          <a:p>
            <a:r>
              <a:rPr lang="en-US" sz="2400" dirty="0"/>
              <a:t>Patient doesn’t respond</a:t>
            </a:r>
          </a:p>
          <a:p>
            <a:r>
              <a:rPr lang="en-US" sz="2400" dirty="0"/>
              <a:t>Patient gets off-topic</a:t>
            </a:r>
          </a:p>
          <a:p>
            <a:r>
              <a:rPr lang="en-US" sz="2400" dirty="0"/>
              <a:t>Other conversations: Ensure that there is limited background noise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28772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Clear and Simple Language: </a:t>
            </a:r>
            <a:br>
              <a:rPr lang="en-US" sz="3200" dirty="0"/>
            </a:br>
            <a:r>
              <a:rPr lang="en-US" sz="3200" dirty="0"/>
              <a:t>What is a better way to describe it?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I’m going to palpate your scapula</a:t>
            </a:r>
          </a:p>
          <a:p>
            <a:r>
              <a:rPr lang="en-US" dirty="0"/>
              <a:t>I’m moving the detector</a:t>
            </a:r>
          </a:p>
          <a:p>
            <a:r>
              <a:rPr lang="en-US" dirty="0"/>
              <a:t>Turn your hand into a lateral</a:t>
            </a:r>
          </a:p>
          <a:p>
            <a:r>
              <a:rPr lang="en-US" dirty="0"/>
              <a:t>Internally rotate your leg 15 degrees</a:t>
            </a:r>
          </a:p>
          <a:p>
            <a:r>
              <a:rPr lang="en-US" dirty="0"/>
              <a:t>Turn for a lateral chest x-ray</a:t>
            </a:r>
          </a:p>
          <a:p>
            <a:r>
              <a:rPr lang="en-US" dirty="0"/>
              <a:t>I’m going to poke your ASIS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841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Non-English-Speaking Patients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u="sng" dirty="0"/>
              <a:t>Verbal</a:t>
            </a:r>
          </a:p>
          <a:p>
            <a:r>
              <a:rPr lang="en-US" sz="2400" dirty="0"/>
              <a:t>Always check 2 forms of ID</a:t>
            </a:r>
          </a:p>
          <a:p>
            <a:r>
              <a:rPr lang="en-US" sz="2400" dirty="0"/>
              <a:t>Always check pregnancy status &amp; LMP</a:t>
            </a:r>
          </a:p>
          <a:p>
            <a:r>
              <a:rPr lang="en-US" sz="2400" dirty="0"/>
              <a:t>Don’t need to speak louder</a:t>
            </a:r>
          </a:p>
          <a:p>
            <a:r>
              <a:rPr lang="en-US" sz="2400" dirty="0"/>
              <a:t>Verbal</a:t>
            </a:r>
          </a:p>
          <a:p>
            <a:pPr lvl="1"/>
            <a:r>
              <a:rPr lang="en-US" sz="2000" dirty="0"/>
              <a:t>Some English vs. no English</a:t>
            </a:r>
          </a:p>
          <a:p>
            <a:pPr lvl="1"/>
            <a:r>
              <a:rPr lang="en-US" sz="2000" dirty="0"/>
              <a:t>Interpreter or family member</a:t>
            </a:r>
          </a:p>
          <a:p>
            <a:pPr lvl="2"/>
            <a:r>
              <a:rPr lang="en-US" sz="1800" dirty="0"/>
              <a:t>Clear instructions</a:t>
            </a:r>
          </a:p>
          <a:p>
            <a:pPr lvl="2"/>
            <a:r>
              <a:rPr lang="en-US" sz="1800" dirty="0"/>
              <a:t>All instructions ahead of time</a:t>
            </a:r>
          </a:p>
          <a:p>
            <a:pPr lvl="2"/>
            <a:r>
              <a:rPr lang="en-US" sz="1800" dirty="0"/>
              <a:t>Radiation protection</a:t>
            </a:r>
          </a:p>
          <a:p>
            <a:pPr lvl="1"/>
            <a:r>
              <a:rPr lang="en-US" sz="2000" dirty="0"/>
              <a:t>“Say &amp; Do”</a:t>
            </a:r>
          </a:p>
          <a:p>
            <a:pPr lvl="2"/>
            <a:endParaRPr lang="en-US" sz="1800" dirty="0"/>
          </a:p>
          <a:p>
            <a:endParaRPr lang="en-US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294967295"/>
          </p:nvPr>
        </p:nvSpPr>
        <p:spPr>
          <a:xfrm>
            <a:off x="8359775" y="1825625"/>
            <a:ext cx="3832225" cy="508635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u="sng" dirty="0"/>
              <a:t>Non-Verbal</a:t>
            </a:r>
          </a:p>
          <a:p>
            <a:r>
              <a:rPr lang="en-US" sz="2400" dirty="0"/>
              <a:t>Demonstrations</a:t>
            </a:r>
          </a:p>
          <a:p>
            <a:r>
              <a:rPr lang="en-US" sz="2400" dirty="0"/>
              <a:t>Reassurance &amp; Empathy</a:t>
            </a:r>
          </a:p>
          <a:p>
            <a:r>
              <a:rPr lang="en-US" sz="2400" dirty="0"/>
              <a:t>Touch</a:t>
            </a:r>
          </a:p>
          <a:p>
            <a:r>
              <a:rPr lang="en-US" sz="2400" dirty="0"/>
              <a:t>Eye contact</a:t>
            </a:r>
          </a:p>
          <a:p>
            <a:r>
              <a:rPr lang="en-US" sz="2400" dirty="0"/>
              <a:t>Tone of voice</a:t>
            </a:r>
          </a:p>
          <a:p>
            <a:r>
              <a:rPr lang="en-US" sz="2400" dirty="0"/>
              <a:t>Hand Gestures</a:t>
            </a:r>
          </a:p>
          <a:p>
            <a:r>
              <a:rPr lang="en-US" sz="2400" dirty="0"/>
              <a:t>Props</a:t>
            </a:r>
          </a:p>
          <a:p>
            <a:endParaRPr lang="en-US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984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Pediatrics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144347" cy="4351338"/>
          </a:xfrm>
        </p:spPr>
        <p:txBody>
          <a:bodyPr/>
          <a:lstStyle/>
          <a:p>
            <a:pPr marL="0" indent="0">
              <a:buNone/>
            </a:pPr>
            <a:r>
              <a:rPr lang="en-US" sz="2400" u="sng" dirty="0"/>
              <a:t>Verbal</a:t>
            </a:r>
          </a:p>
          <a:p>
            <a:r>
              <a:rPr lang="en-US" sz="2400" dirty="0"/>
              <a:t>Keep short and simple</a:t>
            </a:r>
          </a:p>
          <a:p>
            <a:r>
              <a:rPr lang="en-US" sz="2400" dirty="0"/>
              <a:t>Give choices when possible</a:t>
            </a:r>
          </a:p>
          <a:p>
            <a:r>
              <a:rPr lang="en-US" sz="2400" dirty="0"/>
              <a:t>Use common terminology “big camera, hold still like a statue”</a:t>
            </a:r>
          </a:p>
          <a:p>
            <a:r>
              <a:rPr lang="en-US" sz="2400" dirty="0"/>
              <a:t>Talk to child and parent</a:t>
            </a:r>
          </a:p>
          <a:p>
            <a:r>
              <a:rPr lang="en-US" sz="2400" dirty="0"/>
              <a:t>Use praise</a:t>
            </a:r>
          </a:p>
          <a:p>
            <a:r>
              <a:rPr lang="en-US" sz="2400" dirty="0"/>
              <a:t>Answer questions truthfully</a:t>
            </a:r>
          </a:p>
          <a:p>
            <a:endParaRPr lang="en-US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294967295"/>
          </p:nvPr>
        </p:nvSpPr>
        <p:spPr>
          <a:xfrm>
            <a:off x="8361363" y="1825625"/>
            <a:ext cx="3830637" cy="5086350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sz="2400" u="sng" dirty="0"/>
              <a:t>Non-Verbal</a:t>
            </a:r>
          </a:p>
          <a:p>
            <a:r>
              <a:rPr lang="en-US" sz="2400" dirty="0"/>
              <a:t>Have room set up first, including devices</a:t>
            </a:r>
          </a:p>
          <a:p>
            <a:r>
              <a:rPr lang="en-US" sz="2400" dirty="0"/>
              <a:t>Get down to their level</a:t>
            </a:r>
          </a:p>
          <a:p>
            <a:r>
              <a:rPr lang="en-US" sz="2400" dirty="0"/>
              <a:t>Safety first</a:t>
            </a:r>
          </a:p>
          <a:p>
            <a:r>
              <a:rPr lang="en-US" sz="2400" dirty="0"/>
              <a:t>Friendly, distract them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113006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Geriatrics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9417" y="1825625"/>
            <a:ext cx="3832225" cy="4351338"/>
          </a:xfrm>
        </p:spPr>
        <p:txBody>
          <a:bodyPr/>
          <a:lstStyle/>
          <a:p>
            <a:pPr marL="0" indent="0">
              <a:buNone/>
            </a:pPr>
            <a:r>
              <a:rPr lang="en-US" sz="2400" u="sng" dirty="0"/>
              <a:t>Verbal</a:t>
            </a:r>
          </a:p>
          <a:p>
            <a:r>
              <a:rPr lang="en-US" sz="2400" dirty="0"/>
              <a:t>Simple instructions</a:t>
            </a:r>
          </a:p>
          <a:p>
            <a:r>
              <a:rPr lang="en-US" sz="2400" dirty="0"/>
              <a:t>Don’t call patient’s honey or dear, use their title and last name</a:t>
            </a:r>
          </a:p>
          <a:p>
            <a:r>
              <a:rPr lang="en-US" sz="2400" dirty="0"/>
              <a:t>Speak in an even, low tone</a:t>
            </a:r>
          </a:p>
          <a:p>
            <a:r>
              <a:rPr lang="en-US" sz="2400" dirty="0"/>
              <a:t>Don’t yell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4294967295"/>
          </p:nvPr>
        </p:nvSpPr>
        <p:spPr>
          <a:xfrm>
            <a:off x="8359775" y="1825625"/>
            <a:ext cx="3832225" cy="5086350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en-US" sz="2400" u="sng" dirty="0"/>
              <a:t>Non -Verbal</a:t>
            </a:r>
          </a:p>
          <a:p>
            <a:r>
              <a:rPr lang="en-US" sz="2400" dirty="0"/>
              <a:t>Assess patient as you start to talk to them</a:t>
            </a:r>
          </a:p>
          <a:p>
            <a:r>
              <a:rPr lang="en-US" sz="2400" dirty="0"/>
              <a:t>Have room ready (hard to understand if you are moving equipment)</a:t>
            </a:r>
          </a:p>
          <a:p>
            <a:r>
              <a:rPr lang="en-US" sz="2400" dirty="0"/>
              <a:t>Eliminate background noise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9548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Support Personnel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407367" y="1760310"/>
            <a:ext cx="7298094" cy="4351338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Many sites encourage one family member to accompany patient, considered best practice, many advantages</a:t>
            </a:r>
          </a:p>
          <a:p>
            <a:r>
              <a:rPr lang="en-US" sz="2000" dirty="0"/>
              <a:t>It will be your judgement call when assessing the patient whether it will help to have support person with them in the exam room </a:t>
            </a:r>
          </a:p>
          <a:p>
            <a:r>
              <a:rPr lang="en-US" sz="2000" dirty="0"/>
              <a:t>Should be up to the patient: I.e. Are you okay without your son/dad? </a:t>
            </a:r>
          </a:p>
          <a:p>
            <a:r>
              <a:rPr lang="en-US" sz="2000" dirty="0"/>
              <a:t>Ideally family should wait outside the room for radiation safety</a:t>
            </a:r>
          </a:p>
          <a:p>
            <a:r>
              <a:rPr lang="en-US" sz="2000" dirty="0"/>
              <a:t>Can always change your mind if person is waiting outside.</a:t>
            </a:r>
          </a:p>
          <a:p>
            <a:r>
              <a:rPr lang="en-US" sz="2000" dirty="0"/>
              <a:t>Special considerations:</a:t>
            </a:r>
          </a:p>
          <a:p>
            <a:pPr lvl="1"/>
            <a:r>
              <a:rPr lang="en-US" sz="1800" dirty="0"/>
              <a:t>Dementia</a:t>
            </a:r>
          </a:p>
          <a:p>
            <a:pPr lvl="1"/>
            <a:r>
              <a:rPr lang="en-US" sz="1800" dirty="0"/>
              <a:t>Young Children</a:t>
            </a:r>
          </a:p>
          <a:p>
            <a:pPr lvl="1"/>
            <a:r>
              <a:rPr lang="en-US" sz="1800" dirty="0"/>
              <a:t>Older children</a:t>
            </a:r>
          </a:p>
          <a:p>
            <a:pPr lvl="1"/>
            <a:r>
              <a:rPr lang="en-US" sz="1800" dirty="0"/>
              <a:t>Special needs</a:t>
            </a:r>
          </a:p>
          <a:p>
            <a:pPr lvl="1"/>
            <a:r>
              <a:rPr lang="en-US" sz="1800" dirty="0"/>
              <a:t>Translator</a:t>
            </a:r>
          </a:p>
          <a:p>
            <a:endParaRPr lang="en-US" sz="2000" dirty="0"/>
          </a:p>
          <a:p>
            <a:endParaRPr lang="en-US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94451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289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Taking a History for Fluoroscopy Procedures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Consider the patient history as an interview with the patient</a:t>
            </a:r>
          </a:p>
          <a:p>
            <a:r>
              <a:rPr lang="en-US" altLang="en-US" dirty="0"/>
              <a:t>Demonstrate respect, compassion, and empathy for the patient’s condition</a:t>
            </a:r>
          </a:p>
          <a:p>
            <a:r>
              <a:rPr lang="en-US" altLang="en-US" dirty="0"/>
              <a:t>Clearly identify the patient’s chief complaint</a:t>
            </a:r>
          </a:p>
          <a:p>
            <a:r>
              <a:rPr lang="en-US" altLang="en-US" dirty="0"/>
              <a:t>Gather all pertinent information relative to the procedure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890137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Sacred Seven of Medical Histories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Localization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Chronology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Quality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Severity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Onset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Aggravating or alleviating factors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Associated manifestations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41252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14265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Patient Interview: </a:t>
            </a:r>
            <a:br>
              <a:rPr lang="en-US" dirty="0"/>
            </a:br>
            <a:r>
              <a:rPr lang="en-US" dirty="0"/>
              <a:t>Fluoroscopy Procedures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Patient Interview</a:t>
            </a:r>
          </a:p>
          <a:p>
            <a:r>
              <a:rPr lang="en-US" dirty="0"/>
              <a:t>Verbal</a:t>
            </a:r>
          </a:p>
          <a:p>
            <a:pPr lvl="1"/>
            <a:r>
              <a:rPr lang="en-US" dirty="0"/>
              <a:t>Standard questions – use as starting point</a:t>
            </a:r>
          </a:p>
          <a:p>
            <a:pPr lvl="1"/>
            <a:r>
              <a:rPr lang="en-US" dirty="0"/>
              <a:t>Questions vary depending on exam requested</a:t>
            </a:r>
          </a:p>
          <a:p>
            <a:pPr lvl="1"/>
            <a:r>
              <a:rPr lang="en-US" dirty="0"/>
              <a:t>Ask open-ended questions</a:t>
            </a:r>
          </a:p>
          <a:p>
            <a:r>
              <a:rPr lang="en-US" dirty="0"/>
              <a:t>Non-Verbal</a:t>
            </a:r>
          </a:p>
          <a:p>
            <a:pPr lvl="1"/>
            <a:r>
              <a:rPr lang="en-US" dirty="0"/>
              <a:t>Allow patient time to think and speak</a:t>
            </a:r>
          </a:p>
          <a:p>
            <a:pPr lvl="1"/>
            <a:r>
              <a:rPr lang="en-US" dirty="0"/>
              <a:t>Recording while speaking / eye contact</a:t>
            </a:r>
          </a:p>
          <a:p>
            <a:pPr lvl="1"/>
            <a:r>
              <a:rPr lang="en-US" dirty="0"/>
              <a:t>Private area</a:t>
            </a:r>
          </a:p>
          <a:p>
            <a:pPr lvl="1"/>
            <a:r>
              <a:rPr lang="en-US" dirty="0"/>
              <a:t>Empathetic but focused</a:t>
            </a:r>
          </a:p>
          <a:p>
            <a:pPr lvl="1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7051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Fluoro</a:t>
            </a:r>
            <a:r>
              <a:rPr lang="en-US" sz="3600" dirty="0"/>
              <a:t>/Barium Procedure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400" dirty="0"/>
              <a:t>Do you know why your doctor ordered this exam?</a:t>
            </a:r>
          </a:p>
          <a:p>
            <a:r>
              <a:rPr lang="en-US" sz="2400" dirty="0"/>
              <a:t>Do you have pain?  Where?</a:t>
            </a:r>
          </a:p>
          <a:p>
            <a:r>
              <a:rPr lang="en-US" sz="2400" dirty="0"/>
              <a:t>Do you have nausea or vomiting?</a:t>
            </a:r>
          </a:p>
          <a:p>
            <a:r>
              <a:rPr lang="en-US" sz="2400" dirty="0"/>
              <a:t>Do you have diarrhea or constipation?</a:t>
            </a:r>
          </a:p>
          <a:p>
            <a:r>
              <a:rPr lang="en-US" sz="2400" dirty="0"/>
              <a:t>Have you had any other tests for these symptoms?</a:t>
            </a:r>
          </a:p>
          <a:p>
            <a:pPr lvl="1"/>
            <a:r>
              <a:rPr lang="en-US" sz="2000" dirty="0"/>
              <a:t>Results?  When &amp; Where?</a:t>
            </a:r>
          </a:p>
          <a:p>
            <a:r>
              <a:rPr lang="en-US" sz="2400" dirty="0"/>
              <a:t>Any relevant surgeries?</a:t>
            </a:r>
          </a:p>
          <a:p>
            <a:pPr lvl="1"/>
            <a:r>
              <a:rPr lang="en-US" sz="2000" dirty="0"/>
              <a:t>Abdominal surgeries</a:t>
            </a:r>
          </a:p>
          <a:p>
            <a:pPr lvl="1"/>
            <a:r>
              <a:rPr lang="en-US" sz="2000" dirty="0"/>
              <a:t>When?</a:t>
            </a:r>
          </a:p>
          <a:p>
            <a:pPr lvl="1"/>
            <a:r>
              <a:rPr lang="en-US" sz="2000" dirty="0"/>
              <a:t>Why?</a:t>
            </a:r>
          </a:p>
          <a:p>
            <a:r>
              <a:rPr lang="en-US" sz="2400" dirty="0"/>
              <a:t>Any relevant family history?</a:t>
            </a:r>
          </a:p>
          <a:p>
            <a:pPr lvl="1"/>
            <a:r>
              <a:rPr lang="en-US" sz="2000" dirty="0"/>
              <a:t>(Based on Ehrlich, Table 6-1, </a:t>
            </a:r>
            <a:r>
              <a:rPr lang="en-US" sz="2000" dirty="0" err="1"/>
              <a:t>pg</a:t>
            </a:r>
            <a:r>
              <a:rPr lang="en-US" sz="2000" dirty="0"/>
              <a:t> 198)</a:t>
            </a:r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58091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Effective Communication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Sample sheet (Fluoro procedures)</a:t>
            </a:r>
          </a:p>
          <a:p>
            <a:pPr lvl="1"/>
            <a:r>
              <a:rPr lang="en-US"/>
              <a:t>Previous Exam?</a:t>
            </a:r>
          </a:p>
          <a:p>
            <a:pPr lvl="1"/>
            <a:r>
              <a:rPr lang="en-US"/>
              <a:t>When &amp; Where?</a:t>
            </a:r>
          </a:p>
          <a:p>
            <a:pPr lvl="1"/>
            <a:r>
              <a:rPr lang="en-US"/>
              <a:t>Prep Taken?</a:t>
            </a:r>
          </a:p>
          <a:p>
            <a:pPr lvl="1"/>
            <a:r>
              <a:rPr lang="en-US"/>
              <a:t>Prep Effective?</a:t>
            </a:r>
          </a:p>
          <a:p>
            <a:pPr lvl="1"/>
            <a:r>
              <a:rPr lang="en-US"/>
              <a:t>NPO?</a:t>
            </a:r>
          </a:p>
          <a:p>
            <a:pPr lvl="1"/>
            <a:r>
              <a:rPr lang="en-US"/>
              <a:t>Diabetic?</a:t>
            </a:r>
          </a:p>
          <a:p>
            <a:pPr lvl="1"/>
            <a:r>
              <a:rPr lang="en-US"/>
              <a:t>Allergies?</a:t>
            </a:r>
          </a:p>
          <a:p>
            <a:pPr lvl="1"/>
            <a:r>
              <a:rPr lang="en-US"/>
              <a:t>Have fever or asthma?</a:t>
            </a:r>
          </a:p>
          <a:p>
            <a:pPr lvl="1"/>
            <a:r>
              <a:rPr lang="en-US"/>
              <a:t>Relevant surgeries?</a:t>
            </a:r>
          </a:p>
          <a:p>
            <a:pPr lvl="1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45620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Effective Communication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Common Challenges!</a:t>
            </a:r>
          </a:p>
          <a:p>
            <a:pPr lvl="1"/>
            <a:r>
              <a:rPr lang="en-US"/>
              <a:t>Patient doesn’t respond</a:t>
            </a:r>
          </a:p>
          <a:p>
            <a:pPr lvl="2"/>
            <a:r>
              <a:rPr lang="en-US"/>
              <a:t>Ask open-ended questions</a:t>
            </a:r>
          </a:p>
          <a:p>
            <a:pPr lvl="2"/>
            <a:r>
              <a:rPr lang="en-US"/>
              <a:t>Continue to prompt and ask follow-up questions</a:t>
            </a:r>
          </a:p>
          <a:p>
            <a:pPr lvl="1"/>
            <a:r>
              <a:rPr lang="en-US"/>
              <a:t>Patient is embarrassed</a:t>
            </a:r>
          </a:p>
          <a:p>
            <a:pPr lvl="2"/>
            <a:r>
              <a:rPr lang="en-US"/>
              <a:t>Use non-verbal communication to build trust and put them at ease.</a:t>
            </a:r>
          </a:p>
          <a:p>
            <a:pPr lvl="2"/>
            <a:r>
              <a:rPr lang="en-US"/>
              <a:t>Conduct interview in private area.</a:t>
            </a:r>
          </a:p>
          <a:p>
            <a:pPr lvl="2"/>
            <a:r>
              <a:rPr lang="en-US"/>
              <a:t>Ask questions before gowning if possible.</a:t>
            </a:r>
          </a:p>
          <a:p>
            <a:pPr lvl="1"/>
            <a:r>
              <a:rPr lang="en-US"/>
              <a:t>Patient is long-winded</a:t>
            </a:r>
          </a:p>
          <a:p>
            <a:pPr lvl="2"/>
            <a:r>
              <a:rPr lang="en-US"/>
              <a:t>Try to keep patient focused and avoid long pauses.</a:t>
            </a:r>
          </a:p>
          <a:p>
            <a:pPr lvl="2"/>
            <a:r>
              <a:rPr lang="en-US"/>
              <a:t>Not all information will be relevant, only record what is useful for doctor.</a:t>
            </a:r>
          </a:p>
          <a:p>
            <a:pPr lvl="2"/>
            <a:endParaRPr lang="en-US"/>
          </a:p>
          <a:p>
            <a:pPr lvl="1"/>
            <a:endParaRPr lang="en-US"/>
          </a:p>
          <a:p>
            <a:pPr lvl="1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62939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Effective Communication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/>
              <a:t>Explaining procedures</a:t>
            </a:r>
          </a:p>
          <a:p>
            <a:pPr lvl="1"/>
            <a:r>
              <a:rPr lang="en-US"/>
              <a:t>Practice &amp; experience</a:t>
            </a:r>
          </a:p>
          <a:p>
            <a:pPr lvl="1"/>
            <a:r>
              <a:rPr lang="en-US"/>
              <a:t>Confidence is key = KNOW your procedure</a:t>
            </a:r>
          </a:p>
          <a:p>
            <a:pPr lvl="1"/>
            <a:r>
              <a:rPr lang="en-US"/>
              <a:t>Allow patient to ask questions</a:t>
            </a:r>
          </a:p>
          <a:p>
            <a:pPr lvl="1"/>
            <a:r>
              <a:rPr lang="en-US"/>
              <a:t>Answer patient’s questions</a:t>
            </a:r>
          </a:p>
          <a:p>
            <a:pPr lvl="1"/>
            <a:r>
              <a:rPr lang="en-US"/>
              <a:t>Use appropriate terminology</a:t>
            </a:r>
          </a:p>
          <a:p>
            <a:pPr lvl="1"/>
            <a:r>
              <a:rPr lang="en-US"/>
              <a:t>Be honest</a:t>
            </a:r>
          </a:p>
          <a:p>
            <a:pPr lvl="2"/>
            <a:r>
              <a:rPr lang="en-US"/>
              <a:t>What will happen during procedure</a:t>
            </a:r>
          </a:p>
          <a:p>
            <a:pPr lvl="2"/>
            <a:r>
              <a:rPr lang="en-US"/>
              <a:t>How it’s going to feel</a:t>
            </a:r>
          </a:p>
          <a:p>
            <a:pPr lvl="1"/>
            <a:r>
              <a:rPr lang="en-US"/>
              <a:t>Gowning instructions</a:t>
            </a:r>
          </a:p>
          <a:p>
            <a:pPr lvl="1"/>
            <a:r>
              <a:rPr lang="en-US"/>
              <a:t>Post-procedure instructions </a:t>
            </a:r>
          </a:p>
          <a:p>
            <a:pPr lvl="2"/>
            <a:r>
              <a:rPr lang="en-US"/>
              <a:t>Remind patient after procedure as well</a:t>
            </a:r>
          </a:p>
          <a:p>
            <a:pPr lvl="1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333749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Role </a:t>
            </a:r>
            <a:r>
              <a:rPr lang="en-US"/>
              <a:t>of the Technologist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/>
              <a:t>Act as a good listener.</a:t>
            </a:r>
          </a:p>
          <a:p>
            <a:r>
              <a:rPr lang="en-US" altLang="en-US"/>
              <a:t>Take accurate notes and record them appropriately.</a:t>
            </a:r>
          </a:p>
          <a:p>
            <a:r>
              <a:rPr lang="en-US" altLang="en-US"/>
              <a:t>Get answers to key clinical questions.</a:t>
            </a:r>
          </a:p>
          <a:p>
            <a:r>
              <a:rPr lang="en-US" altLang="en-US"/>
              <a:t>Present a professional image.</a:t>
            </a:r>
          </a:p>
          <a:p>
            <a:r>
              <a:rPr lang="en-US" altLang="en-US"/>
              <a:t>Play important role in interacting with patient.</a:t>
            </a:r>
          </a:p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230919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67DEBB3-CA03-4F37-9354-3B25DDB0F6C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12A0F12-FA50-4D15-B90B-FC56D43D07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6ED1983-2006-405D-A98F-D4C39D3BCE03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3635</TotalTime>
  <Words>1258</Words>
  <Application>Microsoft Macintosh PowerPoint</Application>
  <PresentationFormat>Widescreen</PresentationFormat>
  <Paragraphs>254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Wingdings</vt:lpstr>
      <vt:lpstr>Custom Design</vt:lpstr>
      <vt:lpstr>MRAD 285: Applied Radiographic Skills</vt:lpstr>
      <vt:lpstr>Learning Outcome</vt:lpstr>
      <vt:lpstr>Objectives</vt:lpstr>
      <vt:lpstr>How to start a procedure</vt:lpstr>
      <vt:lpstr>Effective Communication Strategies</vt:lpstr>
      <vt:lpstr>Best ways to get patient history in general radiography</vt:lpstr>
      <vt:lpstr>Transfers</vt:lpstr>
      <vt:lpstr>Patient Positioning</vt:lpstr>
      <vt:lpstr>Touching Patients</vt:lpstr>
      <vt:lpstr>Breathing Instructions</vt:lpstr>
      <vt:lpstr>Common Challenges</vt:lpstr>
      <vt:lpstr>Clear and Simple Language:  What is a better way to describe it?</vt:lpstr>
      <vt:lpstr>Non-English-Speaking Patients</vt:lpstr>
      <vt:lpstr>Pediatrics</vt:lpstr>
      <vt:lpstr>Geriatrics</vt:lpstr>
      <vt:lpstr>Support Personnel</vt:lpstr>
      <vt:lpstr>Taking a History for Fluoroscopy Procedures</vt:lpstr>
      <vt:lpstr>Sacred Seven of Medical Histories</vt:lpstr>
      <vt:lpstr>Patient Interview:  Fluoroscopy Procedures</vt:lpstr>
      <vt:lpstr>Fluoro/Barium Procedure</vt:lpstr>
      <vt:lpstr>Effective Communication</vt:lpstr>
      <vt:lpstr>Effective Communication</vt:lpstr>
      <vt:lpstr>Effective Communication</vt:lpstr>
      <vt:lpstr>Role of the Technologist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Azeezah Jafry</cp:lastModifiedBy>
  <cp:revision>303</cp:revision>
  <cp:lastPrinted>2024-03-15T16:57:22Z</cp:lastPrinted>
  <dcterms:created xsi:type="dcterms:W3CDTF">2009-04-06T17:04:40Z</dcterms:created>
  <dcterms:modified xsi:type="dcterms:W3CDTF">2025-02-04T21:31:00Z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