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12"/>
  </p:notesMasterIdLst>
  <p:sldIdLst>
    <p:sldId id="256" r:id="rId6"/>
    <p:sldId id="266" r:id="rId7"/>
    <p:sldId id="437" r:id="rId8"/>
    <p:sldId id="297" r:id="rId9"/>
    <p:sldId id="429" r:id="rId10"/>
    <p:sldId id="43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3FD3558-7666-C8E1-E17C-B445ADD1AA98}" v="149" dt="2022-11-25T19:37:08.607"/>
    <p1510:client id="{BC863F21-CD29-445E-787D-86E2E15D2F21}" v="1" dt="2022-11-29T19:38:40.4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61" autoAdjust="0"/>
    <p:restoredTop sz="94660"/>
  </p:normalViewPr>
  <p:slideViewPr>
    <p:cSldViewPr snapToGrid="0">
      <p:cViewPr varScale="1">
        <p:scale>
          <a:sx n="75" d="100"/>
          <a:sy n="75" d="100"/>
        </p:scale>
        <p:origin x="77" y="1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commentAuthors" Target="commentAuthor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4346583"/>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Anatomy- Physiology and Histology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2" name="TextBox 1">
            <a:extLst>
              <a:ext uri="{FF2B5EF4-FFF2-40B4-BE49-F238E27FC236}">
                <a16:creationId xmlns:a16="http://schemas.microsoft.com/office/drawing/2014/main" id="{F5D74AFC-0521-C1F5-7D76-2D2DCD7D287F}"/>
              </a:ext>
            </a:extLst>
          </p:cNvPr>
          <p:cNvSpPr txBox="1"/>
          <p:nvPr/>
        </p:nvSpPr>
        <p:spPr>
          <a:xfrm>
            <a:off x="4157414" y="3638697"/>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p:txBody>
      </p:sp>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777240" y="782319"/>
            <a:ext cx="2845191" cy="3237579"/>
          </a:xfrm>
          <a:prstGeom prst="rect">
            <a:avLst/>
          </a:prstGeom>
        </p:spPr>
        <p:txBody>
          <a:bodyPr vert="horz" lIns="91440" tIns="45720" rIns="91440" bIns="45720" rtlCol="0" anchor="ctr">
            <a:normAutofit/>
          </a:bodyPr>
          <a:lstStyle>
            <a:defPPr>
              <a:defRPr lang="en-US"/>
            </a:defPPr>
            <a:lvl1pPr>
              <a:defRPr sz="4000" b="1">
                <a:solidFill>
                  <a:srgbClr val="A21D22"/>
                </a:solidFill>
                <a:latin typeface="Futura PT" panose="020B0602020204020303" pitchFamily="34" charset="0"/>
              </a:defRPr>
            </a:lvl1pPr>
          </a:lstStyle>
          <a:p>
            <a:pPr>
              <a:lnSpc>
                <a:spcPct val="90000"/>
              </a:lnSpc>
              <a:spcBef>
                <a:spcPct val="0"/>
              </a:spcBef>
              <a:spcAft>
                <a:spcPts val="600"/>
              </a:spcAft>
            </a:pPr>
            <a:r>
              <a:rPr lang="en-US" sz="3800" b="0" kern="1200" dirty="0">
                <a:solidFill>
                  <a:srgbClr val="FFFFFF"/>
                </a:solidFill>
                <a:latin typeface="Futura PT Book" panose="020B0502020204020303" pitchFamily="34" charset="0"/>
                <a:ea typeface="+mj-ea"/>
                <a:cs typeface="+mj-cs"/>
              </a:rPr>
              <a:t>OUR JOURNEY TODAY </a:t>
            </a:r>
          </a:p>
        </p:txBody>
      </p:sp>
      <p:sp>
        <p:nvSpPr>
          <p:cNvPr id="5" name="TextBox 4"/>
          <p:cNvSpPr txBox="1"/>
          <p:nvPr/>
        </p:nvSpPr>
        <p:spPr>
          <a:xfrm>
            <a:off x="680067" y="539717"/>
            <a:ext cx="10515600" cy="5475129"/>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600" dirty="0">
                <a:latin typeface="Futura PT Book" panose="020B0502020204020303" pitchFamily="34" charset="0"/>
              </a:rPr>
              <a:t>Explain Why Estheticians Need Knowledge of Anatomy and Physiology</a:t>
            </a:r>
          </a:p>
          <a:p>
            <a:pPr indent="-228600">
              <a:lnSpc>
                <a:spcPct val="90000"/>
              </a:lnSpc>
              <a:spcAft>
                <a:spcPts val="600"/>
              </a:spcAft>
              <a:buFont typeface="Arial" panose="020B0604020202020204" pitchFamily="34" charset="0"/>
              <a:buChar char="•"/>
            </a:pPr>
            <a:endParaRPr lang="en-US" sz="2600" dirty="0">
              <a:latin typeface="Futura PT Book" panose="020B0502020204020303" pitchFamily="34" charset="0"/>
            </a:endParaRPr>
          </a:p>
          <a:p>
            <a:pPr indent="-228600">
              <a:lnSpc>
                <a:spcPct val="90000"/>
              </a:lnSpc>
              <a:spcAft>
                <a:spcPts val="600"/>
              </a:spcAft>
              <a:buFont typeface="Arial" panose="020B0604020202020204" pitchFamily="34" charset="0"/>
              <a:buChar char="•"/>
            </a:pPr>
            <a:endParaRPr lang="en-US" sz="2600" dirty="0">
              <a:latin typeface="Futura PT Book" panose="020B0502020204020303" pitchFamily="34" charset="0"/>
            </a:endParaRPr>
          </a:p>
          <a:p>
            <a:pPr indent="-228600">
              <a:lnSpc>
                <a:spcPct val="90000"/>
              </a:lnSpc>
              <a:spcAft>
                <a:spcPts val="600"/>
              </a:spcAft>
              <a:buFont typeface="Arial" panose="020B0604020202020204" pitchFamily="34" charset="0"/>
              <a:buChar char="•"/>
            </a:pPr>
            <a:endParaRPr lang="en-US" sz="2600" dirty="0">
              <a:latin typeface="Futura PT Book" panose="020B0502020204020303" pitchFamily="34" charset="0"/>
            </a:endParaRPr>
          </a:p>
        </p:txBody>
      </p:sp>
      <p:sp>
        <p:nvSpPr>
          <p:cNvPr id="8" name="Title 7">
            <a:extLst>
              <a:ext uri="{FF2B5EF4-FFF2-40B4-BE49-F238E27FC236}">
                <a16:creationId xmlns:a16="http://schemas.microsoft.com/office/drawing/2014/main" id="{A4691DCA-2CF5-C16E-0F29-F3B829C6BAA4}"/>
              </a:ext>
            </a:extLst>
          </p:cNvPr>
          <p:cNvSpPr>
            <a:spLocks noGrp="1"/>
          </p:cNvSpPr>
          <p:nvPr>
            <p:ph type="title"/>
          </p:nvPr>
        </p:nvSpPr>
        <p:spPr/>
        <p:txBody>
          <a:bodyPr>
            <a:normAutofit/>
          </a:bodyPr>
          <a:lstStyle/>
          <a:p>
            <a:r>
              <a:rPr lang="en-US" sz="3600" dirty="0">
                <a:latin typeface="Futura PT Demi" panose="020B0702020204020303" pitchFamily="34" charset="0"/>
              </a:rPr>
              <a:t>Our Journey Today</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2D0CA41-05B7-CFEB-01D7-28C4C4A647E2}"/>
              </a:ext>
            </a:extLst>
          </p:cNvPr>
          <p:cNvSpPr txBox="1"/>
          <p:nvPr/>
        </p:nvSpPr>
        <p:spPr>
          <a:xfrm>
            <a:off x="591127" y="843328"/>
            <a:ext cx="10707494" cy="547512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000" dirty="0">
                <a:latin typeface="Futura PT Book" panose="020B0502020204020303" pitchFamily="34" charset="0"/>
              </a:rPr>
              <a:t>Estheticians need to understand how the human body functions as an integrated whole. If one system is not functioning optimally, it affects the entire body and can be evident on the skin.</a:t>
            </a:r>
            <a:endParaRPr lang="en-US" sz="2000" dirty="0">
              <a:latin typeface="Futura PT Book" panose="020B0502020204020303" pitchFamily="34" charset="0"/>
              <a:cs typeface="Calibri"/>
            </a:endParaRPr>
          </a:p>
          <a:p>
            <a:pPr indent="-228600">
              <a:lnSpc>
                <a:spcPct val="90000"/>
              </a:lnSpc>
              <a:spcAft>
                <a:spcPts val="600"/>
              </a:spcAft>
              <a:buFont typeface="Arial" panose="020B0604020202020204" pitchFamily="34" charset="0"/>
              <a:buChar char="•"/>
            </a:pPr>
            <a:r>
              <a:rPr lang="en-US" sz="2000" dirty="0">
                <a:latin typeface="Futura PT Book" panose="020B0502020204020303" pitchFamily="34" charset="0"/>
              </a:rPr>
              <a:t>As a service provider, you must be able to recognize skin changes from earlier visits, and you may need to change a treatment plan or refer the client to a medical provider for evaluation.</a:t>
            </a:r>
            <a:endParaRPr lang="en-US" sz="2000" dirty="0">
              <a:latin typeface="Futura PT Book" panose="020B0502020204020303" pitchFamily="34" charset="0"/>
              <a:cs typeface="Calibri"/>
            </a:endParaRPr>
          </a:p>
          <a:p>
            <a:pPr indent="-228600">
              <a:lnSpc>
                <a:spcPct val="90000"/>
              </a:lnSpc>
              <a:spcAft>
                <a:spcPts val="600"/>
              </a:spcAft>
              <a:buFont typeface="Arial" panose="020B0604020202020204" pitchFamily="34" charset="0"/>
              <a:buChar char="•"/>
            </a:pPr>
            <a:r>
              <a:rPr lang="en-US" sz="2000" dirty="0">
                <a:latin typeface="Futura PT Book" panose="020B0502020204020303" pitchFamily="34" charset="0"/>
              </a:rPr>
              <a:t> Estheticians must understand the effect that services will have on tissues, organs, and body systems.</a:t>
            </a:r>
            <a:endParaRPr lang="en-US" sz="2000" dirty="0">
              <a:latin typeface="Futura PT Book" panose="020B0502020204020303" pitchFamily="34" charset="0"/>
              <a:cs typeface="Calibri"/>
            </a:endParaRPr>
          </a:p>
          <a:p>
            <a:pPr indent="-228600">
              <a:lnSpc>
                <a:spcPct val="90000"/>
              </a:lnSpc>
              <a:spcAft>
                <a:spcPts val="600"/>
              </a:spcAft>
              <a:buFont typeface="Arial" panose="020B0604020202020204" pitchFamily="34" charset="0"/>
              <a:buChar char="•"/>
            </a:pPr>
            <a:r>
              <a:rPr lang="en-US" sz="2000" dirty="0">
                <a:latin typeface="Futura PT Book" panose="020B0502020204020303" pitchFamily="34" charset="0"/>
              </a:rPr>
              <a:t>Recommendations for treatment plans and protocols for a client are based on the decisions made during a skin analysis and consultation and review of the client intake form.</a:t>
            </a:r>
            <a:endParaRPr lang="en-US" sz="2000" dirty="0">
              <a:latin typeface="Futura PT Book" panose="020B0502020204020303" pitchFamily="34" charset="0"/>
              <a:cs typeface="Calibri"/>
            </a:endParaRPr>
          </a:p>
          <a:p>
            <a:pPr indent="-228600">
              <a:lnSpc>
                <a:spcPct val="90000"/>
              </a:lnSpc>
              <a:spcAft>
                <a:spcPts val="600"/>
              </a:spcAft>
              <a:buFont typeface="Arial" panose="020B0604020202020204" pitchFamily="34" charset="0"/>
              <a:buChar char="•"/>
            </a:pPr>
            <a:r>
              <a:rPr lang="en-US" sz="2000" dirty="0">
                <a:latin typeface="Futura PT Book" panose="020B0502020204020303" pitchFamily="34" charset="0"/>
              </a:rPr>
              <a:t>Understanding the complexity of the human body and how body systems are interrelated will help you take the information into con-sideration when advising a treatment plan.</a:t>
            </a:r>
            <a:endParaRPr lang="en-US" sz="2000" dirty="0" err="1">
              <a:latin typeface="Futura PT Book" panose="020B0502020204020303" pitchFamily="34" charset="0"/>
              <a:cs typeface="Calibri"/>
            </a:endParaRPr>
          </a:p>
        </p:txBody>
      </p:sp>
    </p:spTree>
    <p:extLst>
      <p:ext uri="{BB962C8B-B14F-4D97-AF65-F5344CB8AC3E}">
        <p14:creationId xmlns:p14="http://schemas.microsoft.com/office/powerpoint/2010/main" val="2329743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5C6D4D3-2FCA-A8DE-E432-00FA0D144863}"/>
              </a:ext>
            </a:extLst>
          </p:cNvPr>
          <p:cNvSpPr txBox="1"/>
          <p:nvPr/>
        </p:nvSpPr>
        <p:spPr>
          <a:xfrm>
            <a:off x="735608" y="335927"/>
            <a:ext cx="7474172" cy="132556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3600" dirty="0">
                <a:latin typeface="Futura PT Demi" panose="020B0702020204020303" pitchFamily="34" charset="0"/>
                <a:ea typeface="+mj-ea"/>
                <a:cs typeface="+mj-cs"/>
              </a:rPr>
              <a:t>DEFINITIONS </a:t>
            </a:r>
          </a:p>
        </p:txBody>
      </p:sp>
      <p:sp>
        <p:nvSpPr>
          <p:cNvPr id="10" name="TextBox 9">
            <a:extLst>
              <a:ext uri="{FF2B5EF4-FFF2-40B4-BE49-F238E27FC236}">
                <a16:creationId xmlns:a16="http://schemas.microsoft.com/office/drawing/2014/main" id="{9DDD7C48-E856-7166-874E-26264FD5A91C}"/>
              </a:ext>
            </a:extLst>
          </p:cNvPr>
          <p:cNvSpPr txBox="1"/>
          <p:nvPr/>
        </p:nvSpPr>
        <p:spPr>
          <a:xfrm>
            <a:off x="884501" y="1423313"/>
            <a:ext cx="9098923" cy="5434687"/>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800" b="1" dirty="0">
                <a:solidFill>
                  <a:srgbClr val="C00000"/>
                </a:solidFill>
                <a:latin typeface="Futura PT Book" panose="020B0502020204020303" pitchFamily="34" charset="0"/>
              </a:rPr>
              <a:t>Anatomy</a:t>
            </a:r>
            <a:r>
              <a:rPr lang="en-US" sz="2800" b="1" dirty="0">
                <a:solidFill>
                  <a:srgbClr val="FF0000"/>
                </a:solidFill>
                <a:latin typeface="Futura PT Book" panose="020B0502020204020303" pitchFamily="34" charset="0"/>
              </a:rPr>
              <a:t> </a:t>
            </a:r>
            <a:r>
              <a:rPr lang="en-US" sz="2800" dirty="0">
                <a:latin typeface="Futura PT Book" panose="020B0502020204020303" pitchFamily="34" charset="0"/>
              </a:rPr>
              <a:t> is the study of the structures of the hu-man body and the substances these structures are made of. It is the science of the interconnected detail of organisms, or of their parts.</a:t>
            </a:r>
          </a:p>
          <a:p>
            <a:pPr indent="-228600">
              <a:lnSpc>
                <a:spcPct val="90000"/>
              </a:lnSpc>
              <a:spcAft>
                <a:spcPts val="600"/>
              </a:spcAft>
              <a:buFont typeface="Arial" panose="020B0604020202020204" pitchFamily="34" charset="0"/>
              <a:buChar char="•"/>
            </a:pPr>
            <a:r>
              <a:rPr lang="en-US" sz="2800" b="1" dirty="0">
                <a:solidFill>
                  <a:srgbClr val="FF0000"/>
                </a:solidFill>
                <a:latin typeface="Futura PT Book" panose="020B0502020204020303" pitchFamily="34" charset="0"/>
              </a:rPr>
              <a:t> </a:t>
            </a:r>
            <a:r>
              <a:rPr lang="en-US" sz="2800" b="1" dirty="0">
                <a:solidFill>
                  <a:srgbClr val="C00000"/>
                </a:solidFill>
                <a:latin typeface="Futura PT Book" panose="020B0502020204020303" pitchFamily="34" charset="0"/>
              </a:rPr>
              <a:t>Physiology</a:t>
            </a:r>
            <a:r>
              <a:rPr lang="en-US" sz="2800" dirty="0">
                <a:latin typeface="Futura PT Book" panose="020B0502020204020303" pitchFamily="34" charset="0"/>
              </a:rPr>
              <a:t> is the study of the functions and activities performed by the body structures, including physical and chemical processes.</a:t>
            </a:r>
          </a:p>
          <a:p>
            <a:pPr indent="-228600">
              <a:lnSpc>
                <a:spcPct val="90000"/>
              </a:lnSpc>
              <a:spcAft>
                <a:spcPts val="600"/>
              </a:spcAft>
              <a:buFont typeface="Arial" panose="020B0604020202020204" pitchFamily="34" charset="0"/>
              <a:buChar char="•"/>
            </a:pPr>
            <a:r>
              <a:rPr lang="en-US" sz="2800" b="1" dirty="0">
                <a:solidFill>
                  <a:srgbClr val="FF0000"/>
                </a:solidFill>
                <a:latin typeface="Futura PT Book" panose="020B0502020204020303" pitchFamily="34" charset="0"/>
              </a:rPr>
              <a:t> </a:t>
            </a:r>
            <a:r>
              <a:rPr lang="en-US" sz="2800" b="1" dirty="0">
                <a:solidFill>
                  <a:srgbClr val="A21D22"/>
                </a:solidFill>
                <a:latin typeface="Futura PT Book" panose="020B0502020204020303" pitchFamily="34" charset="0"/>
              </a:rPr>
              <a:t>Histology</a:t>
            </a:r>
            <a:r>
              <a:rPr lang="en-US" sz="2800" b="1" dirty="0">
                <a:solidFill>
                  <a:srgbClr val="FF0000"/>
                </a:solidFill>
                <a:latin typeface="Futura PT Book" panose="020B0502020204020303" pitchFamily="34" charset="0"/>
              </a:rPr>
              <a:t> </a:t>
            </a:r>
            <a:r>
              <a:rPr lang="en-US" sz="2800" dirty="0">
                <a:latin typeface="Futura PT Book" panose="020B0502020204020303" pitchFamily="34" charset="0"/>
              </a:rPr>
              <a:t>also known as microscopic anatomy, is the study of the structure and composition of tissue</a:t>
            </a:r>
            <a:endParaRPr lang="en-US" sz="2800" dirty="0">
              <a:latin typeface="Futura PT Book" panose="020B0502020204020303" pitchFamily="34" charset="0"/>
              <a:cs typeface="Calibri"/>
            </a:endParaRPr>
          </a:p>
        </p:txBody>
      </p:sp>
      <p:sp>
        <p:nvSpPr>
          <p:cNvPr id="4" name="TextBox 3"/>
          <p:cNvSpPr txBox="1"/>
          <p:nvPr/>
        </p:nvSpPr>
        <p:spPr>
          <a:xfrm>
            <a:off x="735608" y="963877"/>
            <a:ext cx="3615813" cy="4930246"/>
          </a:xfrm>
          <a:prstGeom prst="rect">
            <a:avLst/>
          </a:prstGeom>
        </p:spPr>
        <p:txBody>
          <a:bodyPr vert="horz" lIns="91440" tIns="45720" rIns="91440" bIns="45720" rtlCol="0" anchor="ctr">
            <a:normAutofit/>
          </a:bodyPr>
          <a:lstStyle/>
          <a:p>
            <a:pPr algn="r">
              <a:lnSpc>
                <a:spcPct val="90000"/>
              </a:lnSpc>
              <a:spcBef>
                <a:spcPct val="0"/>
              </a:spcBef>
              <a:spcAft>
                <a:spcPts val="600"/>
              </a:spcAft>
            </a:pPr>
            <a:endParaRPr lang="en-CA" sz="4800" dirty="0">
              <a:solidFill>
                <a:schemeClr val="bg1"/>
              </a:solidFill>
              <a:latin typeface="Futura PT Demi" panose="020B0702020204020303" pitchFamily="34" charset="0"/>
              <a:ea typeface="+mj-ea"/>
              <a:cs typeface="+mj-cs"/>
            </a:endParaRPr>
          </a:p>
        </p:txBody>
      </p:sp>
      <p:sp>
        <p:nvSpPr>
          <p:cNvPr id="5" name="TextBox 4"/>
          <p:cNvSpPr txBox="1"/>
          <p:nvPr/>
        </p:nvSpPr>
        <p:spPr>
          <a:xfrm>
            <a:off x="5433963" y="1644073"/>
            <a:ext cx="6377769" cy="4250050"/>
          </a:xfrm>
          <a:prstGeom prst="rect">
            <a:avLst/>
          </a:prstGeom>
        </p:spPr>
        <p:txBody>
          <a:bodyPr vert="horz" lIns="91440" tIns="45720" rIns="91440" bIns="45720" rtlCol="0" anchor="ctr">
            <a:normAutofit/>
          </a:bodyPr>
          <a:lstStyle/>
          <a:p>
            <a:pPr marL="228600">
              <a:lnSpc>
                <a:spcPct val="90000"/>
              </a:lnSpc>
              <a:spcAft>
                <a:spcPts val="600"/>
              </a:spcAft>
            </a:pPr>
            <a:endParaRPr lang="en-CA" sz="3600" dirty="0">
              <a:latin typeface="Futura PT Book" panose="020B0502020204020303" pitchFamily="34" charset="0"/>
            </a:endParaRPr>
          </a:p>
          <a:p>
            <a:pPr marL="457200" indent="-228600">
              <a:lnSpc>
                <a:spcPct val="90000"/>
              </a:lnSpc>
              <a:spcAft>
                <a:spcPts val="600"/>
              </a:spcAft>
              <a:buFont typeface="Arial" panose="020B0604020202020204" pitchFamily="34" charset="0"/>
              <a:buChar char="•"/>
            </a:pPr>
            <a:endParaRPr lang="en-CA" sz="3600" dirty="0">
              <a:latin typeface="Futura PT Book" panose="020B0502020204020303" pitchFamily="34" charset="0"/>
            </a:endParaRPr>
          </a:p>
        </p:txBody>
      </p:sp>
    </p:spTree>
    <p:extLst>
      <p:ext uri="{BB962C8B-B14F-4D97-AF65-F5344CB8AC3E}">
        <p14:creationId xmlns:p14="http://schemas.microsoft.com/office/powerpoint/2010/main" val="32172367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4680" y="2549525"/>
            <a:ext cx="10515600" cy="1325563"/>
          </a:xfrm>
        </p:spPr>
        <p:txBody>
          <a:bodyPr vert="horz" lIns="91440" tIns="45720" rIns="91440" bIns="45720" rtlCol="0" anchor="b">
            <a:noAutofit/>
          </a:bodyPr>
          <a:lstStyle/>
          <a:p>
            <a:r>
              <a:rPr lang="en-US" sz="3200" kern="1200" dirty="0">
                <a:solidFill>
                  <a:schemeClr val="tx1"/>
                </a:solidFill>
                <a:latin typeface="Futura PT Demi" panose="020B0702020204020303" pitchFamily="34" charset="0"/>
              </a:rPr>
              <a:t>As an esthetic professional, an overview of human anatomy and physiology is part of your studies and allows you to be more effective in the services you provide. What do you think the importance of anatomy and physiology is to your career as an esthetician?</a:t>
            </a:r>
          </a:p>
        </p:txBody>
      </p:sp>
    </p:spTree>
    <p:extLst>
      <p:ext uri="{BB962C8B-B14F-4D97-AF65-F5344CB8AC3E}">
        <p14:creationId xmlns:p14="http://schemas.microsoft.com/office/powerpoint/2010/main" val="27157072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97CC0AACCD58D45BA92CD5154842913" ma:contentTypeVersion="13" ma:contentTypeDescription="Create a new document." ma:contentTypeScope="" ma:versionID="de8d325270f85187aa93013598d1dcfe">
  <xsd:schema xmlns:xsd="http://www.w3.org/2001/XMLSchema" xmlns:xs="http://www.w3.org/2001/XMLSchema" xmlns:p="http://schemas.microsoft.com/office/2006/metadata/properties" xmlns:ns3="a368be3b-63e2-4a1c-b2f8-31507733bb6a" xmlns:ns4="617e05f6-1882-4ae4-9f7c-149d69233e8d" targetNamespace="http://schemas.microsoft.com/office/2006/metadata/properties" ma:root="true" ma:fieldsID="8bbabde1f027e1a5e5f0c53fa61a0a20" ns3:_="" ns4:_="">
    <xsd:import namespace="a368be3b-63e2-4a1c-b2f8-31507733bb6a"/>
    <xsd:import namespace="617e05f6-1882-4ae4-9f7c-149d69233e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68be3b-63e2-4a1c-b2f8-31507733bb6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17e05f6-1882-4ae4-9f7c-149d69233e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microsoft.com/office/infopath/2007/PartnerControls"/>
    <ds:schemaRef ds:uri="http://schemas.microsoft.com/office/2006/documentManagement/types"/>
    <ds:schemaRef ds:uri="http://schemas.microsoft.com/office/2006/metadata/properties"/>
    <ds:schemaRef ds:uri="617e05f6-1882-4ae4-9f7c-149d69233e8d"/>
    <ds:schemaRef ds:uri="http://purl.org/dc/terms/"/>
    <ds:schemaRef ds:uri="http://schemas.openxmlformats.org/package/2006/metadata/core-properties"/>
    <ds:schemaRef ds:uri="http://purl.org/dc/dcmitype/"/>
    <ds:schemaRef ds:uri="a368be3b-63e2-4a1c-b2f8-31507733bb6a"/>
    <ds:schemaRef ds:uri="http://www.w3.org/XML/1998/namespace"/>
    <ds:schemaRef ds:uri="http://purl.org/dc/elements/1.1/"/>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A0A5D66D-7713-40A4-8BF6-3CD1C555C4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368be3b-63e2-4a1c-b2f8-31507733bb6a"/>
    <ds:schemaRef ds:uri="617e05f6-1882-4ae4-9f7c-149d69233e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6759</TotalTime>
  <Words>295</Words>
  <Application>Microsoft Office PowerPoint</Application>
  <PresentationFormat>Widescreen</PresentationFormat>
  <Paragraphs>17</Paragraphs>
  <Slides>6</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6</vt:i4>
      </vt:variant>
    </vt:vector>
  </HeadingPairs>
  <TitlesOfParts>
    <vt:vector size="13" baseType="lpstr">
      <vt:lpstr>Arial</vt:lpstr>
      <vt:lpstr>Calibri</vt:lpstr>
      <vt:lpstr>Calibri Light</vt:lpstr>
      <vt:lpstr>Futura PT Book</vt:lpstr>
      <vt:lpstr>Futura PT Demi</vt:lpstr>
      <vt:lpstr>Custom Design</vt:lpstr>
      <vt:lpstr>Office Theme</vt:lpstr>
      <vt:lpstr>PowerPoint Presentation</vt:lpstr>
      <vt:lpstr>Our Journey Today</vt:lpstr>
      <vt:lpstr>PowerPoint Presentation</vt:lpstr>
      <vt:lpstr>PowerPoint Presentation</vt:lpstr>
      <vt:lpstr>As an esthetic professional, an overview of human anatomy and physiology is part of your studies and allows you to be more effective in the services you provide. What do you think the importance of anatomy and physiology is to your career as an esthetician?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307</cp:revision>
  <dcterms:created xsi:type="dcterms:W3CDTF">2020-02-19T20:43:13Z</dcterms:created>
  <dcterms:modified xsi:type="dcterms:W3CDTF">2023-01-25T15:38:03Z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0x010100897CC0AACCD58D45BA92CD5154842913</vt:lpwstr>
  </property>
</Properties>
</file>