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7023100" cy="93091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14">
          <p15:clr>
            <a:srgbClr val="A4A3A4"/>
          </p15:clr>
        </p15:guide>
        <p15:guide id="2" orient="horz" pos="2851">
          <p15:clr>
            <a:srgbClr val="A4A3A4"/>
          </p15:clr>
        </p15:guide>
        <p15:guide id="3" orient="horz" pos="3284">
          <p15:clr>
            <a:srgbClr val="A4A3A4"/>
          </p15:clr>
        </p15:guide>
        <p15:guide id="4" orient="horz" pos="2355">
          <p15:clr>
            <a:srgbClr val="A4A3A4"/>
          </p15:clr>
        </p15:guide>
        <p15:guide id="5" orient="horz" pos="1669">
          <p15:clr>
            <a:srgbClr val="A4A3A4"/>
          </p15:clr>
        </p15:guide>
        <p15:guide id="6" orient="horz" pos="360">
          <p15:clr>
            <a:srgbClr val="A4A3A4"/>
          </p15:clr>
        </p15:guide>
        <p15:guide id="7" orient="horz" pos="1349">
          <p15:clr>
            <a:srgbClr val="A4A3A4"/>
          </p15:clr>
        </p15:guide>
        <p15:guide id="8" orient="horz" pos="2149">
          <p15:clr>
            <a:srgbClr val="A4A3A4"/>
          </p15:clr>
        </p15:guide>
        <p15:guide id="9" orient="horz" pos="1198">
          <p15:clr>
            <a:srgbClr val="A4A3A4"/>
          </p15:clr>
        </p15:guide>
        <p15:guide id="10" orient="horz" pos="4319">
          <p15:clr>
            <a:srgbClr val="A4A3A4"/>
          </p15:clr>
        </p15:guide>
        <p15:guide id="11" pos="704">
          <p15:clr>
            <a:srgbClr val="A4A3A4"/>
          </p15:clr>
        </p15:guide>
        <p15:guide id="12" pos="7119">
          <p15:clr>
            <a:srgbClr val="A4A3A4"/>
          </p15:clr>
        </p15:guide>
        <p15:guide id="13" pos="3179">
          <p15:clr>
            <a:srgbClr val="A4A3A4"/>
          </p15:clr>
        </p15:guide>
        <p15:guide id="14" pos="1455">
          <p15:clr>
            <a:srgbClr val="A4A3A4"/>
          </p15:clr>
        </p15:guide>
        <p15:guide id="15" pos="219">
          <p15:clr>
            <a:srgbClr val="A4A3A4"/>
          </p15:clr>
        </p15:guide>
        <p15:guide id="16" pos="123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600" y="10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978132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pPr>
              <a:defRPr/>
            </a:pPr>
            <a:fld id="{A6E1133A-33E6-41DE-9EDC-2B4E7ACFB7D2}" type="datetimeFigureOut">
              <a:rPr lang="en-US"/>
              <a:t>5/29/2025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978132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pPr>
              <a:defRPr/>
            </a:pPr>
            <a:fld id="{3F1AA2EC-018E-495A-975D-CC074962699C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0F87BD3-C21F-50F7-A6A0-42707440007D}" type="slidenum">
              <a:rPr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C1A2F4A-1F86-6F4C-D851-1D04024DCDA7}" type="slidenum">
              <a:rPr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7CB9F5B-A6B7-E83A-925B-FA42EA3B8C16}" type="slidenum">
              <a:rPr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Exercise: what types of systems have you seen during your practicum of inventory control/ordering procedures.</a:t>
            </a:r>
            <a:endParaRPr/>
          </a:p>
          <a:p>
            <a:pPr>
              <a:defRPr/>
            </a:pPr>
            <a:r>
              <a:rPr lang="en-US"/>
              <a:t>Supplies,laundry,etc</a:t>
            </a:r>
          </a:p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Equipment- applications training, new installs, repairs</a:t>
            </a:r>
          </a:p>
          <a:p>
            <a:pPr>
              <a:defRPr/>
            </a:pPr>
            <a:r>
              <a:rPr lang="en-US"/>
              <a:t>Scheduling – with other medical clinics (MSK), outpatient appointments with specialists (hand clinic)</a:t>
            </a:r>
          </a:p>
          <a:p>
            <a:pPr>
              <a:defRPr/>
            </a:pPr>
            <a:r>
              <a:rPr lang="en-US"/>
              <a:t>Weather conditions preventing patients and staff from reaching department.  This caused delayed appointments.</a:t>
            </a:r>
          </a:p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8313E42-013F-69F9-1DC1-E48FB390D326}" type="slidenum">
              <a:rPr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5F4629A-F44A-0203-0DED-A85E15D579D9}" type="slidenum">
              <a:rPr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C4E4A38-AAD3-1B5E-AC06-C9FA552890BC}" type="slidenum">
              <a:rPr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6274C86-791D-1FC7-6925-2191D85AFB79}" type="slidenum">
              <a:rPr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0C743D0-92C3-B689-D90A-9D87F811741C}" type="slidenum">
              <a:rPr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E980CB6-4D2C-BC41-5725-94666C012B31}" type="slidenum">
              <a:rPr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F4A2EB4-0890-1AEB-7F01-482C25CE7BDA}" type="slidenum">
              <a:rPr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2CAC7E0-121F-7DCA-685E-2CBCEF5049E0}" type="slidenum">
              <a:rPr/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31A810B-1DC4-00AF-6ADD-905A5ECE3CEB}" type="slidenum">
              <a:rPr/>
              <a:t>15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8EC7A90-A65B-4B5A-BBCA-544E8D6AC8FE}" type="datetime1">
              <a:rPr lang="en-CA"/>
              <a:t>2025-05-29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B8D570D-3AC2-4B42-9A22-074F51F850B7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A7B12F3-2A57-4783-A799-D71372A9577A}" type="datetime1">
              <a:rPr lang="en-CA"/>
              <a:t>2025-05-29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B8D570D-3AC2-4B42-9A22-074F51F850B7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EEB74676-6128-44A8-BF51-BC6B57BE16F5}" type="datetime1">
              <a:rPr lang="en-CA"/>
              <a:t>2025-05-29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B8D570D-3AC2-4B42-9A22-074F51F850B7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B10E045-33F0-4D5C-921C-BBC8E30A1988}" type="datetime1">
              <a:rPr lang="en-CA"/>
              <a:t>2025-05-29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B8D570D-3AC2-4B42-9A22-074F51F850B7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EC6FB497-8BE6-4E77-87AF-B7D70EF4715C}" type="datetime1">
              <a:rPr lang="en-CA"/>
              <a:t>2025-05-29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B8D570D-3AC2-4B42-9A22-074F51F850B7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CD622157-E153-4CDE-89C5-BF7AE19319F5}" type="datetime1">
              <a:rPr lang="en-CA"/>
              <a:t>2025-05-29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B8D570D-3AC2-4B42-9A22-074F51F850B7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177D899-2041-4788-9970-D469428DC28A}" type="datetime1">
              <a:rPr lang="en-CA"/>
              <a:t>2025-05-29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B8D570D-3AC2-4B42-9A22-074F51F850B7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3C6BC0A-753E-461D-A2CB-5446D8B88C80}" type="datetime1">
              <a:rPr lang="en-CA"/>
              <a:t>2025-05-29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B8D570D-3AC2-4B42-9A22-074F51F850B7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E965A036-415C-4A0E-8559-19FFFAD338E1}" type="datetime1">
              <a:rPr lang="en-CA"/>
              <a:t>2025-05-29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B8D570D-3AC2-4B42-9A22-074F51F850B7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7A149A2-FDEE-4A57-8C30-A521FA5CF5EB}" type="datetime1">
              <a:rPr lang="en-CA"/>
              <a:t>2025-05-29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B8D570D-3AC2-4B42-9A22-074F51F850B7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1467BD9B-48D3-4420-B8F3-1003C1E56F4A}" type="datetime1">
              <a:rPr lang="en-CA"/>
              <a:t>2025-05-29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B8D570D-3AC2-4B42-9A22-074F51F850B7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2CD7389-AE51-4A6C-9B22-9590B9A6E233}" type="datetime1">
              <a:rPr lang="en-CA"/>
              <a:t>2025-05-29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6551EE6-B19F-421E-9C18-6FAE9429F679}" type="datetime1">
              <a:rPr lang="en-CA"/>
              <a:t>2025-05-29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429586B-61D5-402D-862D-3E04B46350B1}" type="datetime1">
              <a:rPr lang="en-CA"/>
              <a:t>2025-05-29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C248FE95-3EC0-4C1C-9970-51E5A2D3899E}" type="datetime1">
              <a:rPr lang="en-CA"/>
              <a:t>2025-05-29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ED955EC0-36F2-4534-A0EF-5E19233C2BA2}" type="datetime1">
              <a:rPr lang="en-CA"/>
              <a:t>2025-05-29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75C4F23-D5BC-4D6C-B118-3B87F625F99B}" type="datetime1">
              <a:rPr lang="en-CA"/>
              <a:t>2025-05-29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226C8EB-A44A-412B-B733-C9BF335FDF2F}" type="datetime1">
              <a:rPr lang="en-CA"/>
              <a:t>2025-05-29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B065CC5-13C0-4ED1-8E2F-2C3E3EEDF672}" type="datetime1">
              <a:rPr lang="en-CA"/>
              <a:t>2025-05-29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3B9D0F7-F7E4-41C7-9504-1D9B67C05115}" type="datetime1">
              <a:rPr lang="en-CA"/>
              <a:t>2025-05-29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728C036-0BDE-4CBA-83B7-0FF5694D62E5}" type="datetime1">
              <a:rPr lang="en-CA"/>
              <a:t>2025-05-29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E66856-014D-4931-8820-1249233171FF}" type="datetime1">
              <a:rPr lang="en-CA"/>
              <a:t>2025-05-29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fld id="{5C7AEE90-A84C-44CF-8172-055D8DD51A28}" type="datetime1">
              <a:rPr lang="en-CA"/>
              <a:t>2025-05-29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fld id="{2B8D570D-3AC2-4B42-9A22-074F51F850B7}" type="slidenum">
              <a:rPr lang="en-CA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6D4C86A-8B56-48FE-98A0-A0F7A04CE2B6}" type="datetime1">
              <a:rPr lang="en-CA"/>
              <a:t>2025-05-29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 bwMode="auto">
          <a:xfrm>
            <a:off x="3550548" y="2083322"/>
            <a:ext cx="7704667" cy="1238693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3600"/>
              <a:t>QUAL 370: Resource Management and Quality Assurance</a:t>
            </a:r>
            <a:endParaRPr/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 bwMode="auto">
          <a:xfrm>
            <a:off x="3380428" y="3469691"/>
            <a:ext cx="7704667" cy="1223963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1800"/>
              <a:t>Learning Outcomes:</a:t>
            </a:r>
            <a:endParaRPr/>
          </a:p>
          <a:p>
            <a:pPr algn="l">
              <a:defRPr/>
            </a:pPr>
            <a:r>
              <a:rPr lang="en-US" sz="1800"/>
              <a:t>Describe the principles of resource management</a:t>
            </a:r>
            <a:endParaRPr/>
          </a:p>
          <a:p>
            <a:pPr algn="l">
              <a:defRPr/>
            </a:pPr>
            <a:r>
              <a:rPr lang="en-US" sz="1800"/>
              <a:t>Explain activities that support a Quality Assurance (QA) Program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94" y="298579"/>
            <a:ext cx="1541417" cy="165151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dirty="0"/>
              <a:t>Introduction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dirty="0"/>
              <a:t>When it comes to resource management, it is important for a technologist to understand a few basic principles about running a department, this can help to improve the efficiency of a department</a:t>
            </a:r>
            <a:endParaRPr dirty="0"/>
          </a:p>
          <a:p>
            <a:pPr>
              <a:defRPr/>
            </a:pPr>
            <a:r>
              <a:rPr lang="en-US" dirty="0"/>
              <a:t>This includes:</a:t>
            </a:r>
            <a:endParaRPr dirty="0"/>
          </a:p>
          <a:p>
            <a:pPr lvl="1">
              <a:defRPr/>
            </a:pPr>
            <a:r>
              <a:rPr lang="en-US" dirty="0"/>
              <a:t>Budgets, workflow, inventory, scheduling and resources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Capital Budgets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For long term financing</a:t>
            </a:r>
            <a:endParaRPr/>
          </a:p>
          <a:p>
            <a:pPr>
              <a:defRPr/>
            </a:pPr>
            <a:r>
              <a:rPr lang="en-US"/>
              <a:t>Larger purchases such as major equipment or facilities</a:t>
            </a:r>
            <a:endParaRPr/>
          </a:p>
          <a:p>
            <a:pPr lvl="1">
              <a:defRPr/>
            </a:pPr>
            <a:r>
              <a:rPr lang="en-US"/>
              <a:t>Typically they are not significantly ‘consumed’, although may depreciate in value over time</a:t>
            </a:r>
            <a:endParaRPr/>
          </a:p>
          <a:p>
            <a:pPr>
              <a:defRPr/>
            </a:pPr>
            <a:r>
              <a:rPr lang="en-US"/>
              <a:t>For example: new x-ray room, renovations, South Campus Hospital (entire facility)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Operating Budgets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Detailed estimate based on forecasted costs for a given period (usually about a year) </a:t>
            </a:r>
            <a:endParaRPr/>
          </a:p>
          <a:p>
            <a:pPr>
              <a:defRPr/>
            </a:pPr>
            <a:r>
              <a:rPr lang="en-US"/>
              <a:t>Short term budget</a:t>
            </a:r>
            <a:endParaRPr/>
          </a:p>
          <a:p>
            <a:pPr>
              <a:defRPr/>
            </a:pPr>
            <a:r>
              <a:rPr lang="en-US"/>
              <a:t>Smaller purchases needed for day by day</a:t>
            </a:r>
            <a:endParaRPr/>
          </a:p>
          <a:p>
            <a:pPr lvl="1">
              <a:defRPr/>
            </a:pPr>
            <a:r>
              <a:rPr lang="en-US"/>
              <a:t>Often the ‘consumable’ products	</a:t>
            </a:r>
            <a:endParaRPr/>
          </a:p>
          <a:p>
            <a:pPr lvl="1">
              <a:defRPr/>
            </a:pPr>
            <a:r>
              <a:rPr lang="en-US"/>
              <a:t>For example: gloves, film, chemicals for processor, paper for printers, staff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Inventory and Resources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defRPr/>
            </a:pPr>
            <a:r>
              <a:rPr lang="en-US" sz="2400"/>
              <a:t>Front line worker – we see it all</a:t>
            </a:r>
            <a:endParaRPr/>
          </a:p>
          <a:p>
            <a:pPr lvl="1">
              <a:defRPr/>
            </a:pPr>
            <a:r>
              <a:rPr lang="en-US" sz="2000"/>
              <a:t>Resources need to be prioritized based on the factors that will affect workflow</a:t>
            </a:r>
            <a:endParaRPr/>
          </a:p>
          <a:p>
            <a:pPr>
              <a:defRPr/>
            </a:pPr>
            <a:r>
              <a:rPr lang="en-US" sz="2400"/>
              <a:t>We need to monitor supplies and materials</a:t>
            </a:r>
            <a:endParaRPr/>
          </a:p>
          <a:p>
            <a:pPr lvl="1">
              <a:defRPr/>
            </a:pPr>
            <a:r>
              <a:rPr lang="en-US" sz="2000"/>
              <a:t>E.g. Sterile trays, sterile gloves, contrast media, laundry</a:t>
            </a:r>
            <a:endParaRPr/>
          </a:p>
          <a:p>
            <a:pPr>
              <a:defRPr/>
            </a:pPr>
            <a:r>
              <a:rPr lang="en-US" sz="2400"/>
              <a:t>These are all things that need to be ordered and stocked – if not, efficiency decreases</a:t>
            </a:r>
            <a:endParaRPr/>
          </a:p>
          <a:p>
            <a:pPr lvl="1">
              <a:defRPr/>
            </a:pPr>
            <a:r>
              <a:rPr lang="en-US" sz="2000"/>
              <a:t>Often becomes part of startup/shutdown routine for department</a:t>
            </a:r>
            <a:endParaRPr/>
          </a:p>
          <a:p>
            <a:pPr>
              <a:defRPr/>
            </a:pPr>
            <a:r>
              <a:rPr lang="en-US" sz="2400"/>
              <a:t>Resources like staffing are important</a:t>
            </a:r>
            <a:endParaRPr/>
          </a:p>
          <a:p>
            <a:pPr lvl="1">
              <a:defRPr/>
            </a:pPr>
            <a:r>
              <a:rPr lang="en-US" sz="2000"/>
              <a:t>How is morale affected if one area is constantly overstaffed and another is constantly understaffed?</a:t>
            </a:r>
            <a:endParaRPr/>
          </a:p>
          <a:p>
            <a:pPr lvl="1">
              <a:defRPr/>
            </a:pPr>
            <a:r>
              <a:rPr lang="en-US" sz="2000"/>
              <a:t>How does this affect the department?</a:t>
            </a:r>
            <a:endParaRPr/>
          </a:p>
          <a:p>
            <a:pPr lvl="1">
              <a:defRPr/>
            </a:pPr>
            <a:r>
              <a:rPr lang="en-US" sz="2000"/>
              <a:t>Brand new technologists, experienced technologists, will this make a difference to workflow?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Workflow of a Department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US"/>
              <a:t>Think of what you may have experienced/observed while in practicum</a:t>
            </a:r>
            <a:endParaRPr/>
          </a:p>
          <a:p>
            <a:pPr>
              <a:defRPr/>
            </a:pPr>
            <a:r>
              <a:rPr lang="en-US"/>
              <a:t>Many factors affect this:</a:t>
            </a:r>
            <a:endParaRPr/>
          </a:p>
          <a:p>
            <a:pPr lvl="1">
              <a:defRPr/>
            </a:pPr>
            <a:r>
              <a:rPr lang="en-US"/>
              <a:t>Staffing</a:t>
            </a:r>
            <a:endParaRPr/>
          </a:p>
          <a:p>
            <a:pPr lvl="1">
              <a:defRPr/>
            </a:pPr>
            <a:r>
              <a:rPr lang="en-US"/>
              <a:t>Level of training</a:t>
            </a:r>
            <a:endParaRPr/>
          </a:p>
          <a:p>
            <a:pPr lvl="1">
              <a:defRPr/>
            </a:pPr>
            <a:r>
              <a:rPr lang="en-US"/>
              <a:t>Organization of department</a:t>
            </a:r>
            <a:endParaRPr/>
          </a:p>
          <a:p>
            <a:pPr lvl="1">
              <a:defRPr/>
            </a:pPr>
            <a:r>
              <a:rPr lang="en-US"/>
              <a:t>Scheduling</a:t>
            </a:r>
            <a:endParaRPr/>
          </a:p>
          <a:p>
            <a:pPr lvl="1">
              <a:defRPr/>
            </a:pPr>
            <a:r>
              <a:rPr lang="en-US"/>
              <a:t>PM-preventative maintenance</a:t>
            </a:r>
            <a:endParaRPr/>
          </a:p>
          <a:p>
            <a:pPr lvl="1">
              <a:defRPr/>
            </a:pPr>
            <a:r>
              <a:rPr lang="en-US"/>
              <a:t>Equipment </a:t>
            </a:r>
            <a:endParaRPr/>
          </a:p>
          <a:p>
            <a:pPr lvl="1">
              <a:defRPr/>
            </a:pPr>
            <a:r>
              <a:rPr lang="en-US"/>
              <a:t>Team work</a:t>
            </a:r>
            <a:endParaRPr/>
          </a:p>
          <a:p>
            <a:pPr lvl="1">
              <a:defRPr/>
            </a:pPr>
            <a:r>
              <a:rPr lang="en-US"/>
              <a:t>Communication</a:t>
            </a:r>
            <a:endParaRPr/>
          </a:p>
          <a:p>
            <a:pPr lvl="1">
              <a:defRPr/>
            </a:pPr>
            <a:r>
              <a:rPr lang="en-US"/>
              <a:t>Weather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Types of Examinations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defRPr/>
            </a:pPr>
            <a:r>
              <a:rPr lang="en-US"/>
              <a:t>General Radiography</a:t>
            </a:r>
            <a:endParaRPr/>
          </a:p>
          <a:p>
            <a:pPr>
              <a:defRPr/>
            </a:pPr>
            <a:r>
              <a:rPr lang="en-US"/>
              <a:t>Fluoroscopy</a:t>
            </a:r>
            <a:endParaRPr/>
          </a:p>
          <a:p>
            <a:pPr>
              <a:defRPr/>
            </a:pPr>
            <a:r>
              <a:rPr lang="en-US"/>
              <a:t>Computed Tomography</a:t>
            </a:r>
            <a:endParaRPr/>
          </a:p>
          <a:p>
            <a:pPr>
              <a:defRPr/>
            </a:pPr>
            <a:r>
              <a:rPr lang="en-US"/>
              <a:t>Angiography</a:t>
            </a:r>
            <a:endParaRPr/>
          </a:p>
          <a:p>
            <a:pPr>
              <a:defRPr/>
            </a:pPr>
            <a:r>
              <a:rPr lang="en-US"/>
              <a:t>Each type of exam will have a different budget and cost</a:t>
            </a:r>
            <a:endParaRPr/>
          </a:p>
          <a:p>
            <a:pPr lvl="1">
              <a:defRPr/>
            </a:pPr>
            <a:r>
              <a:rPr lang="en-US"/>
              <a:t>Required equipment/materials</a:t>
            </a:r>
            <a:endParaRPr/>
          </a:p>
          <a:p>
            <a:pPr lvl="1">
              <a:defRPr/>
            </a:pPr>
            <a:r>
              <a:rPr lang="en-US"/>
              <a:t>Staff (radiologist, technologist, nurses, etc)</a:t>
            </a:r>
            <a:endParaRPr/>
          </a:p>
          <a:p>
            <a:pPr lvl="1">
              <a:defRPr/>
            </a:pPr>
            <a:r>
              <a:rPr lang="en-US"/>
              <a:t>Time</a:t>
            </a:r>
            <a:endParaRPr/>
          </a:p>
          <a:p>
            <a:pPr lvl="1">
              <a:defRPr/>
            </a:pPr>
            <a:r>
              <a:rPr lang="en-US"/>
              <a:t>Resources</a:t>
            </a:r>
            <a:endParaRPr/>
          </a:p>
          <a:p>
            <a:pPr lvl="2">
              <a:defRPr/>
            </a:pPr>
            <a:r>
              <a:rPr lang="en-US"/>
              <a:t>These are all considerations that need to be addressed with scheduling of examinations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Scheduling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Important for the process of streamlining </a:t>
            </a:r>
            <a:endParaRPr/>
          </a:p>
          <a:p>
            <a:pPr>
              <a:defRPr/>
            </a:pPr>
            <a:r>
              <a:rPr lang="en-US"/>
              <a:t>Dependent on types of exams</a:t>
            </a:r>
            <a:endParaRPr/>
          </a:p>
          <a:p>
            <a:pPr lvl="1">
              <a:defRPr/>
            </a:pPr>
            <a:r>
              <a:rPr lang="en-US"/>
              <a:t>E.g. contrast exams, general exams</a:t>
            </a:r>
            <a:endParaRPr/>
          </a:p>
          <a:p>
            <a:pPr>
              <a:defRPr/>
            </a:pPr>
            <a:r>
              <a:rPr lang="en-US"/>
              <a:t>Dependent on patient type</a:t>
            </a:r>
            <a:endParaRPr/>
          </a:p>
          <a:p>
            <a:pPr lvl="1">
              <a:defRPr/>
            </a:pPr>
            <a:r>
              <a:rPr lang="en-US"/>
              <a:t>Outpatient, inpatient, ICU patient, pediatric patient, cardiac patient</a:t>
            </a:r>
            <a:endParaRPr/>
          </a:p>
          <a:p>
            <a:pPr>
              <a:defRPr/>
            </a:pPr>
            <a:r>
              <a:rPr lang="en-US"/>
              <a:t>Staffing</a:t>
            </a:r>
            <a:endParaRPr/>
          </a:p>
          <a:p>
            <a:pPr lvl="1">
              <a:defRPr/>
            </a:pPr>
            <a:r>
              <a:rPr lang="en-US"/>
              <a:t>Huge effect on patient scheduling</a:t>
            </a:r>
            <a:endParaRPr/>
          </a:p>
          <a:p>
            <a:pPr lvl="1">
              <a:defRPr/>
            </a:pPr>
            <a:r>
              <a:rPr lang="en-US"/>
              <a:t>Depends on type of facility and patient types</a:t>
            </a:r>
            <a:endParaRPr/>
          </a:p>
          <a:p>
            <a:pPr lvl="1">
              <a:defRPr/>
            </a:pPr>
            <a:r>
              <a:rPr lang="en-US"/>
              <a:t>Without staff, patients cannot be scheduled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Quality Assurance (QA)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QA in radiology is defined by the SC 35 as:</a:t>
            </a:r>
            <a:endParaRPr/>
          </a:p>
          <a:p>
            <a:pPr lvl="1">
              <a:defRPr/>
            </a:pPr>
            <a:r>
              <a:rPr lang="en-US"/>
              <a:t>the planned and organized actions necessary to provide adequate confidence that the x-ray equipment and its related components reliably produce diagnostic information of satisfactory quality with minimum doses to patients and staff</a:t>
            </a:r>
            <a:endParaRPr/>
          </a:p>
          <a:p>
            <a:pPr lvl="1">
              <a:defRPr/>
            </a:pPr>
            <a:r>
              <a:rPr lang="en-US"/>
              <a:t>More simply put:</a:t>
            </a:r>
            <a:endParaRPr/>
          </a:p>
          <a:p>
            <a:pPr lvl="2">
              <a:defRPr/>
            </a:pPr>
            <a:r>
              <a:rPr lang="en-US"/>
              <a:t>Optimal image quality of diagnostic images</a:t>
            </a:r>
            <a:endParaRPr/>
          </a:p>
          <a:p>
            <a:pPr lvl="2">
              <a:defRPr/>
            </a:pPr>
            <a:r>
              <a:rPr lang="en-US"/>
              <a:t>Accurate and timely diagnosis</a:t>
            </a:r>
            <a:endParaRPr/>
          </a:p>
          <a:p>
            <a:pPr lvl="2">
              <a:defRPr/>
            </a:pPr>
            <a:r>
              <a:rPr lang="en-US"/>
              <a:t>ALARA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Quality Assurance Program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QA program must examine all practices of the facility</a:t>
            </a:r>
            <a:endParaRPr/>
          </a:p>
          <a:p>
            <a:pPr lvl="1">
              <a:defRPr/>
            </a:pPr>
            <a:r>
              <a:rPr lang="en-US"/>
              <a:t>Information Quality</a:t>
            </a:r>
            <a:endParaRPr/>
          </a:p>
          <a:p>
            <a:pPr lvl="1">
              <a:defRPr/>
            </a:pPr>
            <a:r>
              <a:rPr lang="en-US"/>
              <a:t>Clinical Efficiency</a:t>
            </a:r>
            <a:endParaRPr/>
          </a:p>
          <a:p>
            <a:pPr lvl="1">
              <a:defRPr/>
            </a:pPr>
            <a:r>
              <a:rPr lang="en-US"/>
              <a:t>Patient Dose</a:t>
            </a:r>
            <a:endParaRPr/>
          </a:p>
          <a:p>
            <a:pPr lvl="1">
              <a:defRPr/>
            </a:pPr>
            <a:endParaRPr lang="en-US"/>
          </a:p>
          <a:p>
            <a:pPr lvl="1">
              <a:defRPr/>
            </a:pPr>
            <a:r>
              <a:rPr lang="en-US"/>
              <a:t>Includes: </a:t>
            </a:r>
            <a:endParaRPr/>
          </a:p>
          <a:p>
            <a:pPr lvl="2">
              <a:defRPr/>
            </a:pPr>
            <a:r>
              <a:rPr lang="en-US"/>
              <a:t>QC procedures to monitor and test equipment and components</a:t>
            </a:r>
            <a:endParaRPr/>
          </a:p>
          <a:p>
            <a:pPr lvl="2">
              <a:defRPr/>
            </a:pPr>
            <a:r>
              <a:rPr lang="en-US"/>
              <a:t>Administrative procedures to ensure that monitoring, evaluation and corrective actions are properly performed</a:t>
            </a:r>
            <a:endParaRPr/>
          </a:p>
          <a:p>
            <a:pPr lvl="1"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Goals of the QA program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Primary goal of a QA program is to ensure accurate and timely diagnosis at the minimum dose to the patient and staff.</a:t>
            </a:r>
            <a:endParaRPr/>
          </a:p>
          <a:p>
            <a:pPr>
              <a:defRPr/>
            </a:pPr>
            <a:r>
              <a:rPr lang="en-US"/>
              <a:t>All staff in the facility must understand the goals of the program, as full participation is essential</a:t>
            </a:r>
            <a:endParaRPr/>
          </a:p>
          <a:p>
            <a:pPr>
              <a:defRPr/>
            </a:pPr>
            <a:r>
              <a:rPr lang="en-US"/>
              <a:t>Critical for images to be of optimal quality </a:t>
            </a:r>
            <a:endParaRPr/>
          </a:p>
          <a:p>
            <a:pPr lvl="1">
              <a:defRPr/>
            </a:pPr>
            <a:r>
              <a:rPr lang="en-US"/>
              <a:t>Consequences of poor quality may be incorrect or missed diagnosis, unnecessary repeats, increased dose and increased cost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Cost vs Benefit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There are some upfront costs with implementation of a QA program – both monetary and time from staff</a:t>
            </a:r>
            <a:endParaRPr/>
          </a:p>
          <a:p>
            <a:pPr>
              <a:defRPr/>
            </a:pPr>
            <a:r>
              <a:rPr lang="en-US"/>
              <a:t>Costs</a:t>
            </a:r>
            <a:endParaRPr/>
          </a:p>
          <a:p>
            <a:pPr lvl="1">
              <a:defRPr/>
            </a:pPr>
            <a:r>
              <a:rPr lang="en-US"/>
              <a:t>staff to perform new duties, testing equipment, test images, external organizations (may need physicist or service personnel)</a:t>
            </a:r>
            <a:endParaRPr/>
          </a:p>
          <a:p>
            <a:pPr>
              <a:defRPr/>
            </a:pPr>
            <a:r>
              <a:rPr lang="en-US"/>
              <a:t>Benefits </a:t>
            </a:r>
            <a:endParaRPr/>
          </a:p>
          <a:p>
            <a:pPr lvl="1">
              <a:defRPr/>
            </a:pPr>
            <a:r>
              <a:rPr lang="en-US"/>
              <a:t>decreased repeats will help to reduce workload on equipment and consumption of supplies, patient wait times and care will be improved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Implementation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To implement a QA program:</a:t>
            </a:r>
            <a:endParaRPr/>
          </a:p>
          <a:p>
            <a:pPr lvl="1">
              <a:defRPr/>
            </a:pPr>
            <a:r>
              <a:rPr lang="en-US"/>
              <a:t>Establish quality control procedures</a:t>
            </a:r>
            <a:endParaRPr/>
          </a:p>
          <a:p>
            <a:pPr lvl="2">
              <a:defRPr/>
            </a:pPr>
            <a:r>
              <a:rPr lang="en-US"/>
              <a:t>Four major steps</a:t>
            </a:r>
            <a:endParaRPr/>
          </a:p>
          <a:p>
            <a:pPr lvl="3">
              <a:defRPr/>
            </a:pPr>
            <a:r>
              <a:rPr lang="en-US"/>
              <a:t>Equipment must be functioning properly</a:t>
            </a:r>
            <a:endParaRPr/>
          </a:p>
          <a:p>
            <a:pPr lvl="3">
              <a:defRPr/>
            </a:pPr>
            <a:r>
              <a:rPr lang="en-US"/>
              <a:t>Baseline performance values must be established</a:t>
            </a:r>
            <a:endParaRPr/>
          </a:p>
          <a:p>
            <a:pPr lvl="3">
              <a:defRPr/>
            </a:pPr>
            <a:r>
              <a:rPr lang="en-US"/>
              <a:t>Reference test images must be available for comparison of QC test images</a:t>
            </a:r>
            <a:endParaRPr/>
          </a:p>
          <a:p>
            <a:pPr lvl="3">
              <a:defRPr/>
            </a:pPr>
            <a:r>
              <a:rPr lang="en-US"/>
              <a:t>Result evaluation – acceptable limits and corrective actions must be determined</a:t>
            </a:r>
            <a:endParaRPr/>
          </a:p>
          <a:p>
            <a:pPr lvl="1">
              <a:defRPr/>
            </a:pPr>
            <a:r>
              <a:rPr lang="en-US"/>
              <a:t>Administrative methodology to ensure monitoring, evaluation and corrective actions are properly performed and documented</a:t>
            </a:r>
            <a:endParaRPr/>
          </a:p>
          <a:p>
            <a:pPr lvl="2">
              <a:defRPr/>
            </a:pPr>
            <a:r>
              <a:rPr lang="en-US"/>
              <a:t>Responsibilities, record keeping, testing frequency, evaluation of data and limits of acceptability</a:t>
            </a:r>
            <a:endParaRPr/>
          </a:p>
          <a:p>
            <a:pPr lvl="2">
              <a:defRPr/>
            </a:pPr>
            <a:r>
              <a:rPr lang="en-US"/>
              <a:t>Policies and guidelines must be developed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Acceptance Testing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 process to verify compliance with the performance specifications of the equipment</a:t>
            </a:r>
            <a:endParaRPr/>
          </a:p>
          <a:p>
            <a:pPr>
              <a:defRPr/>
            </a:pPr>
            <a:r>
              <a:rPr lang="en-US"/>
              <a:t>Usually performed by a medical physicist or individual trained in that particular type of equipment</a:t>
            </a:r>
            <a:endParaRPr/>
          </a:p>
          <a:p>
            <a:pPr>
              <a:defRPr/>
            </a:pPr>
            <a:r>
              <a:rPr lang="en-US"/>
              <a:t>Results are used to set baseline values and acceptance limits on the operational performance of the equipment</a:t>
            </a:r>
            <a:endParaRPr/>
          </a:p>
          <a:p>
            <a:pPr lvl="1">
              <a:defRPr/>
            </a:pPr>
            <a:r>
              <a:rPr lang="en-US"/>
              <a:t>These values are essential, as all future test results will be compared to the acceptance values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Readings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>
                <a:latin typeface="Aptos"/>
              </a:rPr>
              <a:t>Papp 6</a:t>
            </a:r>
            <a:r>
              <a:rPr lang="en-US" baseline="30000">
                <a:latin typeface="Aptos"/>
              </a:rPr>
              <a:t>th</a:t>
            </a:r>
            <a:r>
              <a:rPr lang="en-US">
                <a:latin typeface="Aptos"/>
              </a:rPr>
              <a:t> Edition</a:t>
            </a:r>
            <a:endParaRPr/>
          </a:p>
          <a:p>
            <a:pPr lvl="1">
              <a:defRPr/>
            </a:pPr>
            <a:r>
              <a:rPr lang="en-US">
                <a:latin typeface="Aptos"/>
              </a:rPr>
              <a:t>Pp. 1 - 41</a:t>
            </a:r>
            <a:endParaRPr/>
          </a:p>
          <a:p>
            <a:pPr marL="342900" lvl="1" indent="0">
              <a:buNone/>
              <a:defRPr/>
            </a:pPr>
            <a:endParaRPr lang="en-US">
              <a:latin typeface="Aptos"/>
            </a:endParaRPr>
          </a:p>
          <a:p>
            <a:pPr>
              <a:defRPr/>
            </a:pPr>
            <a:r>
              <a:rPr lang="en-US"/>
              <a:t>Safety Code 35</a:t>
            </a:r>
            <a:endParaRPr/>
          </a:p>
          <a:p>
            <a:pPr lvl="1">
              <a:defRPr/>
            </a:pPr>
            <a:r>
              <a:rPr lang="en-US"/>
              <a:t>Section C: Quality Assurance Program</a:t>
            </a:r>
            <a:endParaRPr/>
          </a:p>
          <a:p>
            <a:pPr lvl="1">
              <a:defRPr/>
            </a:pPr>
            <a:r>
              <a:rPr lang="en-US"/>
              <a:t>Pp. 38 - 41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/>
    </mc:Choice>
    <mc:Fallback xmlns="" xmlns:m="http://schemas.openxmlformats.org/officeDocument/2006/math" xmlns:w="http://schemas.openxmlformats.org/wordprocessingml/2006/main">
      <p:transition advClick="1"/>
    </mc:Fallback>
  </mc:AlternateContent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Arial"/>
        <a:cs typeface="Arial"/>
      </a:majorFont>
      <a:minorFont>
        <a:latin typeface="Aptos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 bwMode="auto"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1</TotalTime>
  <Words>908</Words>
  <Application>Microsoft Office PowerPoint</Application>
  <PresentationFormat>Widescreen</PresentationFormat>
  <Paragraphs>133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Aptos</vt:lpstr>
      <vt:lpstr>Aptos Display</vt:lpstr>
      <vt:lpstr>Arial</vt:lpstr>
      <vt:lpstr>Calibri</vt:lpstr>
      <vt:lpstr>Calibri Light</vt:lpstr>
      <vt:lpstr>1_Custom Design</vt:lpstr>
      <vt:lpstr>Custom Design</vt:lpstr>
      <vt:lpstr>QUAL 370: Resource Management and Quality Assurance</vt:lpstr>
      <vt:lpstr>Introduction</vt:lpstr>
      <vt:lpstr>Capital Budgets</vt:lpstr>
      <vt:lpstr>Operating Budgets</vt:lpstr>
      <vt:lpstr>Inventory and Resources</vt:lpstr>
      <vt:lpstr>Workflow of a Department</vt:lpstr>
      <vt:lpstr>Types of Examinations</vt:lpstr>
      <vt:lpstr>Scheduling</vt:lpstr>
      <vt:lpstr>Quality Assurance (QA)</vt:lpstr>
      <vt:lpstr>Quality Assurance Program</vt:lpstr>
      <vt:lpstr>Goals of the QA program</vt:lpstr>
      <vt:lpstr>Cost vs Benefit</vt:lpstr>
      <vt:lpstr>Implementation</vt:lpstr>
      <vt:lpstr>Acceptance Testing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ctheng</dc:creator>
  <cp:lastModifiedBy>Fayyaz</cp:lastModifiedBy>
  <cp:revision>319</cp:revision>
  <dcterms:created xsi:type="dcterms:W3CDTF">2009-04-06T17:04:40Z</dcterms:created>
  <dcterms:modified xsi:type="dcterms:W3CDTF">2025-05-28T21:16:25Z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