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30"/>
  </p:notesMasterIdLst>
  <p:handoutMasterIdLst>
    <p:handoutMasterId r:id="rId31"/>
  </p:handoutMasterIdLst>
  <p:sldIdLst>
    <p:sldId id="522" r:id="rId5"/>
    <p:sldId id="588" r:id="rId6"/>
    <p:sldId id="589" r:id="rId7"/>
    <p:sldId id="604" r:id="rId8"/>
    <p:sldId id="613" r:id="rId9"/>
    <p:sldId id="615" r:id="rId10"/>
    <p:sldId id="605" r:id="rId11"/>
    <p:sldId id="614" r:id="rId12"/>
    <p:sldId id="616" r:id="rId13"/>
    <p:sldId id="617" r:id="rId14"/>
    <p:sldId id="618" r:id="rId15"/>
    <p:sldId id="619" r:id="rId16"/>
    <p:sldId id="620" r:id="rId17"/>
    <p:sldId id="621" r:id="rId18"/>
    <p:sldId id="626" r:id="rId19"/>
    <p:sldId id="627" r:id="rId20"/>
    <p:sldId id="628" r:id="rId21"/>
    <p:sldId id="629" r:id="rId22"/>
    <p:sldId id="630" r:id="rId23"/>
    <p:sldId id="631" r:id="rId24"/>
    <p:sldId id="570" r:id="rId25"/>
    <p:sldId id="573" r:id="rId26"/>
    <p:sldId id="574" r:id="rId27"/>
    <p:sldId id="590" r:id="rId28"/>
    <p:sldId id="575" r:id="rId29"/>
  </p:sldIdLst>
  <p:sldSz cx="12192000" cy="6858000"/>
  <p:notesSz cx="7023100" cy="9309100"/>
  <p:custDataLst>
    <p:tags r:id="rId3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522"/>
          </p14:sldIdLst>
        </p14:section>
        <p14:section name="Untitled Section" id="{BAB5FE1B-4910-480F-9285-3B3D14DFD513}">
          <p14:sldIdLst>
            <p14:sldId id="588"/>
            <p14:sldId id="589"/>
            <p14:sldId id="604"/>
            <p14:sldId id="613"/>
            <p14:sldId id="615"/>
            <p14:sldId id="605"/>
            <p14:sldId id="614"/>
            <p14:sldId id="616"/>
            <p14:sldId id="617"/>
            <p14:sldId id="618"/>
            <p14:sldId id="619"/>
            <p14:sldId id="620"/>
            <p14:sldId id="621"/>
            <p14:sldId id="626"/>
            <p14:sldId id="627"/>
            <p14:sldId id="628"/>
            <p14:sldId id="629"/>
            <p14:sldId id="630"/>
            <p14:sldId id="631"/>
            <p14:sldId id="570"/>
            <p14:sldId id="573"/>
            <p14:sldId id="574"/>
            <p14:sldId id="590"/>
            <p14:sldId id="57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7030A0"/>
    <a:srgbClr val="DDDDDD"/>
    <a:srgbClr val="CC0000"/>
    <a:srgbClr val="33CCFF"/>
    <a:srgbClr val="FFFF00"/>
    <a:srgbClr val="000000"/>
    <a:srgbClr val="3399FF"/>
    <a:srgbClr val="00FF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D45A8C8-24C0-A0A9-C1F5-992689861F36}" v="443" dt="2024-10-26T21:04:14.2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94" autoAdjust="0"/>
    <p:restoredTop sz="94249" autoAdjust="0"/>
  </p:normalViewPr>
  <p:slideViewPr>
    <p:cSldViewPr snapToGrid="0">
      <p:cViewPr varScale="1">
        <p:scale>
          <a:sx n="105" d="100"/>
          <a:sy n="105" d="100"/>
        </p:scale>
        <p:origin x="540" y="108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gs" Target="tags/tag1.xml"/><Relationship Id="rId37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1AA2EC-018E-495A-975D-CC074962699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8569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0111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4353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1204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282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4661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7148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408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6439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01830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2556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1649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0155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6851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7457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8286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4425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4224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9314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1374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0962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7889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Lesser tubercle is always</a:t>
            </a:r>
            <a:r>
              <a:rPr lang="en-CA" baseline="0" dirty="0"/>
              <a:t> medial – but in profile medially with internal rotation</a:t>
            </a:r>
          </a:p>
          <a:p>
            <a:endParaRPr lang="en-CA" baseline="0" dirty="0"/>
          </a:p>
          <a:p>
            <a:r>
              <a:rPr lang="en-CA" baseline="0" dirty="0"/>
              <a:t>Greater tubercle is in profile laterally on external rotation</a:t>
            </a:r>
          </a:p>
          <a:p>
            <a:endParaRPr lang="en-CA" baseline="0" dirty="0"/>
          </a:p>
          <a:p>
            <a:r>
              <a:rPr lang="en-CA" baseline="0" dirty="0"/>
              <a:t>Note: obvious “bump” when greater tubercle is in profile laterally with external rotation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/>
              <a:t>With neutral</a:t>
            </a:r>
            <a:r>
              <a:rPr lang="en-CA" baseline="0" dirty="0"/>
              <a:t> rotation the humeral head looks fairly rounded, with a general greater tubercle superimposition on the anterior side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baseline="0" dirty="0"/>
              <a:t>With internal rotation their becomes a more obvious “lump” on the media side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03903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4657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3150199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047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58891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82330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6317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43936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773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0713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42695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49853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577377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CE39FF7A-5D4E-F47A-56AA-2AC3A46B596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FBE17157-4E35-2762-E69F-1B345FF6DBD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903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61940" y="1182323"/>
            <a:ext cx="6006059" cy="2387600"/>
          </a:xfrm>
        </p:spPr>
        <p:txBody>
          <a:bodyPr/>
          <a:lstStyle/>
          <a:p>
            <a:pPr algn="l"/>
            <a:r>
              <a:rPr lang="en-US" sz="4400" dirty="0"/>
              <a:t>MRAD 204: </a:t>
            </a:r>
            <a:br>
              <a:rPr lang="en-US" sz="4800" dirty="0"/>
            </a:br>
            <a:r>
              <a:rPr lang="en-US" sz="3000" dirty="0"/>
              <a:t>Radiographic Technique 1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61940" y="3856870"/>
            <a:ext cx="6006060" cy="1655762"/>
          </a:xfrm>
        </p:spPr>
        <p:txBody>
          <a:bodyPr>
            <a:normAutofit/>
          </a:bodyPr>
          <a:lstStyle/>
          <a:p>
            <a:pPr algn="l"/>
            <a:r>
              <a:rPr lang="en-US" u="sng" dirty="0"/>
              <a:t>Outcome 1-5:</a:t>
            </a:r>
            <a:r>
              <a:rPr lang="en-US" dirty="0"/>
              <a:t> </a:t>
            </a:r>
          </a:p>
          <a:p>
            <a:pPr algn="l"/>
            <a:r>
              <a:rPr lang="en-US" dirty="0"/>
              <a:t>Image Critique – Elbow &amp; Humerus</a:t>
            </a:r>
          </a:p>
          <a:p>
            <a:pPr algn="l"/>
            <a:r>
              <a:rPr lang="en-US" sz="1800" dirty="0">
                <a:latin typeface="Titillium" panose="00000500000000000000" pitchFamily="50" charset="0"/>
              </a:rPr>
              <a:t>	</a:t>
            </a:r>
            <a:endParaRPr lang="en-US" sz="1600" dirty="0">
              <a:latin typeface="Titillium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066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Affiliated 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sz="3200" b="1" dirty="0" err="1"/>
              <a:t>Bontrager</a:t>
            </a:r>
            <a:endParaRPr lang="en-US" sz="3200" b="1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dirty="0"/>
              <a:t>Pgs: 164→170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/>
              <a:t>Pgs: 187 → 188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Emphasis on the “pink box” Evaluation Criteria</a:t>
            </a:r>
          </a:p>
        </p:txBody>
      </p:sp>
    </p:spTree>
    <p:extLst>
      <p:ext uri="{BB962C8B-B14F-4D97-AF65-F5344CB8AC3E}">
        <p14:creationId xmlns:p14="http://schemas.microsoft.com/office/powerpoint/2010/main" val="1391577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sz="3600" dirty="0"/>
              <a:t>Elbow – image critique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Humerus – image critique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Tips &amp; Tricks</a:t>
            </a:r>
          </a:p>
        </p:txBody>
      </p:sp>
    </p:spTree>
    <p:extLst>
      <p:ext uri="{BB962C8B-B14F-4D97-AF65-F5344CB8AC3E}">
        <p14:creationId xmlns:p14="http://schemas.microsoft.com/office/powerpoint/2010/main" val="17302353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1415" y="1035678"/>
            <a:ext cx="2297729" cy="313938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6653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</a:t>
            </a:r>
            <a:r>
              <a:rPr lang="en-US" sz="2800" dirty="0"/>
              <a:t> </a:t>
            </a:r>
            <a:r>
              <a:rPr lang="en-US" sz="2400" i="1" dirty="0"/>
              <a:t>Routine</a:t>
            </a:r>
            <a:r>
              <a:rPr lang="en-US" sz="2800" dirty="0"/>
              <a:t> </a:t>
            </a:r>
            <a:r>
              <a:rPr lang="en-US" sz="3200" dirty="0"/>
              <a:t>Elbow </a:t>
            </a:r>
            <a:r>
              <a:rPr lang="en-US" sz="2400" dirty="0"/>
              <a:t>Projections</a:t>
            </a:r>
            <a:endParaRPr lang="en-CA" sz="2400" dirty="0"/>
          </a:p>
        </p:txBody>
      </p:sp>
      <p:sp>
        <p:nvSpPr>
          <p:cNvPr id="22" name="Rectangle 21"/>
          <p:cNvSpPr/>
          <p:nvPr/>
        </p:nvSpPr>
        <p:spPr>
          <a:xfrm>
            <a:off x="4918753" y="4106130"/>
            <a:ext cx="1723549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Anatomy</a:t>
            </a:r>
            <a:endParaRPr lang="en-CA" b="1" dirty="0"/>
          </a:p>
        </p:txBody>
      </p:sp>
      <p:sp>
        <p:nvSpPr>
          <p:cNvPr id="23" name="Rectangle 22"/>
          <p:cNvSpPr/>
          <p:nvPr/>
        </p:nvSpPr>
        <p:spPr>
          <a:xfrm>
            <a:off x="2011541" y="4646226"/>
            <a:ext cx="843607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Ideally, ALL elbow radiographs should display: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0161" y="1035678"/>
            <a:ext cx="1522002" cy="3139389"/>
          </a:xfrm>
          <a:prstGeom prst="rect">
            <a:avLst/>
          </a:prstGeom>
        </p:spPr>
      </p:pic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7941805" y="959909"/>
            <a:ext cx="2505814" cy="369332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Note: hanging protocol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8015" y="1416959"/>
            <a:ext cx="2973397" cy="256846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576090" y="5261188"/>
            <a:ext cx="9144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1/3</a:t>
            </a:r>
            <a:r>
              <a:rPr lang="en-US" sz="2600" baseline="30000" dirty="0">
                <a:solidFill>
                  <a:prstClr val="black"/>
                </a:solidFill>
              </a:rPr>
              <a:t>rd</a:t>
            </a:r>
            <a:r>
              <a:rPr lang="en-US" sz="2600" dirty="0">
                <a:solidFill>
                  <a:prstClr val="black"/>
                </a:solidFill>
              </a:rPr>
              <a:t> of the proximal radius and ulna </a:t>
            </a:r>
            <a:r>
              <a:rPr lang="en-US" sz="2000" i="1" dirty="0">
                <a:solidFill>
                  <a:prstClr val="black"/>
                </a:solidFill>
              </a:rPr>
              <a:t>(to include radial tuberosity)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524000" y="5726940"/>
            <a:ext cx="4572000" cy="61837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Soft-tissue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251325" y="5760469"/>
            <a:ext cx="2060179" cy="6183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Elbow joint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212439" y="5723408"/>
            <a:ext cx="3235181" cy="6183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~¼ Distal humerus</a:t>
            </a:r>
          </a:p>
        </p:txBody>
      </p:sp>
      <p:grpSp>
        <p:nvGrpSpPr>
          <p:cNvPr id="31" name="Group 30"/>
          <p:cNvGrpSpPr/>
          <p:nvPr/>
        </p:nvGrpSpPr>
        <p:grpSpPr>
          <a:xfrm>
            <a:off x="1524000" y="1035677"/>
            <a:ext cx="1917290" cy="3083834"/>
            <a:chOff x="0" y="1035677"/>
            <a:chExt cx="1917290" cy="3083834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0" y="1035677"/>
              <a:ext cx="1917290" cy="3083834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>
            <a:xfrm flipH="1">
              <a:off x="1611854" y="1114803"/>
              <a:ext cx="219129" cy="26658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sp>
        <p:nvSpPr>
          <p:cNvPr id="32" name="Rectangle 31"/>
          <p:cNvSpPr/>
          <p:nvPr/>
        </p:nvSpPr>
        <p:spPr>
          <a:xfrm rot="21421154">
            <a:off x="1488479" y="1742139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 rot="21421154">
            <a:off x="5267822" y="3640314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11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6757" y="913118"/>
            <a:ext cx="1831566" cy="25024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30824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</a:t>
            </a:r>
            <a:r>
              <a:rPr lang="en-US" sz="2800" dirty="0"/>
              <a:t> </a:t>
            </a:r>
            <a:r>
              <a:rPr lang="en-US" sz="2400" i="1" dirty="0"/>
              <a:t>Routine</a:t>
            </a:r>
            <a:r>
              <a:rPr lang="en-US" sz="2800" dirty="0"/>
              <a:t> </a:t>
            </a:r>
            <a:r>
              <a:rPr lang="en-US" sz="3200" dirty="0"/>
              <a:t>Elbow </a:t>
            </a:r>
            <a:r>
              <a:rPr lang="en-US" sz="2400" dirty="0"/>
              <a:t>Projections</a:t>
            </a:r>
            <a:endParaRPr lang="en-CA" sz="2400" dirty="0"/>
          </a:p>
        </p:txBody>
      </p:sp>
      <p:sp>
        <p:nvSpPr>
          <p:cNvPr id="20" name="Content Placeholder 2"/>
          <p:cNvSpPr>
            <a:spLocks noGrp="1"/>
          </p:cNvSpPr>
          <p:nvPr>
            <p:ph idx="1"/>
          </p:nvPr>
        </p:nvSpPr>
        <p:spPr>
          <a:xfrm>
            <a:off x="838200" y="4769547"/>
            <a:ext cx="10515600" cy="1407415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Optimal density and contrast: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motion (i.e. blur)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soft tissue margins visible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clear bony trabecular markings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2295" y="891039"/>
            <a:ext cx="1203691" cy="248281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72583" y="880176"/>
            <a:ext cx="2973397" cy="256846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2009901" y="3794704"/>
            <a:ext cx="843607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ALL routine elbow radiographs should display: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3945152" y="4219874"/>
            <a:ext cx="4006549" cy="533452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kVp range of </a:t>
            </a:r>
            <a:r>
              <a:rPr lang="en-US" dirty="0">
                <a:solidFill>
                  <a:srgbClr val="FF00FF"/>
                </a:solidFill>
              </a:rPr>
              <a:t>65→75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4374" y="880177"/>
            <a:ext cx="1552390" cy="2493681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3876771" y="3343536"/>
            <a:ext cx="4053289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Exposure &amp; Technique</a:t>
            </a:r>
            <a:endParaRPr lang="en-CA" b="1" dirty="0"/>
          </a:p>
        </p:txBody>
      </p:sp>
      <p:sp>
        <p:nvSpPr>
          <p:cNvPr id="25" name="Rectangle 24"/>
          <p:cNvSpPr/>
          <p:nvPr/>
        </p:nvSpPr>
        <p:spPr>
          <a:xfrm rot="21421154">
            <a:off x="1531784" y="1584882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 rot="21421154">
            <a:off x="5157657" y="2912731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2770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38782" y="852436"/>
            <a:ext cx="5580374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Marker Placement &amp;/or artifacts</a:t>
            </a:r>
            <a:endParaRPr lang="en-CA" b="1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38200" y="-71422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</a:t>
            </a:r>
            <a:r>
              <a:rPr lang="en-US" sz="2800" dirty="0"/>
              <a:t> </a:t>
            </a:r>
            <a:r>
              <a:rPr lang="en-US" sz="2400" i="1" dirty="0"/>
              <a:t>Routine</a:t>
            </a:r>
            <a:r>
              <a:rPr lang="en-US" sz="2800" dirty="0"/>
              <a:t> </a:t>
            </a:r>
            <a:r>
              <a:rPr lang="en-US" sz="3200" dirty="0"/>
              <a:t>Elbow </a:t>
            </a:r>
            <a:r>
              <a:rPr lang="en-US" sz="2400" dirty="0"/>
              <a:t>Projections</a:t>
            </a:r>
            <a:endParaRPr lang="en-CA" sz="2400" dirty="0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3909814" y="2717692"/>
            <a:ext cx="5766812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removable artifacts are visible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704538" y="1531137"/>
            <a:ext cx="9723911" cy="2373110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Marker placement; </a:t>
            </a:r>
            <a:r>
              <a:rPr lang="en-US" i="1" u="sng" dirty="0">
                <a:solidFill>
                  <a:schemeClr val="tx1"/>
                </a:solidFill>
              </a:rPr>
              <a:t>not</a:t>
            </a:r>
            <a:r>
              <a:rPr lang="en-US" dirty="0">
                <a:solidFill>
                  <a:schemeClr val="tx1"/>
                </a:solidFill>
              </a:rPr>
              <a:t> obscuring anatomy of interest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600" b="1" dirty="0">
                <a:solidFill>
                  <a:srgbClr val="7030A0"/>
                </a:solidFill>
              </a:rPr>
              <a:t>AP, &amp; AP Oblique’s </a:t>
            </a:r>
            <a:r>
              <a:rPr lang="en-US" sz="2600" dirty="0"/>
              <a:t>(with Internal &amp; External Rotation)</a:t>
            </a:r>
            <a:endParaRPr lang="en-US" sz="2600" dirty="0">
              <a:solidFill>
                <a:schemeClr val="tx1"/>
              </a:solidFill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US" i="1" dirty="0">
                <a:solidFill>
                  <a:srgbClr val="FF00FF"/>
                </a:solidFill>
              </a:rPr>
              <a:t>Lateral</a:t>
            </a:r>
            <a:r>
              <a:rPr lang="en-US" dirty="0"/>
              <a:t> side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600" b="1" dirty="0">
                <a:solidFill>
                  <a:srgbClr val="0070C0"/>
                </a:solidFill>
              </a:rPr>
              <a:t>Lateral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i="1" dirty="0">
                <a:solidFill>
                  <a:srgbClr val="00B0F0"/>
                </a:solidFill>
              </a:rPr>
              <a:t>Anterior</a:t>
            </a:r>
            <a:r>
              <a:rPr lang="en-US" dirty="0"/>
              <a:t> side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9065" y="4081430"/>
            <a:ext cx="8833870" cy="2572735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 rot="21421154">
            <a:off x="1655208" y="4257793"/>
            <a:ext cx="18180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 rot="21421154">
            <a:off x="5255944" y="5581091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64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9942" y="1619286"/>
            <a:ext cx="3171470" cy="5094489"/>
          </a:xfrm>
          <a:prstGeom prst="rect">
            <a:avLst/>
          </a:prstGeom>
        </p:spPr>
      </p:pic>
      <p:sp>
        <p:nvSpPr>
          <p:cNvPr id="18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Image Critique – AP Elbow</a:t>
            </a:r>
            <a:endParaRPr lang="en-CA" dirty="0"/>
          </a:p>
        </p:txBody>
      </p:sp>
      <p:sp>
        <p:nvSpPr>
          <p:cNvPr id="17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297409" cy="4351338"/>
          </a:xfrm>
        </p:spPr>
        <p:txBody>
          <a:bodyPr>
            <a:normAutofit fontScale="92500"/>
          </a:bodyPr>
          <a:lstStyle/>
          <a:p>
            <a:pPr marL="457200" indent="-457200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tx1"/>
                </a:solidFill>
              </a:rPr>
              <a:t>Slight</a:t>
            </a:r>
            <a:r>
              <a:rPr lang="en-US" dirty="0">
                <a:solidFill>
                  <a:schemeClr val="tx1"/>
                </a:solidFill>
              </a:rPr>
              <a:t> superimposition of radial head, neck &amp; tuberosity, over the proximal ulna</a:t>
            </a:r>
          </a:p>
          <a:p>
            <a:pPr marL="457200" indent="-457200">
              <a:lnSpc>
                <a:spcPct val="8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Humeral epicondyles in profile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Open elbow joint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Olecranon process within the olecranon fossa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Anatomy aligned parallel to IR</a:t>
            </a:r>
          </a:p>
          <a:p>
            <a:endParaRPr lang="en-US" sz="2000" dirty="0"/>
          </a:p>
        </p:txBody>
      </p:sp>
      <p:sp>
        <p:nvSpPr>
          <p:cNvPr id="6" name="Freeform 5"/>
          <p:cNvSpPr/>
          <p:nvPr/>
        </p:nvSpPr>
        <p:spPr>
          <a:xfrm>
            <a:off x="8293510" y="4357352"/>
            <a:ext cx="722671" cy="1843548"/>
          </a:xfrm>
          <a:custGeom>
            <a:avLst/>
            <a:gdLst>
              <a:gd name="connsiteX0" fmla="*/ 164210 w 709900"/>
              <a:gd name="connsiteY0" fmla="*/ 1843548 h 1843548"/>
              <a:gd name="connsiteX1" fmla="*/ 193707 w 709900"/>
              <a:gd name="connsiteY1" fmla="*/ 1725561 h 1843548"/>
              <a:gd name="connsiteX2" fmla="*/ 223203 w 709900"/>
              <a:gd name="connsiteY2" fmla="*/ 1578077 h 1843548"/>
              <a:gd name="connsiteX3" fmla="*/ 252700 w 709900"/>
              <a:gd name="connsiteY3" fmla="*/ 1533832 h 1843548"/>
              <a:gd name="connsiteX4" fmla="*/ 267449 w 709900"/>
              <a:gd name="connsiteY4" fmla="*/ 1179871 h 1843548"/>
              <a:gd name="connsiteX5" fmla="*/ 296945 w 709900"/>
              <a:gd name="connsiteY5" fmla="*/ 929148 h 1843548"/>
              <a:gd name="connsiteX6" fmla="*/ 311694 w 709900"/>
              <a:gd name="connsiteY6" fmla="*/ 781664 h 1843548"/>
              <a:gd name="connsiteX7" fmla="*/ 282197 w 709900"/>
              <a:gd name="connsiteY7" fmla="*/ 619432 h 1843548"/>
              <a:gd name="connsiteX8" fmla="*/ 252700 w 709900"/>
              <a:gd name="connsiteY8" fmla="*/ 575187 h 1843548"/>
              <a:gd name="connsiteX9" fmla="*/ 193707 w 709900"/>
              <a:gd name="connsiteY9" fmla="*/ 486696 h 1843548"/>
              <a:gd name="connsiteX10" fmla="*/ 178958 w 709900"/>
              <a:gd name="connsiteY10" fmla="*/ 442451 h 1843548"/>
              <a:gd name="connsiteX11" fmla="*/ 105216 w 709900"/>
              <a:gd name="connsiteY11" fmla="*/ 353961 h 1843548"/>
              <a:gd name="connsiteX12" fmla="*/ 31474 w 709900"/>
              <a:gd name="connsiteY12" fmla="*/ 265471 h 1843548"/>
              <a:gd name="connsiteX13" fmla="*/ 1978 w 709900"/>
              <a:gd name="connsiteY13" fmla="*/ 176980 h 1843548"/>
              <a:gd name="connsiteX14" fmla="*/ 31474 w 709900"/>
              <a:gd name="connsiteY14" fmla="*/ 88490 h 1843548"/>
              <a:gd name="connsiteX15" fmla="*/ 267449 w 709900"/>
              <a:gd name="connsiteY15" fmla="*/ 44245 h 1843548"/>
              <a:gd name="connsiteX16" fmla="*/ 370687 w 709900"/>
              <a:gd name="connsiteY16" fmla="*/ 14748 h 1843548"/>
              <a:gd name="connsiteX17" fmla="*/ 429681 w 709900"/>
              <a:gd name="connsiteY17" fmla="*/ 0 h 1843548"/>
              <a:gd name="connsiteX18" fmla="*/ 621410 w 709900"/>
              <a:gd name="connsiteY18" fmla="*/ 14748 h 1843548"/>
              <a:gd name="connsiteX19" fmla="*/ 636158 w 709900"/>
              <a:gd name="connsiteY19" fmla="*/ 58993 h 1843548"/>
              <a:gd name="connsiteX20" fmla="*/ 606662 w 709900"/>
              <a:gd name="connsiteY20" fmla="*/ 191729 h 1843548"/>
              <a:gd name="connsiteX21" fmla="*/ 591913 w 709900"/>
              <a:gd name="connsiteY21" fmla="*/ 368709 h 1843548"/>
              <a:gd name="connsiteX22" fmla="*/ 621410 w 709900"/>
              <a:gd name="connsiteY22" fmla="*/ 663677 h 1843548"/>
              <a:gd name="connsiteX23" fmla="*/ 680403 w 709900"/>
              <a:gd name="connsiteY23" fmla="*/ 796413 h 1843548"/>
              <a:gd name="connsiteX24" fmla="*/ 709900 w 709900"/>
              <a:gd name="connsiteY24" fmla="*/ 884903 h 1843548"/>
              <a:gd name="connsiteX25" fmla="*/ 680403 w 709900"/>
              <a:gd name="connsiteY25" fmla="*/ 1061884 h 1843548"/>
              <a:gd name="connsiteX26" fmla="*/ 650907 w 709900"/>
              <a:gd name="connsiteY26" fmla="*/ 1106129 h 1843548"/>
              <a:gd name="connsiteX27" fmla="*/ 636158 w 709900"/>
              <a:gd name="connsiteY27" fmla="*/ 1238864 h 1843548"/>
              <a:gd name="connsiteX28" fmla="*/ 621410 w 709900"/>
              <a:gd name="connsiteY28" fmla="*/ 1283109 h 1843548"/>
              <a:gd name="connsiteX29" fmla="*/ 606662 w 709900"/>
              <a:gd name="connsiteY29" fmla="*/ 1342103 h 1843548"/>
              <a:gd name="connsiteX30" fmla="*/ 591913 w 709900"/>
              <a:gd name="connsiteY30" fmla="*/ 1430593 h 1843548"/>
              <a:gd name="connsiteX31" fmla="*/ 562416 w 709900"/>
              <a:gd name="connsiteY31" fmla="*/ 1519084 h 1843548"/>
              <a:gd name="connsiteX32" fmla="*/ 547668 w 709900"/>
              <a:gd name="connsiteY32" fmla="*/ 1563329 h 1843548"/>
              <a:gd name="connsiteX33" fmla="*/ 532920 w 709900"/>
              <a:gd name="connsiteY33" fmla="*/ 1622322 h 1843548"/>
              <a:gd name="connsiteX34" fmla="*/ 518171 w 709900"/>
              <a:gd name="connsiteY34" fmla="*/ 1666567 h 1843548"/>
              <a:gd name="connsiteX35" fmla="*/ 518171 w 709900"/>
              <a:gd name="connsiteY35" fmla="*/ 1843548 h 1843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09900" h="1843548">
                <a:moveTo>
                  <a:pt x="164210" y="1843548"/>
                </a:moveTo>
                <a:cubicBezTo>
                  <a:pt x="174042" y="1804219"/>
                  <a:pt x="185213" y="1765201"/>
                  <a:pt x="193707" y="1725561"/>
                </a:cubicBezTo>
                <a:cubicBezTo>
                  <a:pt x="198935" y="1701164"/>
                  <a:pt x="209914" y="1609084"/>
                  <a:pt x="223203" y="1578077"/>
                </a:cubicBezTo>
                <a:cubicBezTo>
                  <a:pt x="230185" y="1561785"/>
                  <a:pt x="242868" y="1548580"/>
                  <a:pt x="252700" y="1533832"/>
                </a:cubicBezTo>
                <a:cubicBezTo>
                  <a:pt x="257616" y="1415845"/>
                  <a:pt x="260305" y="1297744"/>
                  <a:pt x="267449" y="1179871"/>
                </a:cubicBezTo>
                <a:cubicBezTo>
                  <a:pt x="270485" y="1129784"/>
                  <a:pt x="291000" y="982652"/>
                  <a:pt x="296945" y="929148"/>
                </a:cubicBezTo>
                <a:cubicBezTo>
                  <a:pt x="302401" y="880044"/>
                  <a:pt x="306778" y="830825"/>
                  <a:pt x="311694" y="781664"/>
                </a:cubicBezTo>
                <a:cubicBezTo>
                  <a:pt x="306611" y="740998"/>
                  <a:pt x="304931" y="664900"/>
                  <a:pt x="282197" y="619432"/>
                </a:cubicBezTo>
                <a:cubicBezTo>
                  <a:pt x="274270" y="603578"/>
                  <a:pt x="262532" y="589935"/>
                  <a:pt x="252700" y="575187"/>
                </a:cubicBezTo>
                <a:cubicBezTo>
                  <a:pt x="217634" y="469986"/>
                  <a:pt x="267355" y="597169"/>
                  <a:pt x="193707" y="486696"/>
                </a:cubicBezTo>
                <a:cubicBezTo>
                  <a:pt x="185084" y="473761"/>
                  <a:pt x="185910" y="456356"/>
                  <a:pt x="178958" y="442451"/>
                </a:cubicBezTo>
                <a:cubicBezTo>
                  <a:pt x="151492" y="387520"/>
                  <a:pt x="145992" y="402893"/>
                  <a:pt x="105216" y="353961"/>
                </a:cubicBezTo>
                <a:cubicBezTo>
                  <a:pt x="2549" y="230762"/>
                  <a:pt x="160741" y="394735"/>
                  <a:pt x="31474" y="265471"/>
                </a:cubicBezTo>
                <a:cubicBezTo>
                  <a:pt x="21642" y="235974"/>
                  <a:pt x="-7854" y="206477"/>
                  <a:pt x="1978" y="176980"/>
                </a:cubicBezTo>
                <a:cubicBezTo>
                  <a:pt x="11810" y="147483"/>
                  <a:pt x="1977" y="98322"/>
                  <a:pt x="31474" y="88490"/>
                </a:cubicBezTo>
                <a:cubicBezTo>
                  <a:pt x="166836" y="43369"/>
                  <a:pt x="89027" y="62087"/>
                  <a:pt x="267449" y="44245"/>
                </a:cubicBezTo>
                <a:cubicBezTo>
                  <a:pt x="451938" y="-1880"/>
                  <a:pt x="222529" y="57078"/>
                  <a:pt x="370687" y="14748"/>
                </a:cubicBezTo>
                <a:cubicBezTo>
                  <a:pt x="390177" y="9180"/>
                  <a:pt x="410016" y="4916"/>
                  <a:pt x="429681" y="0"/>
                </a:cubicBezTo>
                <a:cubicBezTo>
                  <a:pt x="493591" y="4916"/>
                  <a:pt x="559778" y="-2861"/>
                  <a:pt x="621410" y="14748"/>
                </a:cubicBezTo>
                <a:cubicBezTo>
                  <a:pt x="636358" y="19019"/>
                  <a:pt x="636158" y="43447"/>
                  <a:pt x="636158" y="58993"/>
                </a:cubicBezTo>
                <a:cubicBezTo>
                  <a:pt x="636158" y="110906"/>
                  <a:pt x="621871" y="146102"/>
                  <a:pt x="606662" y="191729"/>
                </a:cubicBezTo>
                <a:cubicBezTo>
                  <a:pt x="601746" y="250722"/>
                  <a:pt x="591913" y="309511"/>
                  <a:pt x="591913" y="368709"/>
                </a:cubicBezTo>
                <a:cubicBezTo>
                  <a:pt x="591913" y="417077"/>
                  <a:pt x="602634" y="588572"/>
                  <a:pt x="621410" y="663677"/>
                </a:cubicBezTo>
                <a:cubicBezTo>
                  <a:pt x="671591" y="864399"/>
                  <a:pt x="625065" y="671900"/>
                  <a:pt x="680403" y="796413"/>
                </a:cubicBezTo>
                <a:cubicBezTo>
                  <a:pt x="693031" y="824826"/>
                  <a:pt x="709900" y="884903"/>
                  <a:pt x="709900" y="884903"/>
                </a:cubicBezTo>
                <a:cubicBezTo>
                  <a:pt x="706647" y="910927"/>
                  <a:pt x="697601" y="1021756"/>
                  <a:pt x="680403" y="1061884"/>
                </a:cubicBezTo>
                <a:cubicBezTo>
                  <a:pt x="673421" y="1078176"/>
                  <a:pt x="660739" y="1091381"/>
                  <a:pt x="650907" y="1106129"/>
                </a:cubicBezTo>
                <a:cubicBezTo>
                  <a:pt x="645991" y="1150374"/>
                  <a:pt x="643477" y="1194952"/>
                  <a:pt x="636158" y="1238864"/>
                </a:cubicBezTo>
                <a:cubicBezTo>
                  <a:pt x="633602" y="1254199"/>
                  <a:pt x="625681" y="1268161"/>
                  <a:pt x="621410" y="1283109"/>
                </a:cubicBezTo>
                <a:cubicBezTo>
                  <a:pt x="615842" y="1302599"/>
                  <a:pt x="610637" y="1322227"/>
                  <a:pt x="606662" y="1342103"/>
                </a:cubicBezTo>
                <a:cubicBezTo>
                  <a:pt x="600797" y="1371426"/>
                  <a:pt x="599166" y="1401582"/>
                  <a:pt x="591913" y="1430593"/>
                </a:cubicBezTo>
                <a:cubicBezTo>
                  <a:pt x="584372" y="1460757"/>
                  <a:pt x="572248" y="1489587"/>
                  <a:pt x="562416" y="1519084"/>
                </a:cubicBezTo>
                <a:cubicBezTo>
                  <a:pt x="557500" y="1533832"/>
                  <a:pt x="551438" y="1548247"/>
                  <a:pt x="547668" y="1563329"/>
                </a:cubicBezTo>
                <a:cubicBezTo>
                  <a:pt x="542752" y="1582993"/>
                  <a:pt x="538489" y="1602832"/>
                  <a:pt x="532920" y="1622322"/>
                </a:cubicBezTo>
                <a:cubicBezTo>
                  <a:pt x="528649" y="1637270"/>
                  <a:pt x="519205" y="1651055"/>
                  <a:pt x="518171" y="1666567"/>
                </a:cubicBezTo>
                <a:cubicBezTo>
                  <a:pt x="514247" y="1725430"/>
                  <a:pt x="518171" y="1784554"/>
                  <a:pt x="518171" y="1843548"/>
                </a:cubicBezTo>
              </a:path>
            </a:pathLst>
          </a:custGeom>
          <a:noFill/>
          <a:ln w="3175"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Freeform 10"/>
          <p:cNvSpPr/>
          <p:nvPr/>
        </p:nvSpPr>
        <p:spPr>
          <a:xfrm>
            <a:off x="8794955" y="3433196"/>
            <a:ext cx="870155" cy="2782453"/>
          </a:xfrm>
          <a:custGeom>
            <a:avLst/>
            <a:gdLst>
              <a:gd name="connsiteX0" fmla="*/ 73742 w 870155"/>
              <a:gd name="connsiteY0" fmla="*/ 2782453 h 2782453"/>
              <a:gd name="connsiteX1" fmla="*/ 44246 w 870155"/>
              <a:gd name="connsiteY1" fmla="*/ 2546479 h 2782453"/>
              <a:gd name="connsiteX2" fmla="*/ 29497 w 870155"/>
              <a:gd name="connsiteY2" fmla="*/ 2472737 h 2782453"/>
              <a:gd name="connsiteX3" fmla="*/ 44246 w 870155"/>
              <a:gd name="connsiteY3" fmla="*/ 1941795 h 2782453"/>
              <a:gd name="connsiteX4" fmla="*/ 58994 w 870155"/>
              <a:gd name="connsiteY4" fmla="*/ 1838557 h 2782453"/>
              <a:gd name="connsiteX5" fmla="*/ 44246 w 870155"/>
              <a:gd name="connsiteY5" fmla="*/ 1676324 h 2782453"/>
              <a:gd name="connsiteX6" fmla="*/ 14749 w 870155"/>
              <a:gd name="connsiteY6" fmla="*/ 1587834 h 2782453"/>
              <a:gd name="connsiteX7" fmla="*/ 0 w 870155"/>
              <a:gd name="connsiteY7" fmla="*/ 1499344 h 2782453"/>
              <a:gd name="connsiteX8" fmla="*/ 14749 w 870155"/>
              <a:gd name="connsiteY8" fmla="*/ 1027395 h 2782453"/>
              <a:gd name="connsiteX9" fmla="*/ 29497 w 870155"/>
              <a:gd name="connsiteY9" fmla="*/ 186737 h 2782453"/>
              <a:gd name="connsiteX10" fmla="*/ 103239 w 870155"/>
              <a:gd name="connsiteY10" fmla="*/ 98247 h 2782453"/>
              <a:gd name="connsiteX11" fmla="*/ 191729 w 870155"/>
              <a:gd name="connsiteY11" fmla="*/ 68750 h 2782453"/>
              <a:gd name="connsiteX12" fmla="*/ 235975 w 870155"/>
              <a:gd name="connsiteY12" fmla="*/ 54002 h 2782453"/>
              <a:gd name="connsiteX13" fmla="*/ 280220 w 870155"/>
              <a:gd name="connsiteY13" fmla="*/ 39253 h 2782453"/>
              <a:gd name="connsiteX14" fmla="*/ 368710 w 870155"/>
              <a:gd name="connsiteY14" fmla="*/ 24505 h 2782453"/>
              <a:gd name="connsiteX15" fmla="*/ 722671 w 870155"/>
              <a:gd name="connsiteY15" fmla="*/ 39253 h 2782453"/>
              <a:gd name="connsiteX16" fmla="*/ 707923 w 870155"/>
              <a:gd name="connsiteY16" fmla="*/ 348970 h 2782453"/>
              <a:gd name="connsiteX17" fmla="*/ 737420 w 870155"/>
              <a:gd name="connsiteY17" fmla="*/ 496453 h 2782453"/>
              <a:gd name="connsiteX18" fmla="*/ 752168 w 870155"/>
              <a:gd name="connsiteY18" fmla="*/ 540699 h 2782453"/>
              <a:gd name="connsiteX19" fmla="*/ 796413 w 870155"/>
              <a:gd name="connsiteY19" fmla="*/ 584944 h 2782453"/>
              <a:gd name="connsiteX20" fmla="*/ 840659 w 870155"/>
              <a:gd name="connsiteY20" fmla="*/ 717679 h 2782453"/>
              <a:gd name="connsiteX21" fmla="*/ 855407 w 870155"/>
              <a:gd name="connsiteY21" fmla="*/ 761924 h 2782453"/>
              <a:gd name="connsiteX22" fmla="*/ 870155 w 870155"/>
              <a:gd name="connsiteY22" fmla="*/ 820918 h 2782453"/>
              <a:gd name="connsiteX23" fmla="*/ 840659 w 870155"/>
              <a:gd name="connsiteY23" fmla="*/ 953653 h 2782453"/>
              <a:gd name="connsiteX24" fmla="*/ 796413 w 870155"/>
              <a:gd name="connsiteY24" fmla="*/ 997899 h 2782453"/>
              <a:gd name="connsiteX25" fmla="*/ 737420 w 870155"/>
              <a:gd name="connsiteY25" fmla="*/ 1101137 h 2782453"/>
              <a:gd name="connsiteX26" fmla="*/ 707923 w 870155"/>
              <a:gd name="connsiteY26" fmla="*/ 1145382 h 2782453"/>
              <a:gd name="connsiteX27" fmla="*/ 619433 w 870155"/>
              <a:gd name="connsiteY27" fmla="*/ 1292866 h 2782453"/>
              <a:gd name="connsiteX28" fmla="*/ 589936 w 870155"/>
              <a:gd name="connsiteY28" fmla="*/ 1337112 h 2782453"/>
              <a:gd name="connsiteX29" fmla="*/ 560439 w 870155"/>
              <a:gd name="connsiteY29" fmla="*/ 1558337 h 2782453"/>
              <a:gd name="connsiteX30" fmla="*/ 530942 w 870155"/>
              <a:gd name="connsiteY30" fmla="*/ 1764815 h 2782453"/>
              <a:gd name="connsiteX31" fmla="*/ 501446 w 870155"/>
              <a:gd name="connsiteY31" fmla="*/ 2015537 h 2782453"/>
              <a:gd name="connsiteX32" fmla="*/ 486697 w 870155"/>
              <a:gd name="connsiteY32" fmla="*/ 2059782 h 2782453"/>
              <a:gd name="connsiteX33" fmla="*/ 457200 w 870155"/>
              <a:gd name="connsiteY33" fmla="*/ 2310505 h 2782453"/>
              <a:gd name="connsiteX34" fmla="*/ 442452 w 870155"/>
              <a:gd name="connsiteY34" fmla="*/ 2369499 h 2782453"/>
              <a:gd name="connsiteX35" fmla="*/ 471949 w 870155"/>
              <a:gd name="connsiteY35" fmla="*/ 2752957 h 2782453"/>
              <a:gd name="connsiteX36" fmla="*/ 486697 w 870155"/>
              <a:gd name="connsiteY36" fmla="*/ 2782453 h 27824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870155" h="2782453">
                <a:moveTo>
                  <a:pt x="73742" y="2782453"/>
                </a:moveTo>
                <a:cubicBezTo>
                  <a:pt x="32989" y="2537927"/>
                  <a:pt x="91516" y="2901001"/>
                  <a:pt x="44246" y="2546479"/>
                </a:cubicBezTo>
                <a:cubicBezTo>
                  <a:pt x="40933" y="2521631"/>
                  <a:pt x="34413" y="2497318"/>
                  <a:pt x="29497" y="2472737"/>
                </a:cubicBezTo>
                <a:cubicBezTo>
                  <a:pt x="34413" y="2295756"/>
                  <a:pt x="36020" y="2118653"/>
                  <a:pt x="44246" y="1941795"/>
                </a:cubicBezTo>
                <a:cubicBezTo>
                  <a:pt x="45861" y="1907071"/>
                  <a:pt x="58994" y="1873319"/>
                  <a:pt x="58994" y="1838557"/>
                </a:cubicBezTo>
                <a:cubicBezTo>
                  <a:pt x="58994" y="1784256"/>
                  <a:pt x="53683" y="1729798"/>
                  <a:pt x="44246" y="1676324"/>
                </a:cubicBezTo>
                <a:cubicBezTo>
                  <a:pt x="38843" y="1645705"/>
                  <a:pt x="19861" y="1618503"/>
                  <a:pt x="14749" y="1587834"/>
                </a:cubicBezTo>
                <a:lnTo>
                  <a:pt x="0" y="1499344"/>
                </a:lnTo>
                <a:cubicBezTo>
                  <a:pt x="4916" y="1342028"/>
                  <a:pt x="11213" y="1184748"/>
                  <a:pt x="14749" y="1027395"/>
                </a:cubicBezTo>
                <a:cubicBezTo>
                  <a:pt x="21045" y="747203"/>
                  <a:pt x="15501" y="466650"/>
                  <a:pt x="29497" y="186737"/>
                </a:cubicBezTo>
                <a:cubicBezTo>
                  <a:pt x="30389" y="168903"/>
                  <a:pt x="93734" y="103528"/>
                  <a:pt x="103239" y="98247"/>
                </a:cubicBezTo>
                <a:cubicBezTo>
                  <a:pt x="130418" y="83147"/>
                  <a:pt x="162232" y="78582"/>
                  <a:pt x="191729" y="68750"/>
                </a:cubicBezTo>
                <a:lnTo>
                  <a:pt x="235975" y="54002"/>
                </a:lnTo>
                <a:cubicBezTo>
                  <a:pt x="250723" y="49086"/>
                  <a:pt x="264885" y="41809"/>
                  <a:pt x="280220" y="39253"/>
                </a:cubicBezTo>
                <a:lnTo>
                  <a:pt x="368710" y="24505"/>
                </a:lnTo>
                <a:cubicBezTo>
                  <a:pt x="486697" y="29421"/>
                  <a:pt x="637335" y="-42373"/>
                  <a:pt x="722671" y="39253"/>
                </a:cubicBezTo>
                <a:cubicBezTo>
                  <a:pt x="797360" y="110695"/>
                  <a:pt x="707923" y="245614"/>
                  <a:pt x="707923" y="348970"/>
                </a:cubicBezTo>
                <a:cubicBezTo>
                  <a:pt x="707923" y="377950"/>
                  <a:pt x="727673" y="462340"/>
                  <a:pt x="737420" y="496453"/>
                </a:cubicBezTo>
                <a:cubicBezTo>
                  <a:pt x="741691" y="511401"/>
                  <a:pt x="743545" y="527764"/>
                  <a:pt x="752168" y="540699"/>
                </a:cubicBezTo>
                <a:cubicBezTo>
                  <a:pt x="763737" y="558053"/>
                  <a:pt x="781665" y="570196"/>
                  <a:pt x="796413" y="584944"/>
                </a:cubicBezTo>
                <a:lnTo>
                  <a:pt x="840659" y="717679"/>
                </a:lnTo>
                <a:cubicBezTo>
                  <a:pt x="845575" y="732427"/>
                  <a:pt x="851637" y="746842"/>
                  <a:pt x="855407" y="761924"/>
                </a:cubicBezTo>
                <a:lnTo>
                  <a:pt x="870155" y="820918"/>
                </a:lnTo>
                <a:cubicBezTo>
                  <a:pt x="868371" y="831624"/>
                  <a:pt x="856795" y="929449"/>
                  <a:pt x="840659" y="953653"/>
                </a:cubicBezTo>
                <a:cubicBezTo>
                  <a:pt x="829089" y="971008"/>
                  <a:pt x="809766" y="981876"/>
                  <a:pt x="796413" y="997899"/>
                </a:cubicBezTo>
                <a:cubicBezTo>
                  <a:pt x="763751" y="1037094"/>
                  <a:pt x="763645" y="1055244"/>
                  <a:pt x="737420" y="1101137"/>
                </a:cubicBezTo>
                <a:cubicBezTo>
                  <a:pt x="728626" y="1116527"/>
                  <a:pt x="716717" y="1129992"/>
                  <a:pt x="707923" y="1145382"/>
                </a:cubicBezTo>
                <a:cubicBezTo>
                  <a:pt x="617215" y="1304119"/>
                  <a:pt x="763756" y="1076380"/>
                  <a:pt x="619433" y="1292866"/>
                </a:cubicBezTo>
                <a:lnTo>
                  <a:pt x="589936" y="1337112"/>
                </a:lnTo>
                <a:cubicBezTo>
                  <a:pt x="553991" y="1444950"/>
                  <a:pt x="585914" y="1337560"/>
                  <a:pt x="560439" y="1558337"/>
                </a:cubicBezTo>
                <a:cubicBezTo>
                  <a:pt x="552470" y="1627404"/>
                  <a:pt x="538620" y="1695715"/>
                  <a:pt x="530942" y="1764815"/>
                </a:cubicBezTo>
                <a:cubicBezTo>
                  <a:pt x="528079" y="1790580"/>
                  <a:pt x="507237" y="1983687"/>
                  <a:pt x="501446" y="2015537"/>
                </a:cubicBezTo>
                <a:cubicBezTo>
                  <a:pt x="498665" y="2030832"/>
                  <a:pt x="491613" y="2045034"/>
                  <a:pt x="486697" y="2059782"/>
                </a:cubicBezTo>
                <a:cubicBezTo>
                  <a:pt x="478785" y="2138900"/>
                  <a:pt x="471693" y="2230796"/>
                  <a:pt x="457200" y="2310505"/>
                </a:cubicBezTo>
                <a:cubicBezTo>
                  <a:pt x="453574" y="2330448"/>
                  <a:pt x="447368" y="2349834"/>
                  <a:pt x="442452" y="2369499"/>
                </a:cubicBezTo>
                <a:cubicBezTo>
                  <a:pt x="448903" y="2517875"/>
                  <a:pt x="422641" y="2629690"/>
                  <a:pt x="471949" y="2752957"/>
                </a:cubicBezTo>
                <a:cubicBezTo>
                  <a:pt x="476032" y="2763163"/>
                  <a:pt x="481781" y="2772621"/>
                  <a:pt x="486697" y="2782453"/>
                </a:cubicBezTo>
              </a:path>
            </a:pathLst>
          </a:custGeom>
          <a:noFill/>
          <a:ln w="3175">
            <a:solidFill>
              <a:srgbClr val="CC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2" name="Freeform 11"/>
          <p:cNvSpPr/>
          <p:nvPr/>
        </p:nvSpPr>
        <p:spPr>
          <a:xfrm>
            <a:off x="8780206" y="4343164"/>
            <a:ext cx="221226" cy="1651301"/>
          </a:xfrm>
          <a:custGeom>
            <a:avLst/>
            <a:gdLst>
              <a:gd name="connsiteX0" fmla="*/ 44245 w 221226"/>
              <a:gd name="connsiteY0" fmla="*/ 14189 h 1651301"/>
              <a:gd name="connsiteX1" fmla="*/ 29497 w 221226"/>
              <a:gd name="connsiteY1" fmla="*/ 176421 h 1651301"/>
              <a:gd name="connsiteX2" fmla="*/ 0 w 221226"/>
              <a:gd name="connsiteY2" fmla="*/ 264911 h 1651301"/>
              <a:gd name="connsiteX3" fmla="*/ 14748 w 221226"/>
              <a:gd name="connsiteY3" fmla="*/ 736860 h 1651301"/>
              <a:gd name="connsiteX4" fmla="*/ 44245 w 221226"/>
              <a:gd name="connsiteY4" fmla="*/ 825350 h 1651301"/>
              <a:gd name="connsiteX5" fmla="*/ 73742 w 221226"/>
              <a:gd name="connsiteY5" fmla="*/ 928589 h 1651301"/>
              <a:gd name="connsiteX6" fmla="*/ 58994 w 221226"/>
              <a:gd name="connsiteY6" fmla="*/ 1400537 h 1651301"/>
              <a:gd name="connsiteX7" fmla="*/ 29497 w 221226"/>
              <a:gd name="connsiteY7" fmla="*/ 1636511 h 1651301"/>
              <a:gd name="connsiteX8" fmla="*/ 73742 w 221226"/>
              <a:gd name="connsiteY8" fmla="*/ 1503776 h 1651301"/>
              <a:gd name="connsiteX9" fmla="*/ 103239 w 221226"/>
              <a:gd name="connsiteY9" fmla="*/ 1400537 h 1651301"/>
              <a:gd name="connsiteX10" fmla="*/ 132736 w 221226"/>
              <a:gd name="connsiteY10" fmla="*/ 1194060 h 1651301"/>
              <a:gd name="connsiteX11" fmla="*/ 147484 w 221226"/>
              <a:gd name="connsiteY11" fmla="*/ 1105569 h 1651301"/>
              <a:gd name="connsiteX12" fmla="*/ 162232 w 221226"/>
              <a:gd name="connsiteY12" fmla="*/ 1061324 h 1651301"/>
              <a:gd name="connsiteX13" fmla="*/ 206477 w 221226"/>
              <a:gd name="connsiteY13" fmla="*/ 913840 h 1651301"/>
              <a:gd name="connsiteX14" fmla="*/ 221226 w 221226"/>
              <a:gd name="connsiteY14" fmla="*/ 869595 h 1651301"/>
              <a:gd name="connsiteX15" fmla="*/ 176981 w 221226"/>
              <a:gd name="connsiteY15" fmla="*/ 707363 h 1651301"/>
              <a:gd name="connsiteX16" fmla="*/ 147484 w 221226"/>
              <a:gd name="connsiteY16" fmla="*/ 618873 h 1651301"/>
              <a:gd name="connsiteX17" fmla="*/ 132736 w 221226"/>
              <a:gd name="connsiteY17" fmla="*/ 456640 h 1651301"/>
              <a:gd name="connsiteX18" fmla="*/ 132736 w 221226"/>
              <a:gd name="connsiteY18" fmla="*/ 43685 h 1651301"/>
              <a:gd name="connsiteX19" fmla="*/ 88490 w 221226"/>
              <a:gd name="connsiteY19" fmla="*/ 14189 h 1651301"/>
              <a:gd name="connsiteX20" fmla="*/ 44245 w 221226"/>
              <a:gd name="connsiteY20" fmla="*/ 14189 h 1651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21226" h="1651301">
                <a:moveTo>
                  <a:pt x="44245" y="14189"/>
                </a:moveTo>
                <a:cubicBezTo>
                  <a:pt x="34413" y="41228"/>
                  <a:pt x="38934" y="122947"/>
                  <a:pt x="29497" y="176421"/>
                </a:cubicBezTo>
                <a:cubicBezTo>
                  <a:pt x="24094" y="207040"/>
                  <a:pt x="0" y="264911"/>
                  <a:pt x="0" y="264911"/>
                </a:cubicBezTo>
                <a:cubicBezTo>
                  <a:pt x="4916" y="422227"/>
                  <a:pt x="2361" y="579955"/>
                  <a:pt x="14748" y="736860"/>
                </a:cubicBezTo>
                <a:cubicBezTo>
                  <a:pt x="17195" y="767856"/>
                  <a:pt x="34413" y="795853"/>
                  <a:pt x="44245" y="825350"/>
                </a:cubicBezTo>
                <a:cubicBezTo>
                  <a:pt x="65406" y="888830"/>
                  <a:pt x="55222" y="854505"/>
                  <a:pt x="73742" y="928589"/>
                </a:cubicBezTo>
                <a:cubicBezTo>
                  <a:pt x="68826" y="1085905"/>
                  <a:pt x="68812" y="1243451"/>
                  <a:pt x="58994" y="1400537"/>
                </a:cubicBezTo>
                <a:cubicBezTo>
                  <a:pt x="54049" y="1479653"/>
                  <a:pt x="4430" y="1711713"/>
                  <a:pt x="29497" y="1636511"/>
                </a:cubicBezTo>
                <a:lnTo>
                  <a:pt x="73742" y="1503776"/>
                </a:lnTo>
                <a:cubicBezTo>
                  <a:pt x="87797" y="1461610"/>
                  <a:pt x="93981" y="1446829"/>
                  <a:pt x="103239" y="1400537"/>
                </a:cubicBezTo>
                <a:cubicBezTo>
                  <a:pt x="120830" y="1312582"/>
                  <a:pt x="119146" y="1289191"/>
                  <a:pt x="132736" y="1194060"/>
                </a:cubicBezTo>
                <a:cubicBezTo>
                  <a:pt x="136965" y="1164457"/>
                  <a:pt x="140997" y="1134761"/>
                  <a:pt x="147484" y="1105569"/>
                </a:cubicBezTo>
                <a:cubicBezTo>
                  <a:pt x="150856" y="1090393"/>
                  <a:pt x="157961" y="1076272"/>
                  <a:pt x="162232" y="1061324"/>
                </a:cubicBezTo>
                <a:cubicBezTo>
                  <a:pt x="206806" y="905319"/>
                  <a:pt x="136390" y="1124102"/>
                  <a:pt x="206477" y="913840"/>
                </a:cubicBezTo>
                <a:lnTo>
                  <a:pt x="221226" y="869595"/>
                </a:lnTo>
                <a:cubicBezTo>
                  <a:pt x="195454" y="689201"/>
                  <a:pt x="227028" y="832480"/>
                  <a:pt x="176981" y="707363"/>
                </a:cubicBezTo>
                <a:cubicBezTo>
                  <a:pt x="165434" y="678495"/>
                  <a:pt x="147484" y="618873"/>
                  <a:pt x="147484" y="618873"/>
                </a:cubicBezTo>
                <a:cubicBezTo>
                  <a:pt x="142568" y="564795"/>
                  <a:pt x="132736" y="510941"/>
                  <a:pt x="132736" y="456640"/>
                </a:cubicBezTo>
                <a:cubicBezTo>
                  <a:pt x="132736" y="264600"/>
                  <a:pt x="179524" y="254231"/>
                  <a:pt x="132736" y="43685"/>
                </a:cubicBezTo>
                <a:cubicBezTo>
                  <a:pt x="128891" y="26382"/>
                  <a:pt x="102331" y="25262"/>
                  <a:pt x="88490" y="14189"/>
                </a:cubicBezTo>
                <a:cubicBezTo>
                  <a:pt x="77632" y="5503"/>
                  <a:pt x="54077" y="-12850"/>
                  <a:pt x="44245" y="14189"/>
                </a:cubicBezTo>
                <a:close/>
              </a:path>
            </a:pathLst>
          </a:custGeom>
          <a:solidFill>
            <a:srgbClr val="7030A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Freeform 12"/>
          <p:cNvSpPr/>
          <p:nvPr/>
        </p:nvSpPr>
        <p:spPr>
          <a:xfrm>
            <a:off x="8765459" y="3162732"/>
            <a:ext cx="589935" cy="604684"/>
          </a:xfrm>
          <a:custGeom>
            <a:avLst/>
            <a:gdLst>
              <a:gd name="connsiteX0" fmla="*/ 309716 w 589935"/>
              <a:gd name="connsiteY0" fmla="*/ 0 h 604684"/>
              <a:gd name="connsiteX1" fmla="*/ 235974 w 589935"/>
              <a:gd name="connsiteY1" fmla="*/ 14749 h 604684"/>
              <a:gd name="connsiteX2" fmla="*/ 103238 w 589935"/>
              <a:gd name="connsiteY2" fmla="*/ 117987 h 604684"/>
              <a:gd name="connsiteX3" fmla="*/ 58993 w 589935"/>
              <a:gd name="connsiteY3" fmla="*/ 147484 h 604684"/>
              <a:gd name="connsiteX4" fmla="*/ 29496 w 589935"/>
              <a:gd name="connsiteY4" fmla="*/ 206478 h 604684"/>
              <a:gd name="connsiteX5" fmla="*/ 0 w 589935"/>
              <a:gd name="connsiteY5" fmla="*/ 294968 h 604684"/>
              <a:gd name="connsiteX6" fmla="*/ 14748 w 589935"/>
              <a:gd name="connsiteY6" fmla="*/ 501445 h 604684"/>
              <a:gd name="connsiteX7" fmla="*/ 44245 w 589935"/>
              <a:gd name="connsiteY7" fmla="*/ 545691 h 604684"/>
              <a:gd name="connsiteX8" fmla="*/ 132735 w 589935"/>
              <a:gd name="connsiteY8" fmla="*/ 575187 h 604684"/>
              <a:gd name="connsiteX9" fmla="*/ 176980 w 589935"/>
              <a:gd name="connsiteY9" fmla="*/ 589936 h 604684"/>
              <a:gd name="connsiteX10" fmla="*/ 221225 w 589935"/>
              <a:gd name="connsiteY10" fmla="*/ 604684 h 604684"/>
              <a:gd name="connsiteX11" fmla="*/ 427703 w 589935"/>
              <a:gd name="connsiteY11" fmla="*/ 589936 h 604684"/>
              <a:gd name="connsiteX12" fmla="*/ 471948 w 589935"/>
              <a:gd name="connsiteY12" fmla="*/ 560439 h 604684"/>
              <a:gd name="connsiteX13" fmla="*/ 530942 w 589935"/>
              <a:gd name="connsiteY13" fmla="*/ 471949 h 604684"/>
              <a:gd name="connsiteX14" fmla="*/ 560438 w 589935"/>
              <a:gd name="connsiteY14" fmla="*/ 383458 h 604684"/>
              <a:gd name="connsiteX15" fmla="*/ 589935 w 589935"/>
              <a:gd name="connsiteY15" fmla="*/ 280220 h 604684"/>
              <a:gd name="connsiteX16" fmla="*/ 575187 w 589935"/>
              <a:gd name="connsiteY16" fmla="*/ 221226 h 604684"/>
              <a:gd name="connsiteX17" fmla="*/ 501445 w 589935"/>
              <a:gd name="connsiteY17" fmla="*/ 147484 h 604684"/>
              <a:gd name="connsiteX18" fmla="*/ 457200 w 589935"/>
              <a:gd name="connsiteY18" fmla="*/ 132736 h 604684"/>
              <a:gd name="connsiteX19" fmla="*/ 412955 w 589935"/>
              <a:gd name="connsiteY19" fmla="*/ 103239 h 604684"/>
              <a:gd name="connsiteX20" fmla="*/ 294967 w 589935"/>
              <a:gd name="connsiteY20" fmla="*/ 73742 h 604684"/>
              <a:gd name="connsiteX21" fmla="*/ 176980 w 589935"/>
              <a:gd name="connsiteY21" fmla="*/ 58994 h 60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89935" h="604684">
                <a:moveTo>
                  <a:pt x="309716" y="0"/>
                </a:moveTo>
                <a:cubicBezTo>
                  <a:pt x="285135" y="4916"/>
                  <a:pt x="258795" y="4376"/>
                  <a:pt x="235974" y="14749"/>
                </a:cubicBezTo>
                <a:cubicBezTo>
                  <a:pt x="137571" y="59478"/>
                  <a:pt x="168174" y="63874"/>
                  <a:pt x="103238" y="117987"/>
                </a:cubicBezTo>
                <a:cubicBezTo>
                  <a:pt x="89621" y="129334"/>
                  <a:pt x="73741" y="137652"/>
                  <a:pt x="58993" y="147484"/>
                </a:cubicBezTo>
                <a:cubicBezTo>
                  <a:pt x="49161" y="167149"/>
                  <a:pt x="37661" y="186065"/>
                  <a:pt x="29496" y="206478"/>
                </a:cubicBezTo>
                <a:cubicBezTo>
                  <a:pt x="17949" y="235346"/>
                  <a:pt x="0" y="294968"/>
                  <a:pt x="0" y="294968"/>
                </a:cubicBezTo>
                <a:cubicBezTo>
                  <a:pt x="4916" y="363794"/>
                  <a:pt x="2757" y="433494"/>
                  <a:pt x="14748" y="501445"/>
                </a:cubicBezTo>
                <a:cubicBezTo>
                  <a:pt x="17828" y="518901"/>
                  <a:pt x="29214" y="536296"/>
                  <a:pt x="44245" y="545691"/>
                </a:cubicBezTo>
                <a:cubicBezTo>
                  <a:pt x="70611" y="562170"/>
                  <a:pt x="103238" y="565355"/>
                  <a:pt x="132735" y="575187"/>
                </a:cubicBezTo>
                <a:lnTo>
                  <a:pt x="176980" y="589936"/>
                </a:lnTo>
                <a:lnTo>
                  <a:pt x="221225" y="604684"/>
                </a:lnTo>
                <a:cubicBezTo>
                  <a:pt x="290051" y="599768"/>
                  <a:pt x="359752" y="601927"/>
                  <a:pt x="427703" y="589936"/>
                </a:cubicBezTo>
                <a:cubicBezTo>
                  <a:pt x="445159" y="586856"/>
                  <a:pt x="460276" y="573779"/>
                  <a:pt x="471948" y="560439"/>
                </a:cubicBezTo>
                <a:cubicBezTo>
                  <a:pt x="495293" y="533760"/>
                  <a:pt x="530942" y="471949"/>
                  <a:pt x="530942" y="471949"/>
                </a:cubicBezTo>
                <a:cubicBezTo>
                  <a:pt x="540774" y="442452"/>
                  <a:pt x="552897" y="413622"/>
                  <a:pt x="560438" y="383458"/>
                </a:cubicBezTo>
                <a:cubicBezTo>
                  <a:pt x="578958" y="309383"/>
                  <a:pt x="568777" y="343694"/>
                  <a:pt x="589935" y="280220"/>
                </a:cubicBezTo>
                <a:cubicBezTo>
                  <a:pt x="585019" y="260555"/>
                  <a:pt x="583172" y="239857"/>
                  <a:pt x="575187" y="221226"/>
                </a:cubicBezTo>
                <a:cubicBezTo>
                  <a:pt x="559098" y="183686"/>
                  <a:pt x="537198" y="165360"/>
                  <a:pt x="501445" y="147484"/>
                </a:cubicBezTo>
                <a:cubicBezTo>
                  <a:pt x="487540" y="140532"/>
                  <a:pt x="471948" y="137652"/>
                  <a:pt x="457200" y="132736"/>
                </a:cubicBezTo>
                <a:cubicBezTo>
                  <a:pt x="442452" y="122904"/>
                  <a:pt x="428809" y="111166"/>
                  <a:pt x="412955" y="103239"/>
                </a:cubicBezTo>
                <a:cubicBezTo>
                  <a:pt x="379247" y="86385"/>
                  <a:pt x="328617" y="82154"/>
                  <a:pt x="294967" y="73742"/>
                </a:cubicBezTo>
                <a:cubicBezTo>
                  <a:pt x="204884" y="51221"/>
                  <a:pt x="301873" y="58994"/>
                  <a:pt x="176980" y="58994"/>
                </a:cubicBezTo>
              </a:path>
            </a:pathLst>
          </a:custGeom>
          <a:solidFill>
            <a:srgbClr val="FFFF00">
              <a:alpha val="10196"/>
            </a:srgbClr>
          </a:solidFill>
          <a:ln w="3175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6892414" y="3575688"/>
            <a:ext cx="1873045" cy="1342103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 flipH="1">
            <a:off x="10128023" y="1807978"/>
            <a:ext cx="290688" cy="38953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1" name="Rectangle 20"/>
          <p:cNvSpPr/>
          <p:nvPr/>
        </p:nvSpPr>
        <p:spPr>
          <a:xfrm rot="21421154">
            <a:off x="7361715" y="2404263"/>
            <a:ext cx="2954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b="1" dirty="0">
              <a:solidFill>
                <a:schemeClr val="bg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8185824" y="830567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8400947" y="1332263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65 kVp</a:t>
            </a:r>
          </a:p>
        </p:txBody>
      </p:sp>
    </p:spTree>
    <p:extLst>
      <p:ext uri="{BB962C8B-B14F-4D97-AF65-F5344CB8AC3E}">
        <p14:creationId xmlns:p14="http://schemas.microsoft.com/office/powerpoint/2010/main" val="1838516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t="5066"/>
          <a:stretch/>
        </p:blipFill>
        <p:spPr>
          <a:xfrm>
            <a:off x="1967820" y="2005781"/>
            <a:ext cx="3139013" cy="4786935"/>
          </a:xfrm>
          <a:prstGeom prst="rect">
            <a:avLst/>
          </a:prstGeom>
        </p:spPr>
      </p:pic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143050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AP Elbow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5261549" y="1596604"/>
            <a:ext cx="6092251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Four sided collimation centered to mid-elbow joint</a:t>
            </a:r>
          </a:p>
        </p:txBody>
      </p:sp>
      <p:sp>
        <p:nvSpPr>
          <p:cNvPr id="2" name="Rectangle 1"/>
          <p:cNvSpPr/>
          <p:nvPr/>
        </p:nvSpPr>
        <p:spPr>
          <a:xfrm>
            <a:off x="1967820" y="1158476"/>
            <a:ext cx="3118161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CR &amp; Collimation</a:t>
            </a:r>
            <a:endParaRPr lang="en-CA" b="1" dirty="0"/>
          </a:p>
        </p:txBody>
      </p:sp>
      <p:sp>
        <p:nvSpPr>
          <p:cNvPr id="15" name="Rectangle 14"/>
          <p:cNvSpPr/>
          <p:nvPr/>
        </p:nvSpPr>
        <p:spPr>
          <a:xfrm>
            <a:off x="1967819" y="2005780"/>
            <a:ext cx="3060842" cy="4312843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>
            <a:stCxn id="15" idx="0"/>
            <a:endCxn id="15" idx="2"/>
          </p:cNvCxnSpPr>
          <p:nvPr/>
        </p:nvCxnSpPr>
        <p:spPr>
          <a:xfrm>
            <a:off x="3498240" y="2005780"/>
            <a:ext cx="0" cy="4312843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849035" y="4167135"/>
            <a:ext cx="3241090" cy="69156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4231" y="2570206"/>
            <a:ext cx="2347214" cy="3332170"/>
          </a:xfrm>
          <a:prstGeom prst="rect">
            <a:avLst/>
          </a:prstGeom>
        </p:spPr>
      </p:pic>
      <p:pic>
        <p:nvPicPr>
          <p:cNvPr id="14" name="Picture 4" descr="https://coursewareobjects.elsevier.com/objects/elr/Bontrager9e/IC/jpg/Chapter004/004124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8" t="36300" r="66252" b="32358"/>
          <a:stretch/>
        </p:blipFill>
        <p:spPr bwMode="auto">
          <a:xfrm rot="16200000">
            <a:off x="7559047" y="5462555"/>
            <a:ext cx="1150375" cy="870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Straight Arrow Connector 19"/>
          <p:cNvCxnSpPr/>
          <p:nvPr/>
        </p:nvCxnSpPr>
        <p:spPr>
          <a:xfrm flipV="1">
            <a:off x="3537325" y="3660888"/>
            <a:ext cx="4726688" cy="575404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 rot="21421154">
            <a:off x="1919759" y="3024869"/>
            <a:ext cx="2954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08413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4187" y="1657651"/>
            <a:ext cx="2505062" cy="5167117"/>
          </a:xfrm>
          <a:prstGeom prst="rect">
            <a:avLst/>
          </a:prstGeom>
        </p:spPr>
      </p:pic>
      <p:sp>
        <p:nvSpPr>
          <p:cNvPr id="18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Image Critique – </a:t>
            </a:r>
            <a:r>
              <a:rPr lang="en-US" sz="2400" dirty="0"/>
              <a:t>AP Elbow: </a:t>
            </a:r>
            <a:r>
              <a:rPr lang="en-US" sz="2400" b="0" i="1" u="sng" dirty="0"/>
              <a:t>Internal Rotation</a:t>
            </a:r>
            <a:endParaRPr lang="en-CA" sz="2400" b="0" i="1" u="sng" dirty="0"/>
          </a:p>
        </p:txBody>
      </p:sp>
      <p:sp>
        <p:nvSpPr>
          <p:cNvPr id="19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953178" cy="435133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CA" sz="2600" dirty="0">
                <a:solidFill>
                  <a:schemeClr val="tx1"/>
                </a:solidFill>
              </a:rPr>
              <a:t>Coronoid process in profile &amp; free of superimposition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endParaRPr lang="en-CA" sz="26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CA" sz="2600" dirty="0">
                <a:solidFill>
                  <a:schemeClr val="tx1"/>
                </a:solidFill>
              </a:rPr>
              <a:t>Radial head &amp; neck centered over posterior portion of proximal ulna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endParaRPr lang="en-CA" sz="26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CA" sz="2600" dirty="0">
                <a:solidFill>
                  <a:schemeClr val="tx1"/>
                </a:solidFill>
              </a:rPr>
              <a:t>Medial epicondyle and trochlea elongated and in partial profile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endParaRPr lang="en-CA" sz="26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CA" sz="2600" dirty="0">
                <a:solidFill>
                  <a:schemeClr val="tx1"/>
                </a:solidFill>
              </a:rPr>
              <a:t>Olecranon process within the olecranon fossa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endParaRPr lang="en-CA" sz="26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Anatomy aligned parallel to IR</a:t>
            </a:r>
            <a:endParaRPr lang="en-CA" sz="2600" dirty="0">
              <a:solidFill>
                <a:schemeClr val="tx1"/>
              </a:solidFill>
            </a:endParaRPr>
          </a:p>
          <a:p>
            <a:endParaRPr lang="en-US" sz="2000" dirty="0"/>
          </a:p>
        </p:txBody>
      </p:sp>
      <p:sp>
        <p:nvSpPr>
          <p:cNvPr id="21" name="Rectangle 20"/>
          <p:cNvSpPr/>
          <p:nvPr/>
        </p:nvSpPr>
        <p:spPr>
          <a:xfrm rot="21421154">
            <a:off x="7361715" y="2404263"/>
            <a:ext cx="2954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b="1" dirty="0">
              <a:solidFill>
                <a:schemeClr val="bg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8185824" y="830567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8400947" y="1332263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65 kVp</a:t>
            </a:r>
          </a:p>
        </p:txBody>
      </p:sp>
      <p:sp>
        <p:nvSpPr>
          <p:cNvPr id="7" name="Freeform 6"/>
          <p:cNvSpPr/>
          <p:nvPr/>
        </p:nvSpPr>
        <p:spPr>
          <a:xfrm>
            <a:off x="8367253" y="4259218"/>
            <a:ext cx="929187" cy="2141583"/>
          </a:xfrm>
          <a:custGeom>
            <a:avLst/>
            <a:gdLst>
              <a:gd name="connsiteX0" fmla="*/ 457200 w 929187"/>
              <a:gd name="connsiteY0" fmla="*/ 2141583 h 2141583"/>
              <a:gd name="connsiteX1" fmla="*/ 442451 w 929187"/>
              <a:gd name="connsiteY1" fmla="*/ 2053093 h 2141583"/>
              <a:gd name="connsiteX2" fmla="*/ 412954 w 929187"/>
              <a:gd name="connsiteY2" fmla="*/ 1964602 h 2141583"/>
              <a:gd name="connsiteX3" fmla="*/ 398206 w 929187"/>
              <a:gd name="connsiteY3" fmla="*/ 1920357 h 2141583"/>
              <a:gd name="connsiteX4" fmla="*/ 383458 w 929187"/>
              <a:gd name="connsiteY4" fmla="*/ 1876112 h 2141583"/>
              <a:gd name="connsiteX5" fmla="*/ 368709 w 929187"/>
              <a:gd name="connsiteY5" fmla="*/ 1787622 h 2141583"/>
              <a:gd name="connsiteX6" fmla="*/ 339213 w 929187"/>
              <a:gd name="connsiteY6" fmla="*/ 1566396 h 2141583"/>
              <a:gd name="connsiteX7" fmla="*/ 309716 w 929187"/>
              <a:gd name="connsiteY7" fmla="*/ 1477906 h 2141583"/>
              <a:gd name="connsiteX8" fmla="*/ 265471 w 929187"/>
              <a:gd name="connsiteY8" fmla="*/ 1330422 h 2141583"/>
              <a:gd name="connsiteX9" fmla="*/ 235974 w 929187"/>
              <a:gd name="connsiteY9" fmla="*/ 1241931 h 2141583"/>
              <a:gd name="connsiteX10" fmla="*/ 206477 w 929187"/>
              <a:gd name="connsiteY10" fmla="*/ 1109196 h 2141583"/>
              <a:gd name="connsiteX11" fmla="*/ 191729 w 929187"/>
              <a:gd name="connsiteY11" fmla="*/ 1064951 h 2141583"/>
              <a:gd name="connsiteX12" fmla="*/ 176980 w 929187"/>
              <a:gd name="connsiteY12" fmla="*/ 991209 h 2141583"/>
              <a:gd name="connsiteX13" fmla="*/ 147483 w 929187"/>
              <a:gd name="connsiteY13" fmla="*/ 887970 h 2141583"/>
              <a:gd name="connsiteX14" fmla="*/ 117987 w 929187"/>
              <a:gd name="connsiteY14" fmla="*/ 755235 h 2141583"/>
              <a:gd name="connsiteX15" fmla="*/ 103238 w 929187"/>
              <a:gd name="connsiteY15" fmla="*/ 710989 h 2141583"/>
              <a:gd name="connsiteX16" fmla="*/ 103238 w 929187"/>
              <a:gd name="connsiteY16" fmla="*/ 268538 h 2141583"/>
              <a:gd name="connsiteX17" fmla="*/ 58993 w 929187"/>
              <a:gd name="connsiteY17" fmla="*/ 224293 h 2141583"/>
              <a:gd name="connsiteX18" fmla="*/ 0 w 929187"/>
              <a:gd name="connsiteY18" fmla="*/ 135802 h 2141583"/>
              <a:gd name="connsiteX19" fmla="*/ 14748 w 929187"/>
              <a:gd name="connsiteY19" fmla="*/ 62060 h 2141583"/>
              <a:gd name="connsiteX20" fmla="*/ 58993 w 929187"/>
              <a:gd name="connsiteY20" fmla="*/ 32564 h 2141583"/>
              <a:gd name="connsiteX21" fmla="*/ 530942 w 929187"/>
              <a:gd name="connsiteY21" fmla="*/ 17815 h 2141583"/>
              <a:gd name="connsiteX22" fmla="*/ 766916 w 929187"/>
              <a:gd name="connsiteY22" fmla="*/ 17815 h 2141583"/>
              <a:gd name="connsiteX23" fmla="*/ 796413 w 929187"/>
              <a:gd name="connsiteY23" fmla="*/ 62060 h 2141583"/>
              <a:gd name="connsiteX24" fmla="*/ 825909 w 929187"/>
              <a:gd name="connsiteY24" fmla="*/ 165299 h 2141583"/>
              <a:gd name="connsiteX25" fmla="*/ 811161 w 929187"/>
              <a:gd name="connsiteY25" fmla="*/ 253789 h 2141583"/>
              <a:gd name="connsiteX26" fmla="*/ 766916 w 929187"/>
              <a:gd name="connsiteY26" fmla="*/ 298035 h 2141583"/>
              <a:gd name="connsiteX27" fmla="*/ 737419 w 929187"/>
              <a:gd name="connsiteY27" fmla="*/ 357028 h 2141583"/>
              <a:gd name="connsiteX28" fmla="*/ 737419 w 929187"/>
              <a:gd name="connsiteY28" fmla="*/ 681493 h 2141583"/>
              <a:gd name="connsiteX29" fmla="*/ 766916 w 929187"/>
              <a:gd name="connsiteY29" fmla="*/ 799480 h 2141583"/>
              <a:gd name="connsiteX30" fmla="*/ 781664 w 929187"/>
              <a:gd name="connsiteY30" fmla="*/ 873222 h 2141583"/>
              <a:gd name="connsiteX31" fmla="*/ 796413 w 929187"/>
              <a:gd name="connsiteY31" fmla="*/ 991209 h 2141583"/>
              <a:gd name="connsiteX32" fmla="*/ 811161 w 929187"/>
              <a:gd name="connsiteY32" fmla="*/ 1050202 h 2141583"/>
              <a:gd name="connsiteX33" fmla="*/ 840658 w 929187"/>
              <a:gd name="connsiteY33" fmla="*/ 1271428 h 2141583"/>
              <a:gd name="connsiteX34" fmla="*/ 855406 w 929187"/>
              <a:gd name="connsiteY34" fmla="*/ 1359918 h 2141583"/>
              <a:gd name="connsiteX35" fmla="*/ 870154 w 929187"/>
              <a:gd name="connsiteY35" fmla="*/ 1463157 h 2141583"/>
              <a:gd name="connsiteX36" fmla="*/ 884903 w 929187"/>
              <a:gd name="connsiteY36" fmla="*/ 1920357 h 2141583"/>
              <a:gd name="connsiteX37" fmla="*/ 914400 w 929187"/>
              <a:gd name="connsiteY37" fmla="*/ 2067841 h 2141583"/>
              <a:gd name="connsiteX38" fmla="*/ 929148 w 929187"/>
              <a:gd name="connsiteY38" fmla="*/ 2126835 h 2141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929187" h="2141583">
                <a:moveTo>
                  <a:pt x="457200" y="2141583"/>
                </a:moveTo>
                <a:cubicBezTo>
                  <a:pt x="452284" y="2112086"/>
                  <a:pt x="449704" y="2082104"/>
                  <a:pt x="442451" y="2053093"/>
                </a:cubicBezTo>
                <a:cubicBezTo>
                  <a:pt x="434910" y="2022929"/>
                  <a:pt x="422786" y="1994099"/>
                  <a:pt x="412954" y="1964602"/>
                </a:cubicBezTo>
                <a:lnTo>
                  <a:pt x="398206" y="1920357"/>
                </a:lnTo>
                <a:cubicBezTo>
                  <a:pt x="393290" y="1905609"/>
                  <a:pt x="386014" y="1891447"/>
                  <a:pt x="383458" y="1876112"/>
                </a:cubicBezTo>
                <a:cubicBezTo>
                  <a:pt x="378542" y="1846615"/>
                  <a:pt x="372418" y="1817295"/>
                  <a:pt x="368709" y="1787622"/>
                </a:cubicBezTo>
                <a:cubicBezTo>
                  <a:pt x="358329" y="1704581"/>
                  <a:pt x="360169" y="1643233"/>
                  <a:pt x="339213" y="1566396"/>
                </a:cubicBezTo>
                <a:cubicBezTo>
                  <a:pt x="331032" y="1536399"/>
                  <a:pt x="317257" y="1508070"/>
                  <a:pt x="309716" y="1477906"/>
                </a:cubicBezTo>
                <a:cubicBezTo>
                  <a:pt x="287427" y="1388755"/>
                  <a:pt x="301374" y="1438132"/>
                  <a:pt x="265471" y="1330422"/>
                </a:cubicBezTo>
                <a:cubicBezTo>
                  <a:pt x="265467" y="1330409"/>
                  <a:pt x="235977" y="1241944"/>
                  <a:pt x="235974" y="1241931"/>
                </a:cubicBezTo>
                <a:cubicBezTo>
                  <a:pt x="225837" y="1191249"/>
                  <a:pt x="220361" y="1157790"/>
                  <a:pt x="206477" y="1109196"/>
                </a:cubicBezTo>
                <a:cubicBezTo>
                  <a:pt x="202206" y="1094248"/>
                  <a:pt x="195500" y="1080033"/>
                  <a:pt x="191729" y="1064951"/>
                </a:cubicBezTo>
                <a:cubicBezTo>
                  <a:pt x="185649" y="1040632"/>
                  <a:pt x="182418" y="1015680"/>
                  <a:pt x="176980" y="991209"/>
                </a:cubicBezTo>
                <a:cubicBezTo>
                  <a:pt x="153922" y="887447"/>
                  <a:pt x="172124" y="974213"/>
                  <a:pt x="147483" y="887970"/>
                </a:cubicBezTo>
                <a:cubicBezTo>
                  <a:pt x="117206" y="782002"/>
                  <a:pt x="148396" y="876872"/>
                  <a:pt x="117987" y="755235"/>
                </a:cubicBezTo>
                <a:cubicBezTo>
                  <a:pt x="114216" y="740153"/>
                  <a:pt x="108154" y="725738"/>
                  <a:pt x="103238" y="710989"/>
                </a:cubicBezTo>
                <a:cubicBezTo>
                  <a:pt x="116445" y="552515"/>
                  <a:pt x="134599" y="433183"/>
                  <a:pt x="103238" y="268538"/>
                </a:cubicBezTo>
                <a:cubicBezTo>
                  <a:pt x="99335" y="248049"/>
                  <a:pt x="71798" y="240757"/>
                  <a:pt x="58993" y="224293"/>
                </a:cubicBezTo>
                <a:cubicBezTo>
                  <a:pt x="37228" y="196310"/>
                  <a:pt x="0" y="135802"/>
                  <a:pt x="0" y="135802"/>
                </a:cubicBezTo>
                <a:cubicBezTo>
                  <a:pt x="4916" y="111221"/>
                  <a:pt x="2311" y="83825"/>
                  <a:pt x="14748" y="62060"/>
                </a:cubicBezTo>
                <a:cubicBezTo>
                  <a:pt x="23542" y="46670"/>
                  <a:pt x="41333" y="34078"/>
                  <a:pt x="58993" y="32564"/>
                </a:cubicBezTo>
                <a:cubicBezTo>
                  <a:pt x="215811" y="19123"/>
                  <a:pt x="373626" y="22731"/>
                  <a:pt x="530942" y="17815"/>
                </a:cubicBezTo>
                <a:cubicBezTo>
                  <a:pt x="618104" y="3288"/>
                  <a:pt x="672389" y="-13694"/>
                  <a:pt x="766916" y="17815"/>
                </a:cubicBezTo>
                <a:cubicBezTo>
                  <a:pt x="783732" y="23420"/>
                  <a:pt x="786581" y="47312"/>
                  <a:pt x="796413" y="62060"/>
                </a:cubicBezTo>
                <a:cubicBezTo>
                  <a:pt x="803367" y="82923"/>
                  <a:pt x="825909" y="146782"/>
                  <a:pt x="825909" y="165299"/>
                </a:cubicBezTo>
                <a:cubicBezTo>
                  <a:pt x="825909" y="195203"/>
                  <a:pt x="823306" y="226463"/>
                  <a:pt x="811161" y="253789"/>
                </a:cubicBezTo>
                <a:cubicBezTo>
                  <a:pt x="802690" y="272849"/>
                  <a:pt x="779039" y="281063"/>
                  <a:pt x="766916" y="298035"/>
                </a:cubicBezTo>
                <a:cubicBezTo>
                  <a:pt x="754137" y="315925"/>
                  <a:pt x="747251" y="337364"/>
                  <a:pt x="737419" y="357028"/>
                </a:cubicBezTo>
                <a:cubicBezTo>
                  <a:pt x="713317" y="501644"/>
                  <a:pt x="711312" y="472636"/>
                  <a:pt x="737419" y="681493"/>
                </a:cubicBezTo>
                <a:cubicBezTo>
                  <a:pt x="742447" y="721719"/>
                  <a:pt x="758966" y="759728"/>
                  <a:pt x="766916" y="799480"/>
                </a:cubicBezTo>
                <a:cubicBezTo>
                  <a:pt x="771832" y="824061"/>
                  <a:pt x="777852" y="848446"/>
                  <a:pt x="781664" y="873222"/>
                </a:cubicBezTo>
                <a:cubicBezTo>
                  <a:pt x="787691" y="912396"/>
                  <a:pt x="789897" y="952113"/>
                  <a:pt x="796413" y="991209"/>
                </a:cubicBezTo>
                <a:cubicBezTo>
                  <a:pt x="799745" y="1011203"/>
                  <a:pt x="807535" y="1030259"/>
                  <a:pt x="811161" y="1050202"/>
                </a:cubicBezTo>
                <a:cubicBezTo>
                  <a:pt x="822301" y="1111473"/>
                  <a:pt x="832102" y="1211535"/>
                  <a:pt x="840658" y="1271428"/>
                </a:cubicBezTo>
                <a:cubicBezTo>
                  <a:pt x="844887" y="1301031"/>
                  <a:pt x="850859" y="1330362"/>
                  <a:pt x="855406" y="1359918"/>
                </a:cubicBezTo>
                <a:cubicBezTo>
                  <a:pt x="860692" y="1394276"/>
                  <a:pt x="865238" y="1428744"/>
                  <a:pt x="870154" y="1463157"/>
                </a:cubicBezTo>
                <a:cubicBezTo>
                  <a:pt x="875070" y="1615557"/>
                  <a:pt x="873776" y="1768284"/>
                  <a:pt x="884903" y="1920357"/>
                </a:cubicBezTo>
                <a:cubicBezTo>
                  <a:pt x="888562" y="1970358"/>
                  <a:pt x="898546" y="2020279"/>
                  <a:pt x="914400" y="2067841"/>
                </a:cubicBezTo>
                <a:cubicBezTo>
                  <a:pt x="930703" y="2116750"/>
                  <a:pt x="929148" y="2096540"/>
                  <a:pt x="929148" y="2126835"/>
                </a:cubicBezTo>
              </a:path>
            </a:pathLst>
          </a:custGeom>
          <a:noFill/>
          <a:ln w="3175"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Freeform 8"/>
          <p:cNvSpPr/>
          <p:nvPr/>
        </p:nvSpPr>
        <p:spPr>
          <a:xfrm>
            <a:off x="8234423" y="3312630"/>
            <a:ext cx="1386443" cy="3088170"/>
          </a:xfrm>
          <a:custGeom>
            <a:avLst/>
            <a:gdLst>
              <a:gd name="connsiteX0" fmla="*/ 14843 w 1386443"/>
              <a:gd name="connsiteY0" fmla="*/ 3073422 h 3088170"/>
              <a:gd name="connsiteX1" fmla="*/ 14843 w 1386443"/>
              <a:gd name="connsiteY1" fmla="*/ 2173770 h 3088170"/>
              <a:gd name="connsiteX2" fmla="*/ 29591 w 1386443"/>
              <a:gd name="connsiteY2" fmla="*/ 2129525 h 3088170"/>
              <a:gd name="connsiteX3" fmla="*/ 59088 w 1386443"/>
              <a:gd name="connsiteY3" fmla="*/ 1937796 h 3088170"/>
              <a:gd name="connsiteX4" fmla="*/ 73836 w 1386443"/>
              <a:gd name="connsiteY4" fmla="*/ 1878802 h 3088170"/>
              <a:gd name="connsiteX5" fmla="*/ 103333 w 1386443"/>
              <a:gd name="connsiteY5" fmla="*/ 1642828 h 3088170"/>
              <a:gd name="connsiteX6" fmla="*/ 118081 w 1386443"/>
              <a:gd name="connsiteY6" fmla="*/ 1598583 h 3088170"/>
              <a:gd name="connsiteX7" fmla="*/ 132830 w 1386443"/>
              <a:gd name="connsiteY7" fmla="*/ 1539589 h 3088170"/>
              <a:gd name="connsiteX8" fmla="*/ 162326 w 1386443"/>
              <a:gd name="connsiteY8" fmla="*/ 1347860 h 3088170"/>
              <a:gd name="connsiteX9" fmla="*/ 191823 w 1386443"/>
              <a:gd name="connsiteY9" fmla="*/ 1259370 h 3088170"/>
              <a:gd name="connsiteX10" fmla="*/ 206572 w 1386443"/>
              <a:gd name="connsiteY10" fmla="*/ 1215125 h 3088170"/>
              <a:gd name="connsiteX11" fmla="*/ 191823 w 1386443"/>
              <a:gd name="connsiteY11" fmla="*/ 1111886 h 3088170"/>
              <a:gd name="connsiteX12" fmla="*/ 221320 w 1386443"/>
              <a:gd name="connsiteY12" fmla="*/ 610441 h 3088170"/>
              <a:gd name="connsiteX13" fmla="*/ 236068 w 1386443"/>
              <a:gd name="connsiteY13" fmla="*/ 566196 h 3088170"/>
              <a:gd name="connsiteX14" fmla="*/ 265565 w 1386443"/>
              <a:gd name="connsiteY14" fmla="*/ 403964 h 3088170"/>
              <a:gd name="connsiteX15" fmla="*/ 280313 w 1386443"/>
              <a:gd name="connsiteY15" fmla="*/ 359718 h 3088170"/>
              <a:gd name="connsiteX16" fmla="*/ 324559 w 1386443"/>
              <a:gd name="connsiteY16" fmla="*/ 344970 h 3088170"/>
              <a:gd name="connsiteX17" fmla="*/ 354055 w 1386443"/>
              <a:gd name="connsiteY17" fmla="*/ 300725 h 3088170"/>
              <a:gd name="connsiteX18" fmla="*/ 383552 w 1386443"/>
              <a:gd name="connsiteY18" fmla="*/ 212235 h 3088170"/>
              <a:gd name="connsiteX19" fmla="*/ 398301 w 1386443"/>
              <a:gd name="connsiteY19" fmla="*/ 94247 h 3088170"/>
              <a:gd name="connsiteX20" fmla="*/ 442546 w 1386443"/>
              <a:gd name="connsiteY20" fmla="*/ 50002 h 3088170"/>
              <a:gd name="connsiteX21" fmla="*/ 486791 w 1386443"/>
              <a:gd name="connsiteY21" fmla="*/ 35254 h 3088170"/>
              <a:gd name="connsiteX22" fmla="*/ 649023 w 1386443"/>
              <a:gd name="connsiteY22" fmla="*/ 5757 h 3088170"/>
              <a:gd name="connsiteX23" fmla="*/ 988236 w 1386443"/>
              <a:gd name="connsiteY23" fmla="*/ 20505 h 3088170"/>
              <a:gd name="connsiteX24" fmla="*/ 973488 w 1386443"/>
              <a:gd name="connsiteY24" fmla="*/ 123744 h 3088170"/>
              <a:gd name="connsiteX25" fmla="*/ 914494 w 1386443"/>
              <a:gd name="connsiteY25" fmla="*/ 212235 h 3088170"/>
              <a:gd name="connsiteX26" fmla="*/ 884997 w 1386443"/>
              <a:gd name="connsiteY26" fmla="*/ 256480 h 3088170"/>
              <a:gd name="connsiteX27" fmla="*/ 884997 w 1386443"/>
              <a:gd name="connsiteY27" fmla="*/ 654686 h 3088170"/>
              <a:gd name="connsiteX28" fmla="*/ 943991 w 1386443"/>
              <a:gd name="connsiteY28" fmla="*/ 743176 h 3088170"/>
              <a:gd name="connsiteX29" fmla="*/ 1061978 w 1386443"/>
              <a:gd name="connsiteY29" fmla="*/ 846415 h 3088170"/>
              <a:gd name="connsiteX30" fmla="*/ 1106223 w 1386443"/>
              <a:gd name="connsiteY30" fmla="*/ 875912 h 3088170"/>
              <a:gd name="connsiteX31" fmla="*/ 1150468 w 1386443"/>
              <a:gd name="connsiteY31" fmla="*/ 905409 h 3088170"/>
              <a:gd name="connsiteX32" fmla="*/ 1283204 w 1386443"/>
              <a:gd name="connsiteY32" fmla="*/ 949654 h 3088170"/>
              <a:gd name="connsiteX33" fmla="*/ 1327449 w 1386443"/>
              <a:gd name="connsiteY33" fmla="*/ 964402 h 3088170"/>
              <a:gd name="connsiteX34" fmla="*/ 1386443 w 1386443"/>
              <a:gd name="connsiteY34" fmla="*/ 979151 h 3088170"/>
              <a:gd name="connsiteX35" fmla="*/ 1356946 w 1386443"/>
              <a:gd name="connsiteY35" fmla="*/ 1023396 h 3088170"/>
              <a:gd name="connsiteX36" fmla="*/ 1312701 w 1386443"/>
              <a:gd name="connsiteY36" fmla="*/ 1052893 h 3088170"/>
              <a:gd name="connsiteX37" fmla="*/ 1297952 w 1386443"/>
              <a:gd name="connsiteY37" fmla="*/ 1111886 h 3088170"/>
              <a:gd name="connsiteX38" fmla="*/ 1224210 w 1386443"/>
              <a:gd name="connsiteY38" fmla="*/ 1200376 h 3088170"/>
              <a:gd name="connsiteX39" fmla="*/ 1150468 w 1386443"/>
              <a:gd name="connsiteY39" fmla="*/ 1333112 h 3088170"/>
              <a:gd name="connsiteX40" fmla="*/ 1120972 w 1386443"/>
              <a:gd name="connsiteY40" fmla="*/ 1377357 h 3088170"/>
              <a:gd name="connsiteX41" fmla="*/ 1076726 w 1386443"/>
              <a:gd name="connsiteY41" fmla="*/ 1421602 h 3088170"/>
              <a:gd name="connsiteX42" fmla="*/ 1047230 w 1386443"/>
              <a:gd name="connsiteY42" fmla="*/ 1465847 h 3088170"/>
              <a:gd name="connsiteX43" fmla="*/ 914494 w 1386443"/>
              <a:gd name="connsiteY43" fmla="*/ 1583835 h 3088170"/>
              <a:gd name="connsiteX44" fmla="*/ 826004 w 1386443"/>
              <a:gd name="connsiteY44" fmla="*/ 1716570 h 3088170"/>
              <a:gd name="connsiteX45" fmla="*/ 796507 w 1386443"/>
              <a:gd name="connsiteY45" fmla="*/ 1760815 h 3088170"/>
              <a:gd name="connsiteX46" fmla="*/ 767010 w 1386443"/>
              <a:gd name="connsiteY46" fmla="*/ 1805060 h 3088170"/>
              <a:gd name="connsiteX47" fmla="*/ 737513 w 1386443"/>
              <a:gd name="connsiteY47" fmla="*/ 1893551 h 3088170"/>
              <a:gd name="connsiteX48" fmla="*/ 722765 w 1386443"/>
              <a:gd name="connsiteY48" fmla="*/ 1937796 h 3088170"/>
              <a:gd name="connsiteX49" fmla="*/ 708017 w 1386443"/>
              <a:gd name="connsiteY49" fmla="*/ 1996789 h 3088170"/>
              <a:gd name="connsiteX50" fmla="*/ 693268 w 1386443"/>
              <a:gd name="connsiteY50" fmla="*/ 2041035 h 3088170"/>
              <a:gd name="connsiteX51" fmla="*/ 678520 w 1386443"/>
              <a:gd name="connsiteY51" fmla="*/ 2114776 h 3088170"/>
              <a:gd name="connsiteX52" fmla="*/ 649023 w 1386443"/>
              <a:gd name="connsiteY52" fmla="*/ 2203267 h 3088170"/>
              <a:gd name="connsiteX53" fmla="*/ 634275 w 1386443"/>
              <a:gd name="connsiteY53" fmla="*/ 2468738 h 3088170"/>
              <a:gd name="connsiteX54" fmla="*/ 604778 w 1386443"/>
              <a:gd name="connsiteY54" fmla="*/ 2571976 h 3088170"/>
              <a:gd name="connsiteX55" fmla="*/ 575281 w 1386443"/>
              <a:gd name="connsiteY55" fmla="*/ 2689964 h 3088170"/>
              <a:gd name="connsiteX56" fmla="*/ 545784 w 1386443"/>
              <a:gd name="connsiteY56" fmla="*/ 2984931 h 3088170"/>
              <a:gd name="connsiteX57" fmla="*/ 545784 w 1386443"/>
              <a:gd name="connsiteY57" fmla="*/ 3088170 h 3088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1386443" h="3088170">
                <a:moveTo>
                  <a:pt x="14843" y="3073422"/>
                </a:moveTo>
                <a:cubicBezTo>
                  <a:pt x="2160" y="2654907"/>
                  <a:pt x="-10993" y="2574230"/>
                  <a:pt x="14843" y="2173770"/>
                </a:cubicBezTo>
                <a:cubicBezTo>
                  <a:pt x="15844" y="2158256"/>
                  <a:pt x="26219" y="2144701"/>
                  <a:pt x="29591" y="2129525"/>
                </a:cubicBezTo>
                <a:cubicBezTo>
                  <a:pt x="43842" y="2065393"/>
                  <a:pt x="47331" y="2002461"/>
                  <a:pt x="59088" y="1937796"/>
                </a:cubicBezTo>
                <a:cubicBezTo>
                  <a:pt x="62714" y="1917853"/>
                  <a:pt x="70210" y="1898745"/>
                  <a:pt x="73836" y="1878802"/>
                </a:cubicBezTo>
                <a:cubicBezTo>
                  <a:pt x="118836" y="1631298"/>
                  <a:pt x="54066" y="1938428"/>
                  <a:pt x="103333" y="1642828"/>
                </a:cubicBezTo>
                <a:cubicBezTo>
                  <a:pt x="105889" y="1627493"/>
                  <a:pt x="113810" y="1613531"/>
                  <a:pt x="118081" y="1598583"/>
                </a:cubicBezTo>
                <a:cubicBezTo>
                  <a:pt x="123650" y="1579093"/>
                  <a:pt x="127914" y="1559254"/>
                  <a:pt x="132830" y="1539589"/>
                </a:cubicBezTo>
                <a:cubicBezTo>
                  <a:pt x="143215" y="1446120"/>
                  <a:pt x="139787" y="1422990"/>
                  <a:pt x="162326" y="1347860"/>
                </a:cubicBezTo>
                <a:cubicBezTo>
                  <a:pt x="171260" y="1318079"/>
                  <a:pt x="181991" y="1288867"/>
                  <a:pt x="191823" y="1259370"/>
                </a:cubicBezTo>
                <a:lnTo>
                  <a:pt x="206572" y="1215125"/>
                </a:lnTo>
                <a:cubicBezTo>
                  <a:pt x="201656" y="1180712"/>
                  <a:pt x="191823" y="1146648"/>
                  <a:pt x="191823" y="1111886"/>
                </a:cubicBezTo>
                <a:cubicBezTo>
                  <a:pt x="191823" y="964722"/>
                  <a:pt x="181340" y="770366"/>
                  <a:pt x="221320" y="610441"/>
                </a:cubicBezTo>
                <a:cubicBezTo>
                  <a:pt x="225090" y="595359"/>
                  <a:pt x="231152" y="580944"/>
                  <a:pt x="236068" y="566196"/>
                </a:cubicBezTo>
                <a:cubicBezTo>
                  <a:pt x="248005" y="482643"/>
                  <a:pt x="245697" y="473503"/>
                  <a:pt x="265565" y="403964"/>
                </a:cubicBezTo>
                <a:cubicBezTo>
                  <a:pt x="269836" y="389016"/>
                  <a:pt x="269320" y="370711"/>
                  <a:pt x="280313" y="359718"/>
                </a:cubicBezTo>
                <a:cubicBezTo>
                  <a:pt x="291306" y="348725"/>
                  <a:pt x="309810" y="349886"/>
                  <a:pt x="324559" y="344970"/>
                </a:cubicBezTo>
                <a:cubicBezTo>
                  <a:pt x="334391" y="330222"/>
                  <a:pt x="346856" y="316922"/>
                  <a:pt x="354055" y="300725"/>
                </a:cubicBezTo>
                <a:cubicBezTo>
                  <a:pt x="366683" y="272313"/>
                  <a:pt x="383552" y="212235"/>
                  <a:pt x="383552" y="212235"/>
                </a:cubicBezTo>
                <a:cubicBezTo>
                  <a:pt x="388468" y="172906"/>
                  <a:pt x="384756" y="131496"/>
                  <a:pt x="398301" y="94247"/>
                </a:cubicBezTo>
                <a:cubicBezTo>
                  <a:pt x="405429" y="74645"/>
                  <a:pt x="425192" y="61571"/>
                  <a:pt x="442546" y="50002"/>
                </a:cubicBezTo>
                <a:cubicBezTo>
                  <a:pt x="455481" y="41379"/>
                  <a:pt x="471843" y="39525"/>
                  <a:pt x="486791" y="35254"/>
                </a:cubicBezTo>
                <a:cubicBezTo>
                  <a:pt x="556336" y="15384"/>
                  <a:pt x="565459" y="17694"/>
                  <a:pt x="649023" y="5757"/>
                </a:cubicBezTo>
                <a:cubicBezTo>
                  <a:pt x="762094" y="10673"/>
                  <a:pt x="881872" y="-18173"/>
                  <a:pt x="988236" y="20505"/>
                </a:cubicBezTo>
                <a:cubicBezTo>
                  <a:pt x="1020905" y="32385"/>
                  <a:pt x="985967" y="91299"/>
                  <a:pt x="973488" y="123744"/>
                </a:cubicBezTo>
                <a:cubicBezTo>
                  <a:pt x="960762" y="156832"/>
                  <a:pt x="934159" y="182738"/>
                  <a:pt x="914494" y="212235"/>
                </a:cubicBezTo>
                <a:lnTo>
                  <a:pt x="884997" y="256480"/>
                </a:lnTo>
                <a:cubicBezTo>
                  <a:pt x="836960" y="400594"/>
                  <a:pt x="838811" y="377568"/>
                  <a:pt x="884997" y="654686"/>
                </a:cubicBezTo>
                <a:cubicBezTo>
                  <a:pt x="890825" y="689654"/>
                  <a:pt x="924326" y="713679"/>
                  <a:pt x="943991" y="743176"/>
                </a:cubicBezTo>
                <a:cubicBezTo>
                  <a:pt x="993154" y="816920"/>
                  <a:pt x="958736" y="777587"/>
                  <a:pt x="1061978" y="846415"/>
                </a:cubicBezTo>
                <a:lnTo>
                  <a:pt x="1106223" y="875912"/>
                </a:lnTo>
                <a:cubicBezTo>
                  <a:pt x="1120971" y="885744"/>
                  <a:pt x="1133652" y="899804"/>
                  <a:pt x="1150468" y="905409"/>
                </a:cubicBezTo>
                <a:lnTo>
                  <a:pt x="1283204" y="949654"/>
                </a:lnTo>
                <a:cubicBezTo>
                  <a:pt x="1297952" y="954570"/>
                  <a:pt x="1312367" y="960631"/>
                  <a:pt x="1327449" y="964402"/>
                </a:cubicBezTo>
                <a:lnTo>
                  <a:pt x="1386443" y="979151"/>
                </a:lnTo>
                <a:cubicBezTo>
                  <a:pt x="1376611" y="993899"/>
                  <a:pt x="1369480" y="1010862"/>
                  <a:pt x="1356946" y="1023396"/>
                </a:cubicBezTo>
                <a:cubicBezTo>
                  <a:pt x="1344412" y="1035930"/>
                  <a:pt x="1322533" y="1038145"/>
                  <a:pt x="1312701" y="1052893"/>
                </a:cubicBezTo>
                <a:cubicBezTo>
                  <a:pt x="1301457" y="1069758"/>
                  <a:pt x="1305937" y="1093255"/>
                  <a:pt x="1297952" y="1111886"/>
                </a:cubicBezTo>
                <a:cubicBezTo>
                  <a:pt x="1282552" y="1147819"/>
                  <a:pt x="1250787" y="1173799"/>
                  <a:pt x="1224210" y="1200376"/>
                </a:cubicBezTo>
                <a:cubicBezTo>
                  <a:pt x="1198252" y="1278255"/>
                  <a:pt x="1218086" y="1231684"/>
                  <a:pt x="1150468" y="1333112"/>
                </a:cubicBezTo>
                <a:cubicBezTo>
                  <a:pt x="1140636" y="1347860"/>
                  <a:pt x="1133506" y="1364824"/>
                  <a:pt x="1120972" y="1377357"/>
                </a:cubicBezTo>
                <a:cubicBezTo>
                  <a:pt x="1106223" y="1392105"/>
                  <a:pt x="1090079" y="1405579"/>
                  <a:pt x="1076726" y="1421602"/>
                </a:cubicBezTo>
                <a:cubicBezTo>
                  <a:pt x="1065379" y="1435219"/>
                  <a:pt x="1059006" y="1452599"/>
                  <a:pt x="1047230" y="1465847"/>
                </a:cubicBezTo>
                <a:cubicBezTo>
                  <a:pt x="973759" y="1548503"/>
                  <a:pt x="981740" y="1539004"/>
                  <a:pt x="914494" y="1583835"/>
                </a:cubicBezTo>
                <a:lnTo>
                  <a:pt x="826004" y="1716570"/>
                </a:lnTo>
                <a:lnTo>
                  <a:pt x="796507" y="1760815"/>
                </a:lnTo>
                <a:lnTo>
                  <a:pt x="767010" y="1805060"/>
                </a:lnTo>
                <a:lnTo>
                  <a:pt x="737513" y="1893551"/>
                </a:lnTo>
                <a:cubicBezTo>
                  <a:pt x="732597" y="1908299"/>
                  <a:pt x="726535" y="1922714"/>
                  <a:pt x="722765" y="1937796"/>
                </a:cubicBezTo>
                <a:cubicBezTo>
                  <a:pt x="717849" y="1957460"/>
                  <a:pt x="713585" y="1977299"/>
                  <a:pt x="708017" y="1996789"/>
                </a:cubicBezTo>
                <a:cubicBezTo>
                  <a:pt x="703746" y="2011737"/>
                  <a:pt x="697039" y="2025953"/>
                  <a:pt x="693268" y="2041035"/>
                </a:cubicBezTo>
                <a:cubicBezTo>
                  <a:pt x="687188" y="2065354"/>
                  <a:pt x="685116" y="2090592"/>
                  <a:pt x="678520" y="2114776"/>
                </a:cubicBezTo>
                <a:cubicBezTo>
                  <a:pt x="670339" y="2144773"/>
                  <a:pt x="649023" y="2203267"/>
                  <a:pt x="649023" y="2203267"/>
                </a:cubicBezTo>
                <a:cubicBezTo>
                  <a:pt x="644107" y="2291757"/>
                  <a:pt x="642299" y="2380475"/>
                  <a:pt x="634275" y="2468738"/>
                </a:cubicBezTo>
                <a:cubicBezTo>
                  <a:pt x="630335" y="2512081"/>
                  <a:pt x="614754" y="2532072"/>
                  <a:pt x="604778" y="2571976"/>
                </a:cubicBezTo>
                <a:lnTo>
                  <a:pt x="575281" y="2689964"/>
                </a:lnTo>
                <a:cubicBezTo>
                  <a:pt x="556554" y="2821055"/>
                  <a:pt x="553821" y="2824188"/>
                  <a:pt x="545784" y="2984931"/>
                </a:cubicBezTo>
                <a:cubicBezTo>
                  <a:pt x="544065" y="3019301"/>
                  <a:pt x="545784" y="3053757"/>
                  <a:pt x="545784" y="3088170"/>
                </a:cubicBezTo>
              </a:path>
            </a:pathLst>
          </a:cu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4" name="Freeform 13"/>
          <p:cNvSpPr/>
          <p:nvPr/>
        </p:nvSpPr>
        <p:spPr>
          <a:xfrm>
            <a:off x="8366773" y="4277032"/>
            <a:ext cx="826389" cy="1828800"/>
          </a:xfrm>
          <a:custGeom>
            <a:avLst/>
            <a:gdLst>
              <a:gd name="connsiteX0" fmla="*/ 752647 w 826389"/>
              <a:gd name="connsiteY0" fmla="*/ 707923 h 1828800"/>
              <a:gd name="connsiteX1" fmla="*/ 752647 w 826389"/>
              <a:gd name="connsiteY1" fmla="*/ 309716 h 1828800"/>
              <a:gd name="connsiteX2" fmla="*/ 782144 w 826389"/>
              <a:gd name="connsiteY2" fmla="*/ 221226 h 1828800"/>
              <a:gd name="connsiteX3" fmla="*/ 811641 w 826389"/>
              <a:gd name="connsiteY3" fmla="*/ 132736 h 1828800"/>
              <a:gd name="connsiteX4" fmla="*/ 826389 w 826389"/>
              <a:gd name="connsiteY4" fmla="*/ 73742 h 1828800"/>
              <a:gd name="connsiteX5" fmla="*/ 708402 w 826389"/>
              <a:gd name="connsiteY5" fmla="*/ 44245 h 1828800"/>
              <a:gd name="connsiteX6" fmla="*/ 590415 w 826389"/>
              <a:gd name="connsiteY6" fmla="*/ 29497 h 1828800"/>
              <a:gd name="connsiteX7" fmla="*/ 516673 w 826389"/>
              <a:gd name="connsiteY7" fmla="*/ 14749 h 1828800"/>
              <a:gd name="connsiteX8" fmla="*/ 413434 w 826389"/>
              <a:gd name="connsiteY8" fmla="*/ 0 h 1828800"/>
              <a:gd name="connsiteX9" fmla="*/ 118467 w 826389"/>
              <a:gd name="connsiteY9" fmla="*/ 14749 h 1828800"/>
              <a:gd name="connsiteX10" fmla="*/ 74222 w 826389"/>
              <a:gd name="connsiteY10" fmla="*/ 44245 h 1828800"/>
              <a:gd name="connsiteX11" fmla="*/ 29976 w 826389"/>
              <a:gd name="connsiteY11" fmla="*/ 58994 h 1828800"/>
              <a:gd name="connsiteX12" fmla="*/ 480 w 826389"/>
              <a:gd name="connsiteY12" fmla="*/ 103239 h 1828800"/>
              <a:gd name="connsiteX13" fmla="*/ 59473 w 826389"/>
              <a:gd name="connsiteY13" fmla="*/ 191729 h 1828800"/>
              <a:gd name="connsiteX14" fmla="*/ 147963 w 826389"/>
              <a:gd name="connsiteY14" fmla="*/ 250723 h 1828800"/>
              <a:gd name="connsiteX15" fmla="*/ 162712 w 826389"/>
              <a:gd name="connsiteY15" fmla="*/ 294968 h 1828800"/>
              <a:gd name="connsiteX16" fmla="*/ 103718 w 826389"/>
              <a:gd name="connsiteY16" fmla="*/ 383458 h 1828800"/>
              <a:gd name="connsiteX17" fmla="*/ 103718 w 826389"/>
              <a:gd name="connsiteY17" fmla="*/ 693174 h 1828800"/>
              <a:gd name="connsiteX18" fmla="*/ 133215 w 826389"/>
              <a:gd name="connsiteY18" fmla="*/ 781665 h 1828800"/>
              <a:gd name="connsiteX19" fmla="*/ 162712 w 826389"/>
              <a:gd name="connsiteY19" fmla="*/ 884903 h 1828800"/>
              <a:gd name="connsiteX20" fmla="*/ 206957 w 826389"/>
              <a:gd name="connsiteY20" fmla="*/ 1061884 h 1828800"/>
              <a:gd name="connsiteX21" fmla="*/ 221705 w 826389"/>
              <a:gd name="connsiteY21" fmla="*/ 1120878 h 1828800"/>
              <a:gd name="connsiteX22" fmla="*/ 280699 w 826389"/>
              <a:gd name="connsiteY22" fmla="*/ 1224116 h 1828800"/>
              <a:gd name="connsiteX23" fmla="*/ 324944 w 826389"/>
              <a:gd name="connsiteY23" fmla="*/ 1356852 h 1828800"/>
              <a:gd name="connsiteX24" fmla="*/ 354441 w 826389"/>
              <a:gd name="connsiteY24" fmla="*/ 1460091 h 1828800"/>
              <a:gd name="connsiteX25" fmla="*/ 383938 w 826389"/>
              <a:gd name="connsiteY25" fmla="*/ 1696065 h 1828800"/>
              <a:gd name="connsiteX26" fmla="*/ 398686 w 826389"/>
              <a:gd name="connsiteY26" fmla="*/ 1784555 h 1828800"/>
              <a:gd name="connsiteX27" fmla="*/ 428183 w 826389"/>
              <a:gd name="connsiteY27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826389" h="1828800">
                <a:moveTo>
                  <a:pt x="752647" y="707923"/>
                </a:moveTo>
                <a:cubicBezTo>
                  <a:pt x="728188" y="536705"/>
                  <a:pt x="724238" y="555926"/>
                  <a:pt x="752647" y="309716"/>
                </a:cubicBezTo>
                <a:cubicBezTo>
                  <a:pt x="756211" y="278829"/>
                  <a:pt x="772312" y="250723"/>
                  <a:pt x="782144" y="221226"/>
                </a:cubicBezTo>
                <a:lnTo>
                  <a:pt x="811641" y="132736"/>
                </a:lnTo>
                <a:lnTo>
                  <a:pt x="826389" y="73742"/>
                </a:lnTo>
                <a:cubicBezTo>
                  <a:pt x="772556" y="55798"/>
                  <a:pt x="774501" y="54414"/>
                  <a:pt x="708402" y="44245"/>
                </a:cubicBezTo>
                <a:cubicBezTo>
                  <a:pt x="669228" y="38218"/>
                  <a:pt x="629589" y="35524"/>
                  <a:pt x="590415" y="29497"/>
                </a:cubicBezTo>
                <a:cubicBezTo>
                  <a:pt x="565639" y="25685"/>
                  <a:pt x="541399" y="18870"/>
                  <a:pt x="516673" y="14749"/>
                </a:cubicBezTo>
                <a:cubicBezTo>
                  <a:pt x="482384" y="9034"/>
                  <a:pt x="447847" y="4916"/>
                  <a:pt x="413434" y="0"/>
                </a:cubicBezTo>
                <a:cubicBezTo>
                  <a:pt x="315112" y="4916"/>
                  <a:pt x="216085" y="2016"/>
                  <a:pt x="118467" y="14749"/>
                </a:cubicBezTo>
                <a:cubicBezTo>
                  <a:pt x="100891" y="17042"/>
                  <a:pt x="90076" y="36318"/>
                  <a:pt x="74222" y="44245"/>
                </a:cubicBezTo>
                <a:cubicBezTo>
                  <a:pt x="60317" y="51198"/>
                  <a:pt x="44725" y="54078"/>
                  <a:pt x="29976" y="58994"/>
                </a:cubicBezTo>
                <a:cubicBezTo>
                  <a:pt x="20144" y="73742"/>
                  <a:pt x="3394" y="85755"/>
                  <a:pt x="480" y="103239"/>
                </a:cubicBezTo>
                <a:cubicBezTo>
                  <a:pt x="-5168" y="137128"/>
                  <a:pt x="40448" y="176932"/>
                  <a:pt x="59473" y="191729"/>
                </a:cubicBezTo>
                <a:cubicBezTo>
                  <a:pt x="87456" y="213494"/>
                  <a:pt x="147963" y="250723"/>
                  <a:pt x="147963" y="250723"/>
                </a:cubicBezTo>
                <a:cubicBezTo>
                  <a:pt x="152879" y="265471"/>
                  <a:pt x="167628" y="280220"/>
                  <a:pt x="162712" y="294968"/>
                </a:cubicBezTo>
                <a:cubicBezTo>
                  <a:pt x="151502" y="328599"/>
                  <a:pt x="103718" y="383458"/>
                  <a:pt x="103718" y="383458"/>
                </a:cubicBezTo>
                <a:cubicBezTo>
                  <a:pt x="71753" y="511322"/>
                  <a:pt x="75029" y="473223"/>
                  <a:pt x="103718" y="693174"/>
                </a:cubicBezTo>
                <a:cubicBezTo>
                  <a:pt x="107739" y="724005"/>
                  <a:pt x="125674" y="751501"/>
                  <a:pt x="133215" y="781665"/>
                </a:cubicBezTo>
                <a:cubicBezTo>
                  <a:pt x="151733" y="855740"/>
                  <a:pt x="141553" y="821429"/>
                  <a:pt x="162712" y="884903"/>
                </a:cubicBezTo>
                <a:cubicBezTo>
                  <a:pt x="201306" y="1116476"/>
                  <a:pt x="148524" y="828144"/>
                  <a:pt x="206957" y="1061884"/>
                </a:cubicBezTo>
                <a:cubicBezTo>
                  <a:pt x="211873" y="1081549"/>
                  <a:pt x="214588" y="1101899"/>
                  <a:pt x="221705" y="1120878"/>
                </a:cubicBezTo>
                <a:cubicBezTo>
                  <a:pt x="237743" y="1163646"/>
                  <a:pt x="256249" y="1187441"/>
                  <a:pt x="280699" y="1224116"/>
                </a:cubicBezTo>
                <a:lnTo>
                  <a:pt x="324944" y="1356852"/>
                </a:lnTo>
                <a:cubicBezTo>
                  <a:pt x="339003" y="1399030"/>
                  <a:pt x="345180" y="1413783"/>
                  <a:pt x="354441" y="1460091"/>
                </a:cubicBezTo>
                <a:cubicBezTo>
                  <a:pt x="376838" y="1572082"/>
                  <a:pt x="366994" y="1560517"/>
                  <a:pt x="383938" y="1696065"/>
                </a:cubicBezTo>
                <a:cubicBezTo>
                  <a:pt x="387647" y="1725738"/>
                  <a:pt x="389230" y="1756186"/>
                  <a:pt x="398686" y="1784555"/>
                </a:cubicBezTo>
                <a:cubicBezTo>
                  <a:pt x="404291" y="1801371"/>
                  <a:pt x="428183" y="1828800"/>
                  <a:pt x="428183" y="1828800"/>
                </a:cubicBezTo>
              </a:path>
            </a:pathLst>
          </a:custGeom>
          <a:solidFill>
            <a:srgbClr val="7030A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" name="Freeform 15"/>
          <p:cNvSpPr/>
          <p:nvPr/>
        </p:nvSpPr>
        <p:spPr>
          <a:xfrm>
            <a:off x="8505229" y="3082413"/>
            <a:ext cx="835416" cy="442452"/>
          </a:xfrm>
          <a:custGeom>
            <a:avLst/>
            <a:gdLst>
              <a:gd name="connsiteX0" fmla="*/ 673184 w 835416"/>
              <a:gd name="connsiteY0" fmla="*/ 442452 h 442452"/>
              <a:gd name="connsiteX1" fmla="*/ 791171 w 835416"/>
              <a:gd name="connsiteY1" fmla="*/ 427703 h 442452"/>
              <a:gd name="connsiteX2" fmla="*/ 820668 w 835416"/>
              <a:gd name="connsiteY2" fmla="*/ 339213 h 442452"/>
              <a:gd name="connsiteX3" fmla="*/ 835416 w 835416"/>
              <a:gd name="connsiteY3" fmla="*/ 294968 h 442452"/>
              <a:gd name="connsiteX4" fmla="*/ 820668 w 835416"/>
              <a:gd name="connsiteY4" fmla="*/ 206477 h 442452"/>
              <a:gd name="connsiteX5" fmla="*/ 702681 w 835416"/>
              <a:gd name="connsiteY5" fmla="*/ 103239 h 442452"/>
              <a:gd name="connsiteX6" fmla="*/ 569945 w 835416"/>
              <a:gd name="connsiteY6" fmla="*/ 44245 h 442452"/>
              <a:gd name="connsiteX7" fmla="*/ 451958 w 835416"/>
              <a:gd name="connsiteY7" fmla="*/ 14748 h 442452"/>
              <a:gd name="connsiteX8" fmla="*/ 392965 w 835416"/>
              <a:gd name="connsiteY8" fmla="*/ 0 h 442452"/>
              <a:gd name="connsiteX9" fmla="*/ 201236 w 835416"/>
              <a:gd name="connsiteY9" fmla="*/ 14748 h 442452"/>
              <a:gd name="connsiteX10" fmla="*/ 127494 w 835416"/>
              <a:gd name="connsiteY10" fmla="*/ 29497 h 442452"/>
              <a:gd name="connsiteX11" fmla="*/ 39003 w 835416"/>
              <a:gd name="connsiteY11" fmla="*/ 88490 h 442452"/>
              <a:gd name="connsiteX12" fmla="*/ 24255 w 835416"/>
              <a:gd name="connsiteY12" fmla="*/ 309716 h 442452"/>
              <a:gd name="connsiteX13" fmla="*/ 39003 w 835416"/>
              <a:gd name="connsiteY13" fmla="*/ 353961 h 442452"/>
              <a:gd name="connsiteX14" fmla="*/ 83248 w 835416"/>
              <a:gd name="connsiteY14" fmla="*/ 383458 h 442452"/>
              <a:gd name="connsiteX15" fmla="*/ 127494 w 835416"/>
              <a:gd name="connsiteY15" fmla="*/ 427703 h 442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835416" h="442452">
                <a:moveTo>
                  <a:pt x="673184" y="442452"/>
                </a:moveTo>
                <a:cubicBezTo>
                  <a:pt x="712513" y="437536"/>
                  <a:pt x="758701" y="450432"/>
                  <a:pt x="791171" y="427703"/>
                </a:cubicBezTo>
                <a:cubicBezTo>
                  <a:pt x="816643" y="409873"/>
                  <a:pt x="810836" y="368710"/>
                  <a:pt x="820668" y="339213"/>
                </a:cubicBezTo>
                <a:lnTo>
                  <a:pt x="835416" y="294968"/>
                </a:lnTo>
                <a:cubicBezTo>
                  <a:pt x="830500" y="265471"/>
                  <a:pt x="830124" y="234846"/>
                  <a:pt x="820668" y="206477"/>
                </a:cubicBezTo>
                <a:cubicBezTo>
                  <a:pt x="803111" y="153805"/>
                  <a:pt x="742711" y="129926"/>
                  <a:pt x="702681" y="103239"/>
                </a:cubicBezTo>
                <a:cubicBezTo>
                  <a:pt x="644571" y="64499"/>
                  <a:pt x="654193" y="65307"/>
                  <a:pt x="569945" y="44245"/>
                </a:cubicBezTo>
                <a:lnTo>
                  <a:pt x="451958" y="14748"/>
                </a:lnTo>
                <a:lnTo>
                  <a:pt x="392965" y="0"/>
                </a:lnTo>
                <a:cubicBezTo>
                  <a:pt x="329055" y="4916"/>
                  <a:pt x="264942" y="7669"/>
                  <a:pt x="201236" y="14748"/>
                </a:cubicBezTo>
                <a:cubicBezTo>
                  <a:pt x="176322" y="17516"/>
                  <a:pt x="150315" y="19124"/>
                  <a:pt x="127494" y="29497"/>
                </a:cubicBezTo>
                <a:cubicBezTo>
                  <a:pt x="95221" y="44167"/>
                  <a:pt x="39003" y="88490"/>
                  <a:pt x="39003" y="88490"/>
                </a:cubicBezTo>
                <a:cubicBezTo>
                  <a:pt x="-20903" y="178348"/>
                  <a:pt x="-76" y="127235"/>
                  <a:pt x="24255" y="309716"/>
                </a:cubicBezTo>
                <a:cubicBezTo>
                  <a:pt x="26310" y="325126"/>
                  <a:pt x="29292" y="341822"/>
                  <a:pt x="39003" y="353961"/>
                </a:cubicBezTo>
                <a:cubicBezTo>
                  <a:pt x="50076" y="367802"/>
                  <a:pt x="69631" y="372111"/>
                  <a:pt x="83248" y="383458"/>
                </a:cubicBezTo>
                <a:cubicBezTo>
                  <a:pt x="99271" y="396811"/>
                  <a:pt x="127494" y="427703"/>
                  <a:pt x="127494" y="427703"/>
                </a:cubicBezTo>
              </a:path>
            </a:pathLst>
          </a:custGeom>
          <a:solidFill>
            <a:srgbClr val="FFFF00">
              <a:alpha val="10196"/>
            </a:srgbClr>
          </a:solidFill>
          <a:ln w="3175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24" name="Straight Arrow Connector 23"/>
          <p:cNvCxnSpPr>
            <a:endCxn id="16" idx="12"/>
          </p:cNvCxnSpPr>
          <p:nvPr/>
        </p:nvCxnSpPr>
        <p:spPr>
          <a:xfrm flipV="1">
            <a:off x="6730182" y="3392129"/>
            <a:ext cx="1799303" cy="1513554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35918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1255" y="2280426"/>
            <a:ext cx="2209674" cy="41508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4063" y="1788776"/>
            <a:ext cx="2505673" cy="506922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967820" y="1158476"/>
            <a:ext cx="3118161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CR &amp; Collimation</a:t>
            </a:r>
            <a:endParaRPr lang="en-CA" b="1" dirty="0"/>
          </a:p>
        </p:txBody>
      </p:sp>
      <p:sp>
        <p:nvSpPr>
          <p:cNvPr id="19" name="Title 2"/>
          <p:cNvSpPr>
            <a:spLocks noGrp="1"/>
          </p:cNvSpPr>
          <p:nvPr>
            <p:ph type="title"/>
          </p:nvPr>
        </p:nvSpPr>
        <p:spPr>
          <a:xfrm>
            <a:off x="809543" y="33042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</a:t>
            </a:r>
            <a:r>
              <a:rPr lang="en-US" sz="2400" dirty="0"/>
              <a:t>AP Elbow: </a:t>
            </a:r>
            <a:r>
              <a:rPr lang="en-US" sz="2400" b="0" i="1" u="sng" dirty="0"/>
              <a:t>Internal Rotation</a:t>
            </a:r>
            <a:endParaRPr lang="en-CA" sz="2400" b="0" i="1" u="sng" dirty="0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5114638" y="1420086"/>
            <a:ext cx="6267819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Four sided collimation centered to mid-elbow joint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274062" y="1788775"/>
            <a:ext cx="2505673" cy="4654794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>
            <a:stCxn id="15" idx="0"/>
            <a:endCxn id="15" idx="2"/>
          </p:cNvCxnSpPr>
          <p:nvPr/>
        </p:nvCxnSpPr>
        <p:spPr>
          <a:xfrm>
            <a:off x="3498240" y="2005780"/>
            <a:ext cx="0" cy="4312843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endCxn id="15" idx="3"/>
          </p:cNvCxnSpPr>
          <p:nvPr/>
        </p:nvCxnSpPr>
        <p:spPr>
          <a:xfrm>
            <a:off x="2274062" y="4040358"/>
            <a:ext cx="2505673" cy="75815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3526898" y="3510117"/>
            <a:ext cx="4338909" cy="552065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89013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Image Critique – </a:t>
            </a:r>
            <a:r>
              <a:rPr lang="en-US" sz="2400" dirty="0"/>
              <a:t>AP Elbow: </a:t>
            </a:r>
            <a:r>
              <a:rPr lang="en-US" sz="2400" b="0" i="1" u="sng" dirty="0"/>
              <a:t>External Rotation</a:t>
            </a:r>
            <a:endParaRPr lang="en-CA" sz="2400" b="0" i="1" u="sng" dirty="0"/>
          </a:p>
        </p:txBody>
      </p:sp>
      <p:sp>
        <p:nvSpPr>
          <p:cNvPr id="17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892384" cy="4351338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CA" sz="2600" dirty="0">
                <a:solidFill>
                  <a:schemeClr val="tx1"/>
                </a:solidFill>
              </a:rPr>
              <a:t>Lateral epicondyle &amp; </a:t>
            </a:r>
            <a:r>
              <a:rPr lang="en-CA" sz="2600" dirty="0" err="1">
                <a:solidFill>
                  <a:schemeClr val="tx1"/>
                </a:solidFill>
              </a:rPr>
              <a:t>capitulum</a:t>
            </a:r>
            <a:r>
              <a:rPr lang="en-CA" sz="2600" dirty="0">
                <a:solidFill>
                  <a:schemeClr val="tx1"/>
                </a:solidFill>
              </a:rPr>
              <a:t> in partial profile and elongated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endParaRPr lang="en-CA" sz="26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CA" sz="2600" dirty="0">
                <a:solidFill>
                  <a:schemeClr val="tx1"/>
                </a:solidFill>
              </a:rPr>
              <a:t>Radial head, neck, and tuberosity free of superimposition by the ulna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endParaRPr lang="en-CA" sz="26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CA" sz="2600" dirty="0">
                <a:solidFill>
                  <a:schemeClr val="tx1"/>
                </a:solidFill>
              </a:rPr>
              <a:t>Olecranon process within the olecranon fossa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endParaRPr lang="en-CA" sz="26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Anatomy aligned parallel to IR</a:t>
            </a:r>
          </a:p>
          <a:p>
            <a:pPr marL="0" indent="0">
              <a:lnSpc>
                <a:spcPct val="90000"/>
              </a:lnSpc>
              <a:buNone/>
            </a:pPr>
            <a:endParaRPr lang="en-CA" sz="2600" dirty="0">
              <a:solidFill>
                <a:schemeClr val="tx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endParaRPr lang="en-CA" sz="26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2000" dirty="0"/>
          </a:p>
        </p:txBody>
      </p:sp>
      <p:grpSp>
        <p:nvGrpSpPr>
          <p:cNvPr id="6" name="Group 5"/>
          <p:cNvGrpSpPr/>
          <p:nvPr/>
        </p:nvGrpSpPr>
        <p:grpSpPr>
          <a:xfrm>
            <a:off x="7044603" y="1878133"/>
            <a:ext cx="3330267" cy="4548010"/>
            <a:chOff x="5520602" y="1878133"/>
            <a:chExt cx="3330267" cy="454801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522165" y="1878133"/>
              <a:ext cx="3328704" cy="4548010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>
            <a:xfrm rot="21421154">
              <a:off x="5520602" y="5428479"/>
              <a:ext cx="29544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R</a:t>
              </a:r>
              <a:endParaRPr lang="en-CA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2" name="Rectangle 21"/>
          <p:cNvSpPr/>
          <p:nvPr/>
        </p:nvSpPr>
        <p:spPr>
          <a:xfrm>
            <a:off x="7747425" y="926357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7947800" y="1491375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65 kVp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1" y="3814973"/>
            <a:ext cx="589935" cy="1606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0163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2091" y="2357508"/>
            <a:ext cx="2747431" cy="340820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3233" y="2002638"/>
            <a:ext cx="3475021" cy="454801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967820" y="1158476"/>
            <a:ext cx="3118161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CR &amp; Collimation</a:t>
            </a:r>
            <a:endParaRPr lang="en-CA" b="1" dirty="0"/>
          </a:p>
        </p:txBody>
      </p:sp>
      <p:sp>
        <p:nvSpPr>
          <p:cNvPr id="19" name="Title 2"/>
          <p:cNvSpPr>
            <a:spLocks noGrp="1"/>
          </p:cNvSpPr>
          <p:nvPr>
            <p:ph type="title"/>
          </p:nvPr>
        </p:nvSpPr>
        <p:spPr>
          <a:xfrm>
            <a:off x="838200" y="-112142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</a:t>
            </a:r>
            <a:r>
              <a:rPr lang="en-US" sz="2400" dirty="0"/>
              <a:t>AP Elbow: </a:t>
            </a:r>
            <a:r>
              <a:rPr lang="en-US" sz="2400" b="0" i="1" u="sng" dirty="0"/>
              <a:t>External Rotation</a:t>
            </a:r>
            <a:endParaRPr lang="en-CA" sz="2400" b="0" i="1" u="sng" dirty="0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5442839" y="1473139"/>
            <a:ext cx="5462666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Four sided collimation centered to mid-elbow joint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967819" y="2002638"/>
            <a:ext cx="3320434" cy="4117944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>
            <a:stCxn id="15" idx="0"/>
            <a:endCxn id="15" idx="2"/>
          </p:cNvCxnSpPr>
          <p:nvPr/>
        </p:nvCxnSpPr>
        <p:spPr>
          <a:xfrm>
            <a:off x="3498240" y="2005780"/>
            <a:ext cx="0" cy="4312843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15" idx="1"/>
            <a:endCxn id="15" idx="3"/>
          </p:cNvCxnSpPr>
          <p:nvPr/>
        </p:nvCxnSpPr>
        <p:spPr>
          <a:xfrm>
            <a:off x="1967819" y="4061610"/>
            <a:ext cx="3320434" cy="0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3526897" y="3476490"/>
            <a:ext cx="4338908" cy="585693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l="3716" t="27693" r="74413" b="30660"/>
          <a:stretch/>
        </p:blipFill>
        <p:spPr>
          <a:xfrm rot="16200000">
            <a:off x="7127557" y="5392647"/>
            <a:ext cx="1143201" cy="958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8943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7787500" y="1292166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7947799" y="1984883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65 kVp</a:t>
            </a:r>
          </a:p>
        </p:txBody>
      </p:sp>
      <p:sp>
        <p:nvSpPr>
          <p:cNvPr id="12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Image Critique – Lateral Elbow</a:t>
            </a:r>
            <a:endParaRPr lang="en-CA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311252" cy="435133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CA" sz="2600" dirty="0">
                <a:solidFill>
                  <a:schemeClr val="tx1"/>
                </a:solidFill>
              </a:rPr>
              <a:t>Superimposed humeral epicondyles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endParaRPr lang="en-CA" sz="26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CA" sz="2600" dirty="0">
                <a:solidFill>
                  <a:schemeClr val="tx1"/>
                </a:solidFill>
              </a:rPr>
              <a:t>Radial tuberosity superimposed over radial shaft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endParaRPr lang="en-CA" sz="26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CA" sz="2600" dirty="0">
                <a:solidFill>
                  <a:schemeClr val="tx1"/>
                </a:solidFill>
              </a:rPr>
              <a:t>½ of radial head superimposing the coronoid process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endParaRPr lang="en-CA" sz="26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CA" sz="2600" dirty="0">
                <a:solidFill>
                  <a:schemeClr val="tx1"/>
                </a:solidFill>
              </a:rPr>
              <a:t>Olecranon process seen in profile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endParaRPr lang="en-CA" sz="26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CA" sz="2600" dirty="0">
                <a:solidFill>
                  <a:schemeClr val="tx1"/>
                </a:solidFill>
              </a:rPr>
              <a:t>90</a:t>
            </a:r>
            <a:r>
              <a:rPr lang="en-CA" sz="2600" baseline="30000" dirty="0">
                <a:solidFill>
                  <a:schemeClr val="tx1"/>
                </a:solidFill>
              </a:rPr>
              <a:t>0</a:t>
            </a:r>
            <a:r>
              <a:rPr lang="en-CA" sz="2600" dirty="0">
                <a:solidFill>
                  <a:schemeClr val="tx1"/>
                </a:solidFill>
              </a:rPr>
              <a:t> Elbow flexion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5264" y="2354215"/>
            <a:ext cx="4102736" cy="3543998"/>
          </a:xfrm>
          <a:prstGeom prst="rect">
            <a:avLst/>
          </a:prstGeom>
        </p:spPr>
      </p:pic>
      <p:sp>
        <p:nvSpPr>
          <p:cNvPr id="9" name="Freeform 8"/>
          <p:cNvSpPr/>
          <p:nvPr/>
        </p:nvSpPr>
        <p:spPr>
          <a:xfrm>
            <a:off x="9232014" y="3934012"/>
            <a:ext cx="575187" cy="280219"/>
          </a:xfrm>
          <a:custGeom>
            <a:avLst/>
            <a:gdLst>
              <a:gd name="connsiteX0" fmla="*/ 516193 w 575187"/>
              <a:gd name="connsiteY0" fmla="*/ 0 h 280219"/>
              <a:gd name="connsiteX1" fmla="*/ 147483 w 575187"/>
              <a:gd name="connsiteY1" fmla="*/ 14748 h 280219"/>
              <a:gd name="connsiteX2" fmla="*/ 103238 w 575187"/>
              <a:gd name="connsiteY2" fmla="*/ 29497 h 280219"/>
              <a:gd name="connsiteX3" fmla="*/ 44245 w 575187"/>
              <a:gd name="connsiteY3" fmla="*/ 73742 h 280219"/>
              <a:gd name="connsiteX4" fmla="*/ 14748 w 575187"/>
              <a:gd name="connsiteY4" fmla="*/ 117987 h 280219"/>
              <a:gd name="connsiteX5" fmla="*/ 0 w 575187"/>
              <a:gd name="connsiteY5" fmla="*/ 162232 h 280219"/>
              <a:gd name="connsiteX6" fmla="*/ 58993 w 575187"/>
              <a:gd name="connsiteY6" fmla="*/ 250723 h 280219"/>
              <a:gd name="connsiteX7" fmla="*/ 147483 w 575187"/>
              <a:gd name="connsiteY7" fmla="*/ 280219 h 280219"/>
              <a:gd name="connsiteX8" fmla="*/ 339212 w 575187"/>
              <a:gd name="connsiteY8" fmla="*/ 265471 h 280219"/>
              <a:gd name="connsiteX9" fmla="*/ 383458 w 575187"/>
              <a:gd name="connsiteY9" fmla="*/ 235974 h 280219"/>
              <a:gd name="connsiteX10" fmla="*/ 471948 w 575187"/>
              <a:gd name="connsiteY10" fmla="*/ 206477 h 280219"/>
              <a:gd name="connsiteX11" fmla="*/ 516193 w 575187"/>
              <a:gd name="connsiteY11" fmla="*/ 191729 h 280219"/>
              <a:gd name="connsiteX12" fmla="*/ 545690 w 575187"/>
              <a:gd name="connsiteY12" fmla="*/ 147484 h 280219"/>
              <a:gd name="connsiteX13" fmla="*/ 575187 w 575187"/>
              <a:gd name="connsiteY13" fmla="*/ 58994 h 280219"/>
              <a:gd name="connsiteX14" fmla="*/ 516193 w 575187"/>
              <a:gd name="connsiteY14" fmla="*/ 0 h 280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575187" h="280219">
                <a:moveTo>
                  <a:pt x="516193" y="0"/>
                </a:moveTo>
                <a:cubicBezTo>
                  <a:pt x="393290" y="4916"/>
                  <a:pt x="270172" y="5984"/>
                  <a:pt x="147483" y="14748"/>
                </a:cubicBezTo>
                <a:cubicBezTo>
                  <a:pt x="131976" y="15856"/>
                  <a:pt x="116736" y="21784"/>
                  <a:pt x="103238" y="29497"/>
                </a:cubicBezTo>
                <a:cubicBezTo>
                  <a:pt x="81896" y="41692"/>
                  <a:pt x="61626" y="56361"/>
                  <a:pt x="44245" y="73742"/>
                </a:cubicBezTo>
                <a:cubicBezTo>
                  <a:pt x="31711" y="86276"/>
                  <a:pt x="24580" y="103239"/>
                  <a:pt x="14748" y="117987"/>
                </a:cubicBezTo>
                <a:cubicBezTo>
                  <a:pt x="9832" y="132735"/>
                  <a:pt x="0" y="146686"/>
                  <a:pt x="0" y="162232"/>
                </a:cubicBezTo>
                <a:cubicBezTo>
                  <a:pt x="0" y="196108"/>
                  <a:pt x="32391" y="235944"/>
                  <a:pt x="58993" y="250723"/>
                </a:cubicBezTo>
                <a:cubicBezTo>
                  <a:pt x="86172" y="265823"/>
                  <a:pt x="147483" y="280219"/>
                  <a:pt x="147483" y="280219"/>
                </a:cubicBezTo>
                <a:cubicBezTo>
                  <a:pt x="211393" y="275303"/>
                  <a:pt x="276211" y="277284"/>
                  <a:pt x="339212" y="265471"/>
                </a:cubicBezTo>
                <a:cubicBezTo>
                  <a:pt x="356634" y="262204"/>
                  <a:pt x="367260" y="243173"/>
                  <a:pt x="383458" y="235974"/>
                </a:cubicBezTo>
                <a:cubicBezTo>
                  <a:pt x="411870" y="223346"/>
                  <a:pt x="442451" y="216309"/>
                  <a:pt x="471948" y="206477"/>
                </a:cubicBezTo>
                <a:lnTo>
                  <a:pt x="516193" y="191729"/>
                </a:lnTo>
                <a:cubicBezTo>
                  <a:pt x="526025" y="176981"/>
                  <a:pt x="538491" y="163682"/>
                  <a:pt x="545690" y="147484"/>
                </a:cubicBezTo>
                <a:cubicBezTo>
                  <a:pt x="558318" y="119072"/>
                  <a:pt x="575187" y="58994"/>
                  <a:pt x="575187" y="58994"/>
                </a:cubicBezTo>
                <a:lnTo>
                  <a:pt x="516193" y="0"/>
                </a:lnTo>
                <a:close/>
              </a:path>
            </a:pathLst>
          </a:custGeom>
          <a:solidFill>
            <a:srgbClr val="FFFF00">
              <a:alpha val="10196"/>
            </a:srgbClr>
          </a:soli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Freeform 9"/>
          <p:cNvSpPr/>
          <p:nvPr/>
        </p:nvSpPr>
        <p:spPr>
          <a:xfrm>
            <a:off x="8450348" y="3823496"/>
            <a:ext cx="2212258" cy="732516"/>
          </a:xfrm>
          <a:custGeom>
            <a:avLst/>
            <a:gdLst>
              <a:gd name="connsiteX0" fmla="*/ 2182761 w 2212258"/>
              <a:gd name="connsiteY0" fmla="*/ 66270 h 732516"/>
              <a:gd name="connsiteX1" fmla="*/ 2109019 w 2212258"/>
              <a:gd name="connsiteY1" fmla="*/ 51521 h 732516"/>
              <a:gd name="connsiteX2" fmla="*/ 2050026 w 2212258"/>
              <a:gd name="connsiteY2" fmla="*/ 36773 h 732516"/>
              <a:gd name="connsiteX3" fmla="*/ 1150374 w 2212258"/>
              <a:gd name="connsiteY3" fmla="*/ 51521 h 732516"/>
              <a:gd name="connsiteX4" fmla="*/ 825910 w 2212258"/>
              <a:gd name="connsiteY4" fmla="*/ 81018 h 732516"/>
              <a:gd name="connsiteX5" fmla="*/ 766916 w 2212258"/>
              <a:gd name="connsiteY5" fmla="*/ 95767 h 732516"/>
              <a:gd name="connsiteX6" fmla="*/ 663677 w 2212258"/>
              <a:gd name="connsiteY6" fmla="*/ 110515 h 732516"/>
              <a:gd name="connsiteX7" fmla="*/ 575187 w 2212258"/>
              <a:gd name="connsiteY7" fmla="*/ 125263 h 732516"/>
              <a:gd name="connsiteX8" fmla="*/ 280219 w 2212258"/>
              <a:gd name="connsiteY8" fmla="*/ 110515 h 732516"/>
              <a:gd name="connsiteX9" fmla="*/ 221226 w 2212258"/>
              <a:gd name="connsiteY9" fmla="*/ 22025 h 732516"/>
              <a:gd name="connsiteX10" fmla="*/ 162232 w 2212258"/>
              <a:gd name="connsiteY10" fmla="*/ 7276 h 732516"/>
              <a:gd name="connsiteX11" fmla="*/ 29497 w 2212258"/>
              <a:gd name="connsiteY11" fmla="*/ 22025 h 732516"/>
              <a:gd name="connsiteX12" fmla="*/ 44245 w 2212258"/>
              <a:gd name="connsiteY12" fmla="*/ 361238 h 732516"/>
              <a:gd name="connsiteX13" fmla="*/ 29497 w 2212258"/>
              <a:gd name="connsiteY13" fmla="*/ 641457 h 732516"/>
              <a:gd name="connsiteX14" fmla="*/ 0 w 2212258"/>
              <a:gd name="connsiteY14" fmla="*/ 685702 h 732516"/>
              <a:gd name="connsiteX15" fmla="*/ 14748 w 2212258"/>
              <a:gd name="connsiteY15" fmla="*/ 729947 h 732516"/>
              <a:gd name="connsiteX16" fmla="*/ 221226 w 2212258"/>
              <a:gd name="connsiteY16" fmla="*/ 700450 h 732516"/>
              <a:gd name="connsiteX17" fmla="*/ 265471 w 2212258"/>
              <a:gd name="connsiteY17" fmla="*/ 656205 h 732516"/>
              <a:gd name="connsiteX18" fmla="*/ 339213 w 2212258"/>
              <a:gd name="connsiteY18" fmla="*/ 582463 h 732516"/>
              <a:gd name="connsiteX19" fmla="*/ 427703 w 2212258"/>
              <a:gd name="connsiteY19" fmla="*/ 567715 h 732516"/>
              <a:gd name="connsiteX20" fmla="*/ 471948 w 2212258"/>
              <a:gd name="connsiteY20" fmla="*/ 552967 h 732516"/>
              <a:gd name="connsiteX21" fmla="*/ 530942 w 2212258"/>
              <a:gd name="connsiteY21" fmla="*/ 538218 h 732516"/>
              <a:gd name="connsiteX22" fmla="*/ 619432 w 2212258"/>
              <a:gd name="connsiteY22" fmla="*/ 508721 h 732516"/>
              <a:gd name="connsiteX23" fmla="*/ 781665 w 2212258"/>
              <a:gd name="connsiteY23" fmla="*/ 493973 h 732516"/>
              <a:gd name="connsiteX24" fmla="*/ 1474839 w 2212258"/>
              <a:gd name="connsiteY24" fmla="*/ 464476 h 732516"/>
              <a:gd name="connsiteX25" fmla="*/ 1637071 w 2212258"/>
              <a:gd name="connsiteY25" fmla="*/ 449728 h 732516"/>
              <a:gd name="connsiteX26" fmla="*/ 2212258 w 2212258"/>
              <a:gd name="connsiteY26" fmla="*/ 449728 h 732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2212258" h="732516">
                <a:moveTo>
                  <a:pt x="2182761" y="66270"/>
                </a:moveTo>
                <a:cubicBezTo>
                  <a:pt x="2158180" y="61354"/>
                  <a:pt x="2133490" y="56959"/>
                  <a:pt x="2109019" y="51521"/>
                </a:cubicBezTo>
                <a:cubicBezTo>
                  <a:pt x="2089232" y="47124"/>
                  <a:pt x="2070296" y="36773"/>
                  <a:pt x="2050026" y="36773"/>
                </a:cubicBezTo>
                <a:cubicBezTo>
                  <a:pt x="1750102" y="36773"/>
                  <a:pt x="1450258" y="46605"/>
                  <a:pt x="1150374" y="51521"/>
                </a:cubicBezTo>
                <a:cubicBezTo>
                  <a:pt x="1071414" y="57595"/>
                  <a:pt x="913205" y="67588"/>
                  <a:pt x="825910" y="81018"/>
                </a:cubicBezTo>
                <a:cubicBezTo>
                  <a:pt x="805876" y="84100"/>
                  <a:pt x="786859" y="92141"/>
                  <a:pt x="766916" y="95767"/>
                </a:cubicBezTo>
                <a:cubicBezTo>
                  <a:pt x="732714" y="101985"/>
                  <a:pt x="698035" y="105229"/>
                  <a:pt x="663677" y="110515"/>
                </a:cubicBezTo>
                <a:cubicBezTo>
                  <a:pt x="634121" y="115062"/>
                  <a:pt x="604684" y="120347"/>
                  <a:pt x="575187" y="125263"/>
                </a:cubicBezTo>
                <a:cubicBezTo>
                  <a:pt x="476864" y="120347"/>
                  <a:pt x="374727" y="138080"/>
                  <a:pt x="280219" y="110515"/>
                </a:cubicBezTo>
                <a:cubicBezTo>
                  <a:pt x="246186" y="100589"/>
                  <a:pt x="255618" y="30623"/>
                  <a:pt x="221226" y="22025"/>
                </a:cubicBezTo>
                <a:lnTo>
                  <a:pt x="162232" y="7276"/>
                </a:lnTo>
                <a:cubicBezTo>
                  <a:pt x="117987" y="12192"/>
                  <a:pt x="43575" y="-20208"/>
                  <a:pt x="29497" y="22025"/>
                </a:cubicBezTo>
                <a:cubicBezTo>
                  <a:pt x="-6293" y="129395"/>
                  <a:pt x="44245" y="248060"/>
                  <a:pt x="44245" y="361238"/>
                </a:cubicBezTo>
                <a:cubicBezTo>
                  <a:pt x="44245" y="454774"/>
                  <a:pt x="42135" y="548779"/>
                  <a:pt x="29497" y="641457"/>
                </a:cubicBezTo>
                <a:cubicBezTo>
                  <a:pt x="27102" y="659020"/>
                  <a:pt x="9832" y="670954"/>
                  <a:pt x="0" y="685702"/>
                </a:cubicBezTo>
                <a:cubicBezTo>
                  <a:pt x="4916" y="700450"/>
                  <a:pt x="-547" y="727166"/>
                  <a:pt x="14748" y="729947"/>
                </a:cubicBezTo>
                <a:cubicBezTo>
                  <a:pt x="72988" y="740536"/>
                  <a:pt x="159189" y="715960"/>
                  <a:pt x="221226" y="700450"/>
                </a:cubicBezTo>
                <a:cubicBezTo>
                  <a:pt x="235974" y="685702"/>
                  <a:pt x="252118" y="672228"/>
                  <a:pt x="265471" y="656205"/>
                </a:cubicBezTo>
                <a:cubicBezTo>
                  <a:pt x="295723" y="619902"/>
                  <a:pt x="289297" y="599102"/>
                  <a:pt x="339213" y="582463"/>
                </a:cubicBezTo>
                <a:cubicBezTo>
                  <a:pt x="367582" y="573007"/>
                  <a:pt x="398512" y="574202"/>
                  <a:pt x="427703" y="567715"/>
                </a:cubicBezTo>
                <a:cubicBezTo>
                  <a:pt x="442879" y="564343"/>
                  <a:pt x="457000" y="557238"/>
                  <a:pt x="471948" y="552967"/>
                </a:cubicBezTo>
                <a:cubicBezTo>
                  <a:pt x="491438" y="547398"/>
                  <a:pt x="511527" y="544043"/>
                  <a:pt x="530942" y="538218"/>
                </a:cubicBezTo>
                <a:cubicBezTo>
                  <a:pt x="560723" y="529284"/>
                  <a:pt x="588467" y="511536"/>
                  <a:pt x="619432" y="508721"/>
                </a:cubicBezTo>
                <a:lnTo>
                  <a:pt x="781665" y="493973"/>
                </a:lnTo>
                <a:cubicBezTo>
                  <a:pt x="1033365" y="410075"/>
                  <a:pt x="779857" y="489748"/>
                  <a:pt x="1474839" y="464476"/>
                </a:cubicBezTo>
                <a:cubicBezTo>
                  <a:pt x="1529103" y="462503"/>
                  <a:pt x="1582782" y="450814"/>
                  <a:pt x="1637071" y="449728"/>
                </a:cubicBezTo>
                <a:cubicBezTo>
                  <a:pt x="1828762" y="445894"/>
                  <a:pt x="2020529" y="449728"/>
                  <a:pt x="2212258" y="449728"/>
                </a:cubicBezTo>
              </a:path>
            </a:pathLst>
          </a:custGeom>
          <a:noFill/>
          <a:ln w="31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Freeform 10"/>
          <p:cNvSpPr/>
          <p:nvPr/>
        </p:nvSpPr>
        <p:spPr>
          <a:xfrm>
            <a:off x="7668683" y="3970021"/>
            <a:ext cx="3023420" cy="1202855"/>
          </a:xfrm>
          <a:custGeom>
            <a:avLst/>
            <a:gdLst>
              <a:gd name="connsiteX0" fmla="*/ 3023420 w 3023420"/>
              <a:gd name="connsiteY0" fmla="*/ 450688 h 1202855"/>
              <a:gd name="connsiteX1" fmla="*/ 2846439 w 3023420"/>
              <a:gd name="connsiteY1" fmla="*/ 480185 h 1202855"/>
              <a:gd name="connsiteX2" fmla="*/ 2757949 w 3023420"/>
              <a:gd name="connsiteY2" fmla="*/ 509681 h 1202855"/>
              <a:gd name="connsiteX3" fmla="*/ 2698955 w 3023420"/>
              <a:gd name="connsiteY3" fmla="*/ 524430 h 1202855"/>
              <a:gd name="connsiteX4" fmla="*/ 2654710 w 3023420"/>
              <a:gd name="connsiteY4" fmla="*/ 539178 h 1202855"/>
              <a:gd name="connsiteX5" fmla="*/ 2344994 w 3023420"/>
              <a:gd name="connsiteY5" fmla="*/ 568675 h 1202855"/>
              <a:gd name="connsiteX6" fmla="*/ 1917291 w 3023420"/>
              <a:gd name="connsiteY6" fmla="*/ 553926 h 1202855"/>
              <a:gd name="connsiteX7" fmla="*/ 1828800 w 3023420"/>
              <a:gd name="connsiteY7" fmla="*/ 524430 h 1202855"/>
              <a:gd name="connsiteX8" fmla="*/ 1725562 w 3023420"/>
              <a:gd name="connsiteY8" fmla="*/ 494933 h 1202855"/>
              <a:gd name="connsiteX9" fmla="*/ 1666568 w 3023420"/>
              <a:gd name="connsiteY9" fmla="*/ 480185 h 1202855"/>
              <a:gd name="connsiteX10" fmla="*/ 1592826 w 3023420"/>
              <a:gd name="connsiteY10" fmla="*/ 465436 h 1202855"/>
              <a:gd name="connsiteX11" fmla="*/ 1504336 w 3023420"/>
              <a:gd name="connsiteY11" fmla="*/ 435939 h 1202855"/>
              <a:gd name="connsiteX12" fmla="*/ 1371600 w 3023420"/>
              <a:gd name="connsiteY12" fmla="*/ 391694 h 1202855"/>
              <a:gd name="connsiteX13" fmla="*/ 1327355 w 3023420"/>
              <a:gd name="connsiteY13" fmla="*/ 376946 h 1202855"/>
              <a:gd name="connsiteX14" fmla="*/ 1268362 w 3023420"/>
              <a:gd name="connsiteY14" fmla="*/ 362197 h 1202855"/>
              <a:gd name="connsiteX15" fmla="*/ 1179871 w 3023420"/>
              <a:gd name="connsiteY15" fmla="*/ 332701 h 1202855"/>
              <a:gd name="connsiteX16" fmla="*/ 1076633 w 3023420"/>
              <a:gd name="connsiteY16" fmla="*/ 303204 h 1202855"/>
              <a:gd name="connsiteX17" fmla="*/ 973394 w 3023420"/>
              <a:gd name="connsiteY17" fmla="*/ 258959 h 1202855"/>
              <a:gd name="connsiteX18" fmla="*/ 929149 w 3023420"/>
              <a:gd name="connsiteY18" fmla="*/ 229462 h 1202855"/>
              <a:gd name="connsiteX19" fmla="*/ 870155 w 3023420"/>
              <a:gd name="connsiteY19" fmla="*/ 140972 h 1202855"/>
              <a:gd name="connsiteX20" fmla="*/ 825910 w 3023420"/>
              <a:gd name="connsiteY20" fmla="*/ 52481 h 1202855"/>
              <a:gd name="connsiteX21" fmla="*/ 825910 w 3023420"/>
              <a:gd name="connsiteY21" fmla="*/ 67230 h 1202855"/>
              <a:gd name="connsiteX22" fmla="*/ 840659 w 3023420"/>
              <a:gd name="connsiteY22" fmla="*/ 111475 h 1202855"/>
              <a:gd name="connsiteX23" fmla="*/ 825910 w 3023420"/>
              <a:gd name="connsiteY23" fmla="*/ 244210 h 1202855"/>
              <a:gd name="connsiteX24" fmla="*/ 766917 w 3023420"/>
              <a:gd name="connsiteY24" fmla="*/ 391694 h 1202855"/>
              <a:gd name="connsiteX25" fmla="*/ 737420 w 3023420"/>
              <a:gd name="connsiteY25" fmla="*/ 435939 h 1202855"/>
              <a:gd name="connsiteX26" fmla="*/ 648930 w 3023420"/>
              <a:gd name="connsiteY26" fmla="*/ 494933 h 1202855"/>
              <a:gd name="connsiteX27" fmla="*/ 560439 w 3023420"/>
              <a:gd name="connsiteY27" fmla="*/ 553926 h 1202855"/>
              <a:gd name="connsiteX28" fmla="*/ 442452 w 3023420"/>
              <a:gd name="connsiteY28" fmla="*/ 583423 h 1202855"/>
              <a:gd name="connsiteX29" fmla="*/ 235975 w 3023420"/>
              <a:gd name="connsiteY29" fmla="*/ 568675 h 1202855"/>
              <a:gd name="connsiteX30" fmla="*/ 191730 w 3023420"/>
              <a:gd name="connsiteY30" fmla="*/ 553926 h 1202855"/>
              <a:gd name="connsiteX31" fmla="*/ 147484 w 3023420"/>
              <a:gd name="connsiteY31" fmla="*/ 509681 h 1202855"/>
              <a:gd name="connsiteX32" fmla="*/ 88491 w 3023420"/>
              <a:gd name="connsiteY32" fmla="*/ 465436 h 1202855"/>
              <a:gd name="connsiteX33" fmla="*/ 0 w 3023420"/>
              <a:gd name="connsiteY33" fmla="*/ 406443 h 1202855"/>
              <a:gd name="connsiteX34" fmla="*/ 14749 w 3023420"/>
              <a:gd name="connsiteY34" fmla="*/ 760404 h 1202855"/>
              <a:gd name="connsiteX35" fmla="*/ 44246 w 3023420"/>
              <a:gd name="connsiteY35" fmla="*/ 848894 h 1202855"/>
              <a:gd name="connsiteX36" fmla="*/ 73742 w 3023420"/>
              <a:gd name="connsiteY36" fmla="*/ 966881 h 1202855"/>
              <a:gd name="connsiteX37" fmla="*/ 103239 w 3023420"/>
              <a:gd name="connsiteY37" fmla="*/ 1055372 h 1202855"/>
              <a:gd name="connsiteX38" fmla="*/ 147484 w 3023420"/>
              <a:gd name="connsiteY38" fmla="*/ 1143862 h 1202855"/>
              <a:gd name="connsiteX39" fmla="*/ 191730 w 3023420"/>
              <a:gd name="connsiteY39" fmla="*/ 1173359 h 1202855"/>
              <a:gd name="connsiteX40" fmla="*/ 280220 w 3023420"/>
              <a:gd name="connsiteY40" fmla="*/ 1202855 h 1202855"/>
              <a:gd name="connsiteX41" fmla="*/ 324465 w 3023420"/>
              <a:gd name="connsiteY41" fmla="*/ 1188107 h 1202855"/>
              <a:gd name="connsiteX42" fmla="*/ 368710 w 3023420"/>
              <a:gd name="connsiteY42" fmla="*/ 1158610 h 1202855"/>
              <a:gd name="connsiteX43" fmla="*/ 604684 w 3023420"/>
              <a:gd name="connsiteY43" fmla="*/ 1143862 h 1202855"/>
              <a:gd name="connsiteX44" fmla="*/ 1002891 w 3023420"/>
              <a:gd name="connsiteY44" fmla="*/ 1114365 h 1202855"/>
              <a:gd name="connsiteX45" fmla="*/ 1681317 w 3023420"/>
              <a:gd name="connsiteY45" fmla="*/ 1099617 h 1202855"/>
              <a:gd name="connsiteX46" fmla="*/ 1887794 w 3023420"/>
              <a:gd name="connsiteY46" fmla="*/ 1084868 h 1202855"/>
              <a:gd name="connsiteX47" fmla="*/ 1961536 w 3023420"/>
              <a:gd name="connsiteY47" fmla="*/ 1070120 h 1202855"/>
              <a:gd name="connsiteX48" fmla="*/ 2020530 w 3023420"/>
              <a:gd name="connsiteY48" fmla="*/ 1055372 h 1202855"/>
              <a:gd name="connsiteX49" fmla="*/ 2330246 w 3023420"/>
              <a:gd name="connsiteY49" fmla="*/ 1040623 h 1202855"/>
              <a:gd name="connsiteX50" fmla="*/ 2507226 w 3023420"/>
              <a:gd name="connsiteY50" fmla="*/ 1025875 h 1202855"/>
              <a:gd name="connsiteX51" fmla="*/ 2566220 w 3023420"/>
              <a:gd name="connsiteY51" fmla="*/ 1011126 h 1202855"/>
              <a:gd name="connsiteX52" fmla="*/ 3008671 w 3023420"/>
              <a:gd name="connsiteY52" fmla="*/ 996378 h 1202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3023420" h="1202855">
                <a:moveTo>
                  <a:pt x="3023420" y="450688"/>
                </a:moveTo>
                <a:cubicBezTo>
                  <a:pt x="2939749" y="461147"/>
                  <a:pt x="2916049" y="459302"/>
                  <a:pt x="2846439" y="480185"/>
                </a:cubicBezTo>
                <a:cubicBezTo>
                  <a:pt x="2816658" y="489119"/>
                  <a:pt x="2788113" y="502140"/>
                  <a:pt x="2757949" y="509681"/>
                </a:cubicBezTo>
                <a:cubicBezTo>
                  <a:pt x="2738284" y="514597"/>
                  <a:pt x="2718445" y="518861"/>
                  <a:pt x="2698955" y="524430"/>
                </a:cubicBezTo>
                <a:cubicBezTo>
                  <a:pt x="2684007" y="528701"/>
                  <a:pt x="2670136" y="537250"/>
                  <a:pt x="2654710" y="539178"/>
                </a:cubicBezTo>
                <a:cubicBezTo>
                  <a:pt x="2551805" y="552041"/>
                  <a:pt x="2344994" y="568675"/>
                  <a:pt x="2344994" y="568675"/>
                </a:cubicBezTo>
                <a:cubicBezTo>
                  <a:pt x="2202426" y="563759"/>
                  <a:pt x="2059422" y="566109"/>
                  <a:pt x="1917291" y="553926"/>
                </a:cubicBezTo>
                <a:cubicBezTo>
                  <a:pt x="1886312" y="551271"/>
                  <a:pt x="1858964" y="531971"/>
                  <a:pt x="1828800" y="524430"/>
                </a:cubicBezTo>
                <a:cubicBezTo>
                  <a:pt x="1644311" y="478305"/>
                  <a:pt x="1873720" y="537263"/>
                  <a:pt x="1725562" y="494933"/>
                </a:cubicBezTo>
                <a:cubicBezTo>
                  <a:pt x="1706072" y="489365"/>
                  <a:pt x="1686355" y="484582"/>
                  <a:pt x="1666568" y="480185"/>
                </a:cubicBezTo>
                <a:cubicBezTo>
                  <a:pt x="1642097" y="474747"/>
                  <a:pt x="1617010" y="472032"/>
                  <a:pt x="1592826" y="465436"/>
                </a:cubicBezTo>
                <a:cubicBezTo>
                  <a:pt x="1562829" y="457255"/>
                  <a:pt x="1533833" y="445771"/>
                  <a:pt x="1504336" y="435939"/>
                </a:cubicBezTo>
                <a:lnTo>
                  <a:pt x="1371600" y="391694"/>
                </a:lnTo>
                <a:cubicBezTo>
                  <a:pt x="1356852" y="386778"/>
                  <a:pt x="1342437" y="380717"/>
                  <a:pt x="1327355" y="376946"/>
                </a:cubicBezTo>
                <a:cubicBezTo>
                  <a:pt x="1307691" y="372030"/>
                  <a:pt x="1287777" y="368021"/>
                  <a:pt x="1268362" y="362197"/>
                </a:cubicBezTo>
                <a:cubicBezTo>
                  <a:pt x="1238581" y="353263"/>
                  <a:pt x="1210035" y="340242"/>
                  <a:pt x="1179871" y="332701"/>
                </a:cubicBezTo>
                <a:cubicBezTo>
                  <a:pt x="1105796" y="314181"/>
                  <a:pt x="1140107" y="324362"/>
                  <a:pt x="1076633" y="303204"/>
                </a:cubicBezTo>
                <a:cubicBezTo>
                  <a:pt x="965554" y="229150"/>
                  <a:pt x="1106726" y="316101"/>
                  <a:pt x="973394" y="258959"/>
                </a:cubicBezTo>
                <a:cubicBezTo>
                  <a:pt x="957102" y="251977"/>
                  <a:pt x="943897" y="239294"/>
                  <a:pt x="929149" y="229462"/>
                </a:cubicBezTo>
                <a:cubicBezTo>
                  <a:pt x="909484" y="199965"/>
                  <a:pt x="881365" y="174604"/>
                  <a:pt x="870155" y="140972"/>
                </a:cubicBezTo>
                <a:cubicBezTo>
                  <a:pt x="849802" y="79910"/>
                  <a:pt x="864031" y="109661"/>
                  <a:pt x="825910" y="52481"/>
                </a:cubicBezTo>
                <a:cubicBezTo>
                  <a:pt x="818962" y="31636"/>
                  <a:pt x="788864" y="-62429"/>
                  <a:pt x="825910" y="67230"/>
                </a:cubicBezTo>
                <a:cubicBezTo>
                  <a:pt x="830181" y="82178"/>
                  <a:pt x="835743" y="96727"/>
                  <a:pt x="840659" y="111475"/>
                </a:cubicBezTo>
                <a:cubicBezTo>
                  <a:pt x="835743" y="155720"/>
                  <a:pt x="834641" y="200557"/>
                  <a:pt x="825910" y="244210"/>
                </a:cubicBezTo>
                <a:cubicBezTo>
                  <a:pt x="816613" y="290695"/>
                  <a:pt x="791119" y="349341"/>
                  <a:pt x="766917" y="391694"/>
                </a:cubicBezTo>
                <a:cubicBezTo>
                  <a:pt x="758123" y="407084"/>
                  <a:pt x="750760" y="424267"/>
                  <a:pt x="737420" y="435939"/>
                </a:cubicBezTo>
                <a:cubicBezTo>
                  <a:pt x="710741" y="459284"/>
                  <a:pt x="678427" y="475268"/>
                  <a:pt x="648930" y="494933"/>
                </a:cubicBezTo>
                <a:lnTo>
                  <a:pt x="560439" y="553926"/>
                </a:lnTo>
                <a:cubicBezTo>
                  <a:pt x="492413" y="576602"/>
                  <a:pt x="531438" y="565626"/>
                  <a:pt x="442452" y="583423"/>
                </a:cubicBezTo>
                <a:cubicBezTo>
                  <a:pt x="373626" y="578507"/>
                  <a:pt x="304503" y="576737"/>
                  <a:pt x="235975" y="568675"/>
                </a:cubicBezTo>
                <a:cubicBezTo>
                  <a:pt x="220535" y="566859"/>
                  <a:pt x="204665" y="562549"/>
                  <a:pt x="191730" y="553926"/>
                </a:cubicBezTo>
                <a:cubicBezTo>
                  <a:pt x="174375" y="542356"/>
                  <a:pt x="163320" y="523255"/>
                  <a:pt x="147484" y="509681"/>
                </a:cubicBezTo>
                <a:cubicBezTo>
                  <a:pt x="128821" y="493684"/>
                  <a:pt x="108628" y="479532"/>
                  <a:pt x="88491" y="465436"/>
                </a:cubicBezTo>
                <a:cubicBezTo>
                  <a:pt x="59449" y="445106"/>
                  <a:pt x="0" y="406443"/>
                  <a:pt x="0" y="406443"/>
                </a:cubicBezTo>
                <a:cubicBezTo>
                  <a:pt x="4916" y="524430"/>
                  <a:pt x="2998" y="642901"/>
                  <a:pt x="14749" y="760404"/>
                </a:cubicBezTo>
                <a:cubicBezTo>
                  <a:pt x="17843" y="791342"/>
                  <a:pt x="34414" y="819397"/>
                  <a:pt x="44246" y="848894"/>
                </a:cubicBezTo>
                <a:cubicBezTo>
                  <a:pt x="88993" y="983136"/>
                  <a:pt x="20354" y="771124"/>
                  <a:pt x="73742" y="966881"/>
                </a:cubicBezTo>
                <a:cubicBezTo>
                  <a:pt x="81923" y="996878"/>
                  <a:pt x="93407" y="1025875"/>
                  <a:pt x="103239" y="1055372"/>
                </a:cubicBezTo>
                <a:cubicBezTo>
                  <a:pt x="115233" y="1091355"/>
                  <a:pt x="118896" y="1115274"/>
                  <a:pt x="147484" y="1143862"/>
                </a:cubicBezTo>
                <a:cubicBezTo>
                  <a:pt x="160018" y="1156396"/>
                  <a:pt x="175532" y="1166160"/>
                  <a:pt x="191730" y="1173359"/>
                </a:cubicBezTo>
                <a:cubicBezTo>
                  <a:pt x="220142" y="1185987"/>
                  <a:pt x="280220" y="1202855"/>
                  <a:pt x="280220" y="1202855"/>
                </a:cubicBezTo>
                <a:cubicBezTo>
                  <a:pt x="294968" y="1197939"/>
                  <a:pt x="310560" y="1195059"/>
                  <a:pt x="324465" y="1188107"/>
                </a:cubicBezTo>
                <a:cubicBezTo>
                  <a:pt x="340319" y="1180180"/>
                  <a:pt x="351202" y="1161374"/>
                  <a:pt x="368710" y="1158610"/>
                </a:cubicBezTo>
                <a:cubicBezTo>
                  <a:pt x="446557" y="1146318"/>
                  <a:pt x="526026" y="1148778"/>
                  <a:pt x="604684" y="1143862"/>
                </a:cubicBezTo>
                <a:cubicBezTo>
                  <a:pt x="776979" y="1109404"/>
                  <a:pt x="686258" y="1123678"/>
                  <a:pt x="1002891" y="1114365"/>
                </a:cubicBezTo>
                <a:lnTo>
                  <a:pt x="1681317" y="1099617"/>
                </a:lnTo>
                <a:cubicBezTo>
                  <a:pt x="1750143" y="1094701"/>
                  <a:pt x="1819172" y="1092091"/>
                  <a:pt x="1887794" y="1084868"/>
                </a:cubicBezTo>
                <a:cubicBezTo>
                  <a:pt x="1912724" y="1082244"/>
                  <a:pt x="1937065" y="1075558"/>
                  <a:pt x="1961536" y="1070120"/>
                </a:cubicBezTo>
                <a:cubicBezTo>
                  <a:pt x="1981323" y="1065723"/>
                  <a:pt x="2000325" y="1056988"/>
                  <a:pt x="2020530" y="1055372"/>
                </a:cubicBezTo>
                <a:cubicBezTo>
                  <a:pt x="2123556" y="1047130"/>
                  <a:pt x="2227080" y="1046876"/>
                  <a:pt x="2330246" y="1040623"/>
                </a:cubicBezTo>
                <a:cubicBezTo>
                  <a:pt x="2389335" y="1037042"/>
                  <a:pt x="2448233" y="1030791"/>
                  <a:pt x="2507226" y="1025875"/>
                </a:cubicBezTo>
                <a:cubicBezTo>
                  <a:pt x="2526891" y="1020959"/>
                  <a:pt x="2546186" y="1014208"/>
                  <a:pt x="2566220" y="1011126"/>
                </a:cubicBezTo>
                <a:cubicBezTo>
                  <a:pt x="2736184" y="984977"/>
                  <a:pt x="2806054" y="996378"/>
                  <a:pt x="3008671" y="996378"/>
                </a:cubicBezTo>
              </a:path>
            </a:pathLst>
          </a:custGeom>
          <a:noFill/>
          <a:ln w="3175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4" name="Freeform 13"/>
          <p:cNvSpPr/>
          <p:nvPr/>
        </p:nvSpPr>
        <p:spPr>
          <a:xfrm>
            <a:off x="8435601" y="4045200"/>
            <a:ext cx="516193" cy="508646"/>
          </a:xfrm>
          <a:custGeom>
            <a:avLst/>
            <a:gdLst>
              <a:gd name="connsiteX0" fmla="*/ 58993 w 516193"/>
              <a:gd name="connsiteY0" fmla="*/ 36295 h 508646"/>
              <a:gd name="connsiteX1" fmla="*/ 58993 w 516193"/>
              <a:gd name="connsiteY1" fmla="*/ 390256 h 508646"/>
              <a:gd name="connsiteX2" fmla="*/ 0 w 516193"/>
              <a:gd name="connsiteY2" fmla="*/ 478746 h 508646"/>
              <a:gd name="connsiteX3" fmla="*/ 44245 w 516193"/>
              <a:gd name="connsiteY3" fmla="*/ 508243 h 508646"/>
              <a:gd name="connsiteX4" fmla="*/ 103238 w 516193"/>
              <a:gd name="connsiteY4" fmla="*/ 493495 h 508646"/>
              <a:gd name="connsiteX5" fmla="*/ 176980 w 516193"/>
              <a:gd name="connsiteY5" fmla="*/ 478746 h 508646"/>
              <a:gd name="connsiteX6" fmla="*/ 265471 w 516193"/>
              <a:gd name="connsiteY6" fmla="*/ 449250 h 508646"/>
              <a:gd name="connsiteX7" fmla="*/ 383458 w 516193"/>
              <a:gd name="connsiteY7" fmla="*/ 390256 h 508646"/>
              <a:gd name="connsiteX8" fmla="*/ 427703 w 516193"/>
              <a:gd name="connsiteY8" fmla="*/ 360759 h 508646"/>
              <a:gd name="connsiteX9" fmla="*/ 516193 w 516193"/>
              <a:gd name="connsiteY9" fmla="*/ 331263 h 508646"/>
              <a:gd name="connsiteX10" fmla="*/ 442451 w 516193"/>
              <a:gd name="connsiteY10" fmla="*/ 272269 h 508646"/>
              <a:gd name="connsiteX11" fmla="*/ 398206 w 516193"/>
              <a:gd name="connsiteY11" fmla="*/ 242772 h 508646"/>
              <a:gd name="connsiteX12" fmla="*/ 309716 w 516193"/>
              <a:gd name="connsiteY12" fmla="*/ 213275 h 508646"/>
              <a:gd name="connsiteX13" fmla="*/ 265471 w 516193"/>
              <a:gd name="connsiteY13" fmla="*/ 198527 h 508646"/>
              <a:gd name="connsiteX14" fmla="*/ 132735 w 516193"/>
              <a:gd name="connsiteY14" fmla="*/ 154282 h 508646"/>
              <a:gd name="connsiteX15" fmla="*/ 88490 w 516193"/>
              <a:gd name="connsiteY15" fmla="*/ 124785 h 508646"/>
              <a:gd name="connsiteX16" fmla="*/ 88490 w 516193"/>
              <a:gd name="connsiteY16" fmla="*/ 21546 h 508646"/>
              <a:gd name="connsiteX17" fmla="*/ 58993 w 516193"/>
              <a:gd name="connsiteY17" fmla="*/ 36295 h 5086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6193" h="508646">
                <a:moveTo>
                  <a:pt x="58993" y="36295"/>
                </a:moveTo>
                <a:cubicBezTo>
                  <a:pt x="54077" y="97747"/>
                  <a:pt x="90311" y="264983"/>
                  <a:pt x="58993" y="390256"/>
                </a:cubicBezTo>
                <a:cubicBezTo>
                  <a:pt x="50395" y="424648"/>
                  <a:pt x="0" y="478746"/>
                  <a:pt x="0" y="478746"/>
                </a:cubicBezTo>
                <a:cubicBezTo>
                  <a:pt x="14748" y="488578"/>
                  <a:pt x="26698" y="505736"/>
                  <a:pt x="44245" y="508243"/>
                </a:cubicBezTo>
                <a:cubicBezTo>
                  <a:pt x="64311" y="511110"/>
                  <a:pt x="83451" y="497892"/>
                  <a:pt x="103238" y="493495"/>
                </a:cubicBezTo>
                <a:cubicBezTo>
                  <a:pt x="127709" y="488057"/>
                  <a:pt x="152796" y="485342"/>
                  <a:pt x="176980" y="478746"/>
                </a:cubicBezTo>
                <a:cubicBezTo>
                  <a:pt x="206977" y="470565"/>
                  <a:pt x="265471" y="449250"/>
                  <a:pt x="265471" y="449250"/>
                </a:cubicBezTo>
                <a:cubicBezTo>
                  <a:pt x="396489" y="350986"/>
                  <a:pt x="254595" y="445484"/>
                  <a:pt x="383458" y="390256"/>
                </a:cubicBezTo>
                <a:cubicBezTo>
                  <a:pt x="399750" y="383274"/>
                  <a:pt x="411505" y="367958"/>
                  <a:pt x="427703" y="360759"/>
                </a:cubicBezTo>
                <a:cubicBezTo>
                  <a:pt x="456115" y="348131"/>
                  <a:pt x="516193" y="331263"/>
                  <a:pt x="516193" y="331263"/>
                </a:cubicBezTo>
                <a:cubicBezTo>
                  <a:pt x="466469" y="256676"/>
                  <a:pt x="513689" y="307888"/>
                  <a:pt x="442451" y="272269"/>
                </a:cubicBezTo>
                <a:cubicBezTo>
                  <a:pt x="426597" y="264342"/>
                  <a:pt x="414404" y="249971"/>
                  <a:pt x="398206" y="242772"/>
                </a:cubicBezTo>
                <a:cubicBezTo>
                  <a:pt x="369794" y="230144"/>
                  <a:pt x="339213" y="223107"/>
                  <a:pt x="309716" y="213275"/>
                </a:cubicBezTo>
                <a:cubicBezTo>
                  <a:pt x="294968" y="208359"/>
                  <a:pt x="280553" y="202297"/>
                  <a:pt x="265471" y="198527"/>
                </a:cubicBezTo>
                <a:cubicBezTo>
                  <a:pt x="209140" y="184445"/>
                  <a:pt x="188274" y="182052"/>
                  <a:pt x="132735" y="154282"/>
                </a:cubicBezTo>
                <a:cubicBezTo>
                  <a:pt x="116881" y="146355"/>
                  <a:pt x="103238" y="134617"/>
                  <a:pt x="88490" y="124785"/>
                </a:cubicBezTo>
                <a:cubicBezTo>
                  <a:pt x="101757" y="84983"/>
                  <a:pt x="117297" y="64756"/>
                  <a:pt x="88490" y="21546"/>
                </a:cubicBezTo>
                <a:cubicBezTo>
                  <a:pt x="78658" y="6798"/>
                  <a:pt x="63909" y="-25157"/>
                  <a:pt x="58993" y="36295"/>
                </a:cubicBezTo>
                <a:close/>
              </a:path>
            </a:pathLst>
          </a:custGeom>
          <a:solidFill>
            <a:srgbClr val="7030A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" name="Freeform 15"/>
          <p:cNvSpPr/>
          <p:nvPr/>
        </p:nvSpPr>
        <p:spPr>
          <a:xfrm>
            <a:off x="7550696" y="3437285"/>
            <a:ext cx="446564" cy="791694"/>
          </a:xfrm>
          <a:custGeom>
            <a:avLst/>
            <a:gdLst>
              <a:gd name="connsiteX0" fmla="*/ 58994 w 446564"/>
              <a:gd name="connsiteY0" fmla="*/ 10029 h 791694"/>
              <a:gd name="connsiteX1" fmla="*/ 58994 w 446564"/>
              <a:gd name="connsiteY1" fmla="*/ 349242 h 791694"/>
              <a:gd name="connsiteX2" fmla="*/ 44246 w 446564"/>
              <a:gd name="connsiteY2" fmla="*/ 422984 h 791694"/>
              <a:gd name="connsiteX3" fmla="*/ 14749 w 446564"/>
              <a:gd name="connsiteY3" fmla="*/ 467229 h 791694"/>
              <a:gd name="connsiteX4" fmla="*/ 0 w 446564"/>
              <a:gd name="connsiteY4" fmla="*/ 511474 h 791694"/>
              <a:gd name="connsiteX5" fmla="*/ 29497 w 446564"/>
              <a:gd name="connsiteY5" fmla="*/ 688455 h 791694"/>
              <a:gd name="connsiteX6" fmla="*/ 58994 w 446564"/>
              <a:gd name="connsiteY6" fmla="*/ 732700 h 791694"/>
              <a:gd name="connsiteX7" fmla="*/ 103239 w 446564"/>
              <a:gd name="connsiteY7" fmla="*/ 776945 h 791694"/>
              <a:gd name="connsiteX8" fmla="*/ 147484 w 446564"/>
              <a:gd name="connsiteY8" fmla="*/ 791694 h 791694"/>
              <a:gd name="connsiteX9" fmla="*/ 221226 w 446564"/>
              <a:gd name="connsiteY9" fmla="*/ 762197 h 791694"/>
              <a:gd name="connsiteX10" fmla="*/ 250723 w 446564"/>
              <a:gd name="connsiteY10" fmla="*/ 673707 h 791694"/>
              <a:gd name="connsiteX11" fmla="*/ 265471 w 446564"/>
              <a:gd name="connsiteY11" fmla="*/ 629461 h 791694"/>
              <a:gd name="connsiteX12" fmla="*/ 339213 w 446564"/>
              <a:gd name="connsiteY12" fmla="*/ 540971 h 791694"/>
              <a:gd name="connsiteX13" fmla="*/ 383458 w 446564"/>
              <a:gd name="connsiteY13" fmla="*/ 526223 h 791694"/>
              <a:gd name="connsiteX14" fmla="*/ 412955 w 446564"/>
              <a:gd name="connsiteY14" fmla="*/ 349242 h 791694"/>
              <a:gd name="connsiteX15" fmla="*/ 280220 w 446564"/>
              <a:gd name="connsiteY15" fmla="*/ 246003 h 791694"/>
              <a:gd name="connsiteX16" fmla="*/ 235975 w 446564"/>
              <a:gd name="connsiteY16" fmla="*/ 216507 h 791694"/>
              <a:gd name="connsiteX17" fmla="*/ 206478 w 446564"/>
              <a:gd name="connsiteY17" fmla="*/ 172261 h 791694"/>
              <a:gd name="connsiteX18" fmla="*/ 117987 w 446564"/>
              <a:gd name="connsiteY18" fmla="*/ 113268 h 791694"/>
              <a:gd name="connsiteX19" fmla="*/ 58994 w 446564"/>
              <a:gd name="connsiteY19" fmla="*/ 10029 h 791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46564" h="791694">
                <a:moveTo>
                  <a:pt x="58994" y="10029"/>
                </a:moveTo>
                <a:cubicBezTo>
                  <a:pt x="49162" y="49358"/>
                  <a:pt x="81490" y="90531"/>
                  <a:pt x="58994" y="349242"/>
                </a:cubicBezTo>
                <a:cubicBezTo>
                  <a:pt x="56822" y="374215"/>
                  <a:pt x="53048" y="399513"/>
                  <a:pt x="44246" y="422984"/>
                </a:cubicBezTo>
                <a:cubicBezTo>
                  <a:pt x="38022" y="439581"/>
                  <a:pt x="22676" y="451375"/>
                  <a:pt x="14749" y="467229"/>
                </a:cubicBezTo>
                <a:cubicBezTo>
                  <a:pt x="7796" y="481134"/>
                  <a:pt x="4916" y="496726"/>
                  <a:pt x="0" y="511474"/>
                </a:cubicBezTo>
                <a:cubicBezTo>
                  <a:pt x="4672" y="553524"/>
                  <a:pt x="4790" y="639041"/>
                  <a:pt x="29497" y="688455"/>
                </a:cubicBezTo>
                <a:cubicBezTo>
                  <a:pt x="37424" y="704309"/>
                  <a:pt x="47646" y="719083"/>
                  <a:pt x="58994" y="732700"/>
                </a:cubicBezTo>
                <a:cubicBezTo>
                  <a:pt x="72347" y="748723"/>
                  <a:pt x="85885" y="765375"/>
                  <a:pt x="103239" y="776945"/>
                </a:cubicBezTo>
                <a:cubicBezTo>
                  <a:pt x="116174" y="785569"/>
                  <a:pt x="132736" y="786778"/>
                  <a:pt x="147484" y="791694"/>
                </a:cubicBezTo>
                <a:cubicBezTo>
                  <a:pt x="172065" y="781862"/>
                  <a:pt x="203793" y="782121"/>
                  <a:pt x="221226" y="762197"/>
                </a:cubicBezTo>
                <a:cubicBezTo>
                  <a:pt x="241700" y="738798"/>
                  <a:pt x="240891" y="703204"/>
                  <a:pt x="250723" y="673707"/>
                </a:cubicBezTo>
                <a:cubicBezTo>
                  <a:pt x="255639" y="658958"/>
                  <a:pt x="256847" y="642396"/>
                  <a:pt x="265471" y="629461"/>
                </a:cubicBezTo>
                <a:cubicBezTo>
                  <a:pt x="287236" y="596814"/>
                  <a:pt x="305146" y="563682"/>
                  <a:pt x="339213" y="540971"/>
                </a:cubicBezTo>
                <a:cubicBezTo>
                  <a:pt x="352148" y="532348"/>
                  <a:pt x="368710" y="531139"/>
                  <a:pt x="383458" y="526223"/>
                </a:cubicBezTo>
                <a:cubicBezTo>
                  <a:pt x="422568" y="467558"/>
                  <a:pt x="486228" y="422515"/>
                  <a:pt x="412955" y="349242"/>
                </a:cubicBezTo>
                <a:cubicBezTo>
                  <a:pt x="343644" y="279931"/>
                  <a:pt x="386062" y="316564"/>
                  <a:pt x="280220" y="246003"/>
                </a:cubicBezTo>
                <a:lnTo>
                  <a:pt x="235975" y="216507"/>
                </a:lnTo>
                <a:cubicBezTo>
                  <a:pt x="226143" y="201758"/>
                  <a:pt x="219818" y="183933"/>
                  <a:pt x="206478" y="172261"/>
                </a:cubicBezTo>
                <a:cubicBezTo>
                  <a:pt x="179799" y="148917"/>
                  <a:pt x="117987" y="113268"/>
                  <a:pt x="117987" y="113268"/>
                </a:cubicBezTo>
                <a:cubicBezTo>
                  <a:pt x="98842" y="55832"/>
                  <a:pt x="68826" y="-29300"/>
                  <a:pt x="58994" y="10029"/>
                </a:cubicBezTo>
                <a:close/>
              </a:path>
            </a:pathLst>
          </a:custGeom>
          <a:solidFill>
            <a:srgbClr val="FFC000">
              <a:alpha val="20000"/>
            </a:srgbClr>
          </a:solidFill>
          <a:ln w="3175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95753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7806" y="2553455"/>
            <a:ext cx="3221755" cy="30320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r="7291"/>
          <a:stretch/>
        </p:blipFill>
        <p:spPr>
          <a:xfrm>
            <a:off x="1805467" y="2388110"/>
            <a:ext cx="3803837" cy="354818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967820" y="1158476"/>
            <a:ext cx="3118161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CR &amp; Collimation</a:t>
            </a:r>
            <a:endParaRPr lang="en-CA" b="1" dirty="0"/>
          </a:p>
        </p:txBody>
      </p:sp>
      <p:sp>
        <p:nvSpPr>
          <p:cNvPr id="17" name="Title 2"/>
          <p:cNvSpPr>
            <a:spLocks noGrp="1"/>
          </p:cNvSpPr>
          <p:nvPr>
            <p:ph type="title"/>
          </p:nvPr>
        </p:nvSpPr>
        <p:spPr>
          <a:xfrm>
            <a:off x="838200" y="94523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Lateral Elbow</a:t>
            </a:r>
            <a:endParaRPr lang="en-CA" dirty="0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Four sided collimation centered to mid-elbow joint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805467" y="2492477"/>
            <a:ext cx="3803837" cy="3126659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>
            <a:stCxn id="15" idx="0"/>
          </p:cNvCxnSpPr>
          <p:nvPr/>
        </p:nvCxnSpPr>
        <p:spPr>
          <a:xfrm>
            <a:off x="3707385" y="2492477"/>
            <a:ext cx="0" cy="3126659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15" idx="1"/>
            <a:endCxn id="15" idx="3"/>
          </p:cNvCxnSpPr>
          <p:nvPr/>
        </p:nvCxnSpPr>
        <p:spPr>
          <a:xfrm>
            <a:off x="1805467" y="4055806"/>
            <a:ext cx="3803837" cy="0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3707385" y="4069458"/>
            <a:ext cx="3642229" cy="92742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5"/>
          <a:srcRect l="4713" t="24652" r="66857"/>
          <a:stretch/>
        </p:blipFill>
        <p:spPr>
          <a:xfrm rot="5400000" flipH="1" flipV="1">
            <a:off x="9680095" y="3892714"/>
            <a:ext cx="811162" cy="1164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8303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08174" y="-41869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</a:t>
            </a:r>
            <a:r>
              <a:rPr lang="en-US" sz="2400" dirty="0"/>
              <a:t>Routine</a:t>
            </a:r>
            <a:r>
              <a:rPr lang="en-US" sz="2800" dirty="0"/>
              <a:t> Humerus </a:t>
            </a:r>
            <a:r>
              <a:rPr lang="en-US" sz="2400" dirty="0"/>
              <a:t>Projections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Elbow joint</a:t>
            </a:r>
          </a:p>
        </p:txBody>
      </p:sp>
      <p:sp>
        <p:nvSpPr>
          <p:cNvPr id="2" name="Rectangle 1"/>
          <p:cNvSpPr/>
          <p:nvPr/>
        </p:nvSpPr>
        <p:spPr>
          <a:xfrm>
            <a:off x="5391827" y="5152074"/>
            <a:ext cx="1723549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Anatomy</a:t>
            </a:r>
            <a:endParaRPr lang="en-CA" b="1" dirty="0"/>
          </a:p>
        </p:txBody>
      </p:sp>
      <p:sp>
        <p:nvSpPr>
          <p:cNvPr id="20" name="Rectangle 19"/>
          <p:cNvSpPr/>
          <p:nvPr/>
        </p:nvSpPr>
        <p:spPr>
          <a:xfrm>
            <a:off x="3070249" y="946270"/>
            <a:ext cx="688493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3000" dirty="0">
                <a:solidFill>
                  <a:prstClr val="black"/>
                </a:solidFill>
              </a:rPr>
              <a:t>Ideally, both projections should include: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0160" y="3160504"/>
            <a:ext cx="2929589" cy="3697496"/>
          </a:xfrm>
          <a:prstGeom prst="rect">
            <a:avLst/>
          </a:prstGeom>
        </p:spPr>
      </p:pic>
      <p:sp>
        <p:nvSpPr>
          <p:cNvPr id="16" name="Text Placeholder 4"/>
          <p:cNvSpPr txBox="1">
            <a:spLocks/>
          </p:cNvSpPr>
          <p:nvPr/>
        </p:nvSpPr>
        <p:spPr>
          <a:xfrm>
            <a:off x="1905234" y="2965407"/>
            <a:ext cx="2171520" cy="34963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MRT Image Critique Handbook</a:t>
            </a:r>
            <a:endParaRPr lang="en-CA" dirty="0"/>
          </a:p>
        </p:txBody>
      </p:sp>
      <p:grpSp>
        <p:nvGrpSpPr>
          <p:cNvPr id="9" name="Group 8"/>
          <p:cNvGrpSpPr/>
          <p:nvPr/>
        </p:nvGrpSpPr>
        <p:grpSpPr>
          <a:xfrm>
            <a:off x="7981628" y="2930586"/>
            <a:ext cx="2686372" cy="3927414"/>
            <a:chOff x="6457628" y="2930586"/>
            <a:chExt cx="2686372" cy="3927414"/>
          </a:xfrm>
        </p:grpSpPr>
        <p:sp>
          <p:nvSpPr>
            <p:cNvPr id="13" name="TextBox 12"/>
            <p:cNvSpPr txBox="1"/>
            <p:nvPr/>
          </p:nvSpPr>
          <p:spPr>
            <a:xfrm>
              <a:off x="8094085" y="6074237"/>
              <a:ext cx="5261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>
                  <a:solidFill>
                    <a:schemeClr val="bg1"/>
                  </a:solidFill>
                </a:rPr>
                <a:t>15</a:t>
              </a:r>
              <a:r>
                <a:rPr lang="en-CA" baseline="30000" dirty="0">
                  <a:solidFill>
                    <a:schemeClr val="bg1"/>
                  </a:solidFill>
                </a:rPr>
                <a:t>0</a:t>
              </a:r>
              <a:endParaRPr lang="en-CA" dirty="0">
                <a:solidFill>
                  <a:schemeClr val="bg1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241784" y="4988351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>
                  <a:solidFill>
                    <a:schemeClr val="bg1"/>
                  </a:solidFill>
                </a:rPr>
                <a:t>L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4"/>
            <a:srcRect t="4807" b="5967"/>
            <a:stretch/>
          </p:blipFill>
          <p:spPr>
            <a:xfrm>
              <a:off x="6457628" y="3184533"/>
              <a:ext cx="2686372" cy="3673467"/>
            </a:xfrm>
            <a:prstGeom prst="rect">
              <a:avLst/>
            </a:prstGeom>
          </p:spPr>
        </p:pic>
        <p:sp>
          <p:nvSpPr>
            <p:cNvPr id="18" name="Text Placeholder 4"/>
            <p:cNvSpPr txBox="1">
              <a:spLocks/>
            </p:cNvSpPr>
            <p:nvPr/>
          </p:nvSpPr>
          <p:spPr>
            <a:xfrm>
              <a:off x="6484345" y="2930586"/>
              <a:ext cx="2171520" cy="349635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900" dirty="0"/>
                <a:t>Bontrager pg. 188 Fig. 5.33</a:t>
              </a:r>
              <a:endParaRPr lang="en-CA" dirty="0"/>
            </a:p>
          </p:txBody>
        </p:sp>
      </p:grpSp>
      <p:sp>
        <p:nvSpPr>
          <p:cNvPr id="21" name="Content Placeholder 2"/>
          <p:cNvSpPr txBox="1">
            <a:spLocks/>
          </p:cNvSpPr>
          <p:nvPr/>
        </p:nvSpPr>
        <p:spPr>
          <a:xfrm>
            <a:off x="4882128" y="3153798"/>
            <a:ext cx="3398251" cy="1059487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Shoulder joint</a:t>
            </a: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4882127" y="2452826"/>
            <a:ext cx="2367694" cy="477761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Soft tissue</a:t>
            </a: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4882128" y="1723479"/>
            <a:ext cx="3180053" cy="64934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Entire </a:t>
            </a:r>
            <a:r>
              <a:rPr lang="en-US" dirty="0" err="1">
                <a:solidFill>
                  <a:schemeClr val="tx1"/>
                </a:solidFill>
              </a:rPr>
              <a:t>humerus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9583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6864" y="2901440"/>
            <a:ext cx="2688569" cy="392616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471"/>
            <a:ext cx="10515600" cy="1325563"/>
          </a:xfrm>
        </p:spPr>
        <p:txBody>
          <a:bodyPr/>
          <a:lstStyle/>
          <a:p>
            <a:r>
              <a:rPr lang="en-US" sz="2800" dirty="0"/>
              <a:t>Image Critique </a:t>
            </a:r>
            <a:r>
              <a:rPr lang="en-US" sz="3200" dirty="0"/>
              <a:t>–</a:t>
            </a:r>
            <a:r>
              <a:rPr lang="en-US" sz="2800" dirty="0"/>
              <a:t> </a:t>
            </a:r>
            <a:r>
              <a:rPr lang="en-US" sz="2400" i="1" dirty="0"/>
              <a:t>Routine</a:t>
            </a:r>
            <a:r>
              <a:rPr lang="en-US" sz="2800" dirty="0"/>
              <a:t> Humerus</a:t>
            </a:r>
            <a:r>
              <a:rPr lang="en-US" sz="2900" dirty="0"/>
              <a:t> </a:t>
            </a:r>
            <a:r>
              <a:rPr lang="en-US" sz="2400" dirty="0"/>
              <a:t>Projections</a:t>
            </a:r>
            <a:endParaRPr lang="en-CA" sz="2400" dirty="0"/>
          </a:p>
        </p:txBody>
      </p:sp>
      <p:sp>
        <p:nvSpPr>
          <p:cNvPr id="20" name="Content Placeholder 2"/>
          <p:cNvSpPr>
            <a:spLocks noGrp="1"/>
          </p:cNvSpPr>
          <p:nvPr>
            <p:ph idx="1"/>
          </p:nvPr>
        </p:nvSpPr>
        <p:spPr>
          <a:xfrm>
            <a:off x="4225136" y="2174967"/>
            <a:ext cx="7128663" cy="4001996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Optimal density and contrast: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motion (i.e. blur)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soft tissue margins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bony trabeculae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862828" y="860737"/>
            <a:ext cx="862780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Both routine humerus radiographs should display: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4128568" y="1367054"/>
            <a:ext cx="4006549" cy="533452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kVp range of </a:t>
            </a:r>
            <a:r>
              <a:rPr lang="en-US" dirty="0">
                <a:solidFill>
                  <a:srgbClr val="FF00FF"/>
                </a:solidFill>
              </a:rPr>
              <a:t>70→85</a:t>
            </a:r>
          </a:p>
        </p:txBody>
      </p:sp>
      <p:sp>
        <p:nvSpPr>
          <p:cNvPr id="25" name="Rectangle 24"/>
          <p:cNvSpPr/>
          <p:nvPr/>
        </p:nvSpPr>
        <p:spPr>
          <a:xfrm rot="21421154">
            <a:off x="1531784" y="1584882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2286" y="2919730"/>
            <a:ext cx="2932430" cy="3907875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4075170" y="4640767"/>
            <a:ext cx="4053289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Exposure &amp; Technique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15839995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6864" y="2901440"/>
            <a:ext cx="2688569" cy="392616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71227"/>
            <a:ext cx="10515600" cy="1325563"/>
          </a:xfrm>
        </p:spPr>
        <p:txBody>
          <a:bodyPr/>
          <a:lstStyle/>
          <a:p>
            <a:r>
              <a:rPr lang="en-US" sz="2800" dirty="0"/>
              <a:t>Image Critique </a:t>
            </a:r>
            <a:r>
              <a:rPr lang="en-US" sz="3200" dirty="0"/>
              <a:t>–</a:t>
            </a:r>
            <a:r>
              <a:rPr lang="en-US" sz="2800" dirty="0"/>
              <a:t> </a:t>
            </a:r>
            <a:r>
              <a:rPr lang="en-US" sz="2400" i="1" dirty="0"/>
              <a:t>Routine</a:t>
            </a:r>
            <a:r>
              <a:rPr lang="en-US" sz="2800" dirty="0"/>
              <a:t> Humerus</a:t>
            </a:r>
            <a:r>
              <a:rPr lang="en-US" sz="2900" dirty="0"/>
              <a:t> </a:t>
            </a:r>
            <a:r>
              <a:rPr lang="en-US" sz="2400" dirty="0"/>
              <a:t>Projections</a:t>
            </a:r>
            <a:endParaRPr lang="en-CA" sz="2400" dirty="0"/>
          </a:p>
        </p:txBody>
      </p:sp>
      <p:sp>
        <p:nvSpPr>
          <p:cNvPr id="39" name="Content Placeholder 2"/>
          <p:cNvSpPr>
            <a:spLocks noGrp="1"/>
          </p:cNvSpPr>
          <p:nvPr>
            <p:ph idx="1"/>
          </p:nvPr>
        </p:nvSpPr>
        <p:spPr>
          <a:xfrm>
            <a:off x="4485739" y="4521816"/>
            <a:ext cx="3646514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Four sided collimation centered to mid-humerus</a:t>
            </a:r>
          </a:p>
        </p:txBody>
      </p:sp>
      <p:sp>
        <p:nvSpPr>
          <p:cNvPr id="25" name="Rectangle 24"/>
          <p:cNvSpPr/>
          <p:nvPr/>
        </p:nvSpPr>
        <p:spPr>
          <a:xfrm rot="21421154">
            <a:off x="1531784" y="1584882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2286" y="2919730"/>
            <a:ext cx="2932430" cy="390787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580996" y="884460"/>
            <a:ext cx="3118161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CR &amp; Collimation</a:t>
            </a:r>
            <a:endParaRPr lang="en-CA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t="5974" r="16031"/>
          <a:stretch/>
        </p:blipFill>
        <p:spPr>
          <a:xfrm>
            <a:off x="4484717" y="1551747"/>
            <a:ext cx="1508843" cy="269938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l="-449" r="18659" b="16710"/>
          <a:stretch/>
        </p:blipFill>
        <p:spPr>
          <a:xfrm>
            <a:off x="6458021" y="1853458"/>
            <a:ext cx="1462271" cy="2095965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 rot="1411956">
            <a:off x="8672192" y="3242656"/>
            <a:ext cx="1409505" cy="3404833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 rot="1704488">
            <a:off x="2320570" y="3198018"/>
            <a:ext cx="1391708" cy="3504567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Connector 26"/>
          <p:cNvCxnSpPr>
            <a:stCxn id="26" idx="0"/>
            <a:endCxn id="26" idx="2"/>
          </p:cNvCxnSpPr>
          <p:nvPr/>
        </p:nvCxnSpPr>
        <p:spPr>
          <a:xfrm flipH="1">
            <a:off x="2182777" y="3409026"/>
            <a:ext cx="1667294" cy="3082551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26" idx="1"/>
            <a:endCxn id="26" idx="3"/>
          </p:cNvCxnSpPr>
          <p:nvPr/>
        </p:nvCxnSpPr>
        <p:spPr>
          <a:xfrm>
            <a:off x="2404364" y="4619249"/>
            <a:ext cx="1224120" cy="662104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24" idx="1"/>
            <a:endCxn id="24" idx="3"/>
          </p:cNvCxnSpPr>
          <p:nvPr/>
        </p:nvCxnSpPr>
        <p:spPr>
          <a:xfrm>
            <a:off x="8730804" y="4663685"/>
            <a:ext cx="1292281" cy="562774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8750157" y="3409025"/>
            <a:ext cx="1266019" cy="3034544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7287885" y="2797820"/>
            <a:ext cx="2121992" cy="2208015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2995130" y="2300748"/>
            <a:ext cx="2333954" cy="2705086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89941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121284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</a:t>
            </a:r>
            <a:r>
              <a:rPr lang="en-US" sz="2400" dirty="0"/>
              <a:t>Routine</a:t>
            </a:r>
            <a:r>
              <a:rPr lang="en-US" sz="2800" dirty="0"/>
              <a:t> Humerus </a:t>
            </a:r>
            <a:r>
              <a:rPr lang="en-US" sz="2400" dirty="0"/>
              <a:t>Projections</a:t>
            </a:r>
          </a:p>
        </p:txBody>
      </p:sp>
      <p:sp>
        <p:nvSpPr>
          <p:cNvPr id="25" name="Content Placeholder 2"/>
          <p:cNvSpPr>
            <a:spLocks noGrp="1"/>
          </p:cNvSpPr>
          <p:nvPr>
            <p:ph idx="1"/>
          </p:nvPr>
        </p:nvSpPr>
        <p:spPr>
          <a:xfrm>
            <a:off x="5047679" y="2992748"/>
            <a:ext cx="2109506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removable artifacts are visible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4078" y="2897060"/>
            <a:ext cx="2929589" cy="3697496"/>
          </a:xfrm>
          <a:prstGeom prst="rect">
            <a:avLst/>
          </a:prstGeom>
        </p:spPr>
      </p:pic>
      <p:sp>
        <p:nvSpPr>
          <p:cNvPr id="16" name="Text Placeholder 4"/>
          <p:cNvSpPr txBox="1">
            <a:spLocks/>
          </p:cNvSpPr>
          <p:nvPr/>
        </p:nvSpPr>
        <p:spPr>
          <a:xfrm>
            <a:off x="2033111" y="2643113"/>
            <a:ext cx="2171520" cy="34963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MRT Image Critique Handbook</a:t>
            </a:r>
            <a:endParaRPr lang="en-CA" dirty="0"/>
          </a:p>
        </p:txBody>
      </p:sp>
      <p:grpSp>
        <p:nvGrpSpPr>
          <p:cNvPr id="9" name="Group 8"/>
          <p:cNvGrpSpPr/>
          <p:nvPr/>
        </p:nvGrpSpPr>
        <p:grpSpPr>
          <a:xfrm>
            <a:off x="7607837" y="2643113"/>
            <a:ext cx="2686372" cy="3927414"/>
            <a:chOff x="6457628" y="2930586"/>
            <a:chExt cx="2686372" cy="3927414"/>
          </a:xfrm>
        </p:grpSpPr>
        <p:sp>
          <p:nvSpPr>
            <p:cNvPr id="13" name="TextBox 12"/>
            <p:cNvSpPr txBox="1"/>
            <p:nvPr/>
          </p:nvSpPr>
          <p:spPr>
            <a:xfrm>
              <a:off x="8094085" y="6074237"/>
              <a:ext cx="5261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>
                  <a:solidFill>
                    <a:schemeClr val="bg1"/>
                  </a:solidFill>
                </a:rPr>
                <a:t>15</a:t>
              </a:r>
              <a:r>
                <a:rPr lang="en-CA" baseline="30000" dirty="0">
                  <a:solidFill>
                    <a:schemeClr val="bg1"/>
                  </a:solidFill>
                </a:rPr>
                <a:t>0</a:t>
              </a:r>
              <a:endParaRPr lang="en-CA" dirty="0">
                <a:solidFill>
                  <a:schemeClr val="bg1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241784" y="4988351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>
                  <a:solidFill>
                    <a:schemeClr val="bg1"/>
                  </a:solidFill>
                </a:rPr>
                <a:t>L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4"/>
            <a:srcRect t="4807" b="5967"/>
            <a:stretch/>
          </p:blipFill>
          <p:spPr>
            <a:xfrm>
              <a:off x="6457628" y="3184533"/>
              <a:ext cx="2686372" cy="3673467"/>
            </a:xfrm>
            <a:prstGeom prst="rect">
              <a:avLst/>
            </a:prstGeom>
          </p:spPr>
        </p:pic>
        <p:sp>
          <p:nvSpPr>
            <p:cNvPr id="18" name="Text Placeholder 4"/>
            <p:cNvSpPr txBox="1">
              <a:spLocks/>
            </p:cNvSpPr>
            <p:nvPr/>
          </p:nvSpPr>
          <p:spPr>
            <a:xfrm>
              <a:off x="6484345" y="2930586"/>
              <a:ext cx="2171520" cy="349635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900" dirty="0"/>
                <a:t>Bontrager pg. 188 Fig. 5.33</a:t>
              </a:r>
              <a:endParaRPr lang="en-CA" dirty="0"/>
            </a:p>
          </p:txBody>
        </p:sp>
      </p:grpSp>
      <p:sp>
        <p:nvSpPr>
          <p:cNvPr id="24" name="Rectangle 23"/>
          <p:cNvSpPr/>
          <p:nvPr/>
        </p:nvSpPr>
        <p:spPr>
          <a:xfrm>
            <a:off x="3605882" y="851578"/>
            <a:ext cx="5580374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Marker Placement &amp;/or artifacts</a:t>
            </a:r>
            <a:endParaRPr lang="en-CA" b="1" dirty="0"/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1828137" y="1331253"/>
            <a:ext cx="8583560" cy="600786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Marker placement; </a:t>
            </a:r>
            <a:r>
              <a:rPr lang="en-US" i="1" u="sng" dirty="0">
                <a:solidFill>
                  <a:schemeClr val="tx1"/>
                </a:solidFill>
              </a:rPr>
              <a:t>not</a:t>
            </a:r>
            <a:r>
              <a:rPr lang="en-US" dirty="0">
                <a:solidFill>
                  <a:schemeClr val="tx1"/>
                </a:solidFill>
              </a:rPr>
              <a:t> obscuring anatomy of interest</a:t>
            </a:r>
          </a:p>
        </p:txBody>
      </p:sp>
      <p:sp>
        <p:nvSpPr>
          <p:cNvPr id="7" name="Rectangle 6"/>
          <p:cNvSpPr/>
          <p:nvPr/>
        </p:nvSpPr>
        <p:spPr>
          <a:xfrm>
            <a:off x="1918632" y="2072922"/>
            <a:ext cx="2665035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anose="05000000000000000000" pitchFamily="2" charset="2"/>
              <a:buChar char="ü"/>
            </a:pPr>
            <a:r>
              <a:rPr lang="en-US" sz="2600" b="1" dirty="0">
                <a:solidFill>
                  <a:prstClr val="black"/>
                </a:solidFill>
              </a:rPr>
              <a:t>AP = </a:t>
            </a:r>
            <a:r>
              <a:rPr lang="en-US" i="1" dirty="0">
                <a:solidFill>
                  <a:prstClr val="black"/>
                </a:solidFill>
              </a:rPr>
              <a:t>Lateral</a:t>
            </a:r>
            <a:r>
              <a:rPr lang="en-US" dirty="0">
                <a:solidFill>
                  <a:prstClr val="black"/>
                </a:solidFill>
              </a:rPr>
              <a:t> side</a:t>
            </a:r>
          </a:p>
        </p:txBody>
      </p:sp>
      <p:sp>
        <p:nvSpPr>
          <p:cNvPr id="8" name="Rectangle 7"/>
          <p:cNvSpPr/>
          <p:nvPr/>
        </p:nvSpPr>
        <p:spPr>
          <a:xfrm>
            <a:off x="7234048" y="2076223"/>
            <a:ext cx="3433953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Font typeface="Wingdings" panose="05000000000000000000" pitchFamily="2" charset="2"/>
              <a:buChar char="ü"/>
            </a:pPr>
            <a:r>
              <a:rPr lang="en-US" sz="2600" b="1" dirty="0">
                <a:solidFill>
                  <a:prstClr val="black"/>
                </a:solidFill>
              </a:rPr>
              <a:t>Lateral = </a:t>
            </a:r>
            <a:r>
              <a:rPr lang="en-US" b="1" i="1" dirty="0">
                <a:solidFill>
                  <a:srgbClr val="FF00FF"/>
                </a:solidFill>
              </a:rPr>
              <a:t>Posterior</a:t>
            </a:r>
            <a:r>
              <a:rPr lang="en-US" dirty="0">
                <a:solidFill>
                  <a:prstClr val="black"/>
                </a:solidFill>
              </a:rPr>
              <a:t> side</a:t>
            </a:r>
          </a:p>
        </p:txBody>
      </p:sp>
    </p:spTree>
    <p:extLst>
      <p:ext uri="{BB962C8B-B14F-4D97-AF65-F5344CB8AC3E}">
        <p14:creationId xmlns:p14="http://schemas.microsoft.com/office/powerpoint/2010/main" val="42011524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3303990" y="1106614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8238715" y="921948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70 kVp</a:t>
            </a:r>
          </a:p>
        </p:txBody>
      </p:sp>
      <p:sp>
        <p:nvSpPr>
          <p:cNvPr id="12" name="Title 2"/>
          <p:cNvSpPr>
            <a:spLocks noGrp="1"/>
          </p:cNvSpPr>
          <p:nvPr>
            <p:ph type="title"/>
          </p:nvPr>
        </p:nvSpPr>
        <p:spPr>
          <a:xfrm>
            <a:off x="838200" y="21394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AP Humerus</a:t>
            </a:r>
            <a:endParaRPr lang="en-CA" dirty="0"/>
          </a:p>
        </p:txBody>
      </p:sp>
      <p:sp>
        <p:nvSpPr>
          <p:cNvPr id="17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588673" cy="4351338"/>
          </a:xfrm>
        </p:spPr>
        <p:txBody>
          <a:bodyPr>
            <a:normAutofit/>
          </a:bodyPr>
          <a:lstStyle/>
          <a:p>
            <a:pPr marL="457200" indent="-457200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Epicondyles in profile</a:t>
            </a:r>
          </a:p>
          <a:p>
            <a:pPr marL="457200" indent="-457200">
              <a:lnSpc>
                <a:spcPct val="8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Greater tuberosity and humeral head in profile</a:t>
            </a:r>
          </a:p>
          <a:p>
            <a:pPr marL="0" indent="0">
              <a:lnSpc>
                <a:spcPct val="80000"/>
              </a:lnSpc>
              <a:buNone/>
            </a:pPr>
            <a:endParaRPr lang="en-US" dirty="0">
              <a:solidFill>
                <a:schemeClr val="tx1"/>
              </a:solidFill>
            </a:endParaRPr>
          </a:p>
          <a:p>
            <a:pPr marL="457200" indent="-457200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Minimal superimposition of glenoid cavity and humeral head</a:t>
            </a:r>
          </a:p>
          <a:p>
            <a:pPr marL="457200" indent="-457200">
              <a:lnSpc>
                <a:spcPct val="8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chemeClr val="tx1"/>
              </a:solidFill>
            </a:endParaRPr>
          </a:p>
          <a:p>
            <a:pPr marL="457200" indent="-457200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Collimation “tilt” parallel to length of anatomy</a:t>
            </a:r>
          </a:p>
          <a:p>
            <a:endParaRPr lang="en-US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4596" y="1173294"/>
            <a:ext cx="3819709" cy="5145886"/>
          </a:xfrm>
          <a:prstGeom prst="rect">
            <a:avLst/>
          </a:prstGeom>
        </p:spPr>
      </p:pic>
      <p:sp>
        <p:nvSpPr>
          <p:cNvPr id="6" name="Freeform 5"/>
          <p:cNvSpPr/>
          <p:nvPr/>
        </p:nvSpPr>
        <p:spPr>
          <a:xfrm>
            <a:off x="9207910" y="2136158"/>
            <a:ext cx="707922" cy="828268"/>
          </a:xfrm>
          <a:custGeom>
            <a:avLst/>
            <a:gdLst>
              <a:gd name="connsiteX0" fmla="*/ 0 w 707922"/>
              <a:gd name="connsiteY0" fmla="*/ 680784 h 828268"/>
              <a:gd name="connsiteX1" fmla="*/ 44245 w 707922"/>
              <a:gd name="connsiteY1" fmla="*/ 430061 h 828268"/>
              <a:gd name="connsiteX2" fmla="*/ 73742 w 707922"/>
              <a:gd name="connsiteY2" fmla="*/ 312074 h 828268"/>
              <a:gd name="connsiteX3" fmla="*/ 103238 w 707922"/>
              <a:gd name="connsiteY3" fmla="*/ 179339 h 828268"/>
              <a:gd name="connsiteX4" fmla="*/ 132735 w 707922"/>
              <a:gd name="connsiteY4" fmla="*/ 135094 h 828268"/>
              <a:gd name="connsiteX5" fmla="*/ 147484 w 707922"/>
              <a:gd name="connsiteY5" fmla="*/ 90848 h 828268"/>
              <a:gd name="connsiteX6" fmla="*/ 191729 w 707922"/>
              <a:gd name="connsiteY6" fmla="*/ 46603 h 828268"/>
              <a:gd name="connsiteX7" fmla="*/ 206477 w 707922"/>
              <a:gd name="connsiteY7" fmla="*/ 2358 h 828268"/>
              <a:gd name="connsiteX8" fmla="*/ 280219 w 707922"/>
              <a:gd name="connsiteY8" fmla="*/ 17107 h 828268"/>
              <a:gd name="connsiteX9" fmla="*/ 368709 w 707922"/>
              <a:gd name="connsiteY9" fmla="*/ 61352 h 828268"/>
              <a:gd name="connsiteX10" fmla="*/ 530942 w 707922"/>
              <a:gd name="connsiteY10" fmla="*/ 76100 h 828268"/>
              <a:gd name="connsiteX11" fmla="*/ 634180 w 707922"/>
              <a:gd name="connsiteY11" fmla="*/ 149842 h 828268"/>
              <a:gd name="connsiteX12" fmla="*/ 693174 w 707922"/>
              <a:gd name="connsiteY12" fmla="*/ 238332 h 828268"/>
              <a:gd name="connsiteX13" fmla="*/ 707922 w 707922"/>
              <a:gd name="connsiteY13" fmla="*/ 282577 h 828268"/>
              <a:gd name="connsiteX14" fmla="*/ 678425 w 707922"/>
              <a:gd name="connsiteY14" fmla="*/ 459558 h 828268"/>
              <a:gd name="connsiteX15" fmla="*/ 648929 w 707922"/>
              <a:gd name="connsiteY15" fmla="*/ 503803 h 828268"/>
              <a:gd name="connsiteX16" fmla="*/ 560438 w 707922"/>
              <a:gd name="connsiteY16" fmla="*/ 592294 h 828268"/>
              <a:gd name="connsiteX17" fmla="*/ 457200 w 707922"/>
              <a:gd name="connsiteY17" fmla="*/ 621790 h 828268"/>
              <a:gd name="connsiteX18" fmla="*/ 368709 w 707922"/>
              <a:gd name="connsiteY18" fmla="*/ 651287 h 828268"/>
              <a:gd name="connsiteX19" fmla="*/ 280219 w 707922"/>
              <a:gd name="connsiteY19" fmla="*/ 710281 h 828268"/>
              <a:gd name="connsiteX20" fmla="*/ 206477 w 707922"/>
              <a:gd name="connsiteY20" fmla="*/ 828268 h 828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07922" h="828268">
                <a:moveTo>
                  <a:pt x="0" y="680784"/>
                </a:moveTo>
                <a:cubicBezTo>
                  <a:pt x="61182" y="527824"/>
                  <a:pt x="5605" y="687657"/>
                  <a:pt x="44245" y="430061"/>
                </a:cubicBezTo>
                <a:cubicBezTo>
                  <a:pt x="50259" y="389970"/>
                  <a:pt x="65792" y="351826"/>
                  <a:pt x="73742" y="312074"/>
                </a:cubicBezTo>
                <a:cubicBezTo>
                  <a:pt x="76367" y="298950"/>
                  <a:pt x="95428" y="197563"/>
                  <a:pt x="103238" y="179339"/>
                </a:cubicBezTo>
                <a:cubicBezTo>
                  <a:pt x="110220" y="163047"/>
                  <a:pt x="124808" y="150948"/>
                  <a:pt x="132735" y="135094"/>
                </a:cubicBezTo>
                <a:cubicBezTo>
                  <a:pt x="139688" y="121189"/>
                  <a:pt x="138860" y="103783"/>
                  <a:pt x="147484" y="90848"/>
                </a:cubicBezTo>
                <a:cubicBezTo>
                  <a:pt x="159054" y="73494"/>
                  <a:pt x="176981" y="61351"/>
                  <a:pt x="191729" y="46603"/>
                </a:cubicBezTo>
                <a:cubicBezTo>
                  <a:pt x="196645" y="31855"/>
                  <a:pt x="191729" y="7274"/>
                  <a:pt x="206477" y="2358"/>
                </a:cubicBezTo>
                <a:cubicBezTo>
                  <a:pt x="230258" y="-5569"/>
                  <a:pt x="256748" y="8305"/>
                  <a:pt x="280219" y="17107"/>
                </a:cubicBezTo>
                <a:cubicBezTo>
                  <a:pt x="352110" y="44066"/>
                  <a:pt x="294746" y="50786"/>
                  <a:pt x="368709" y="61352"/>
                </a:cubicBezTo>
                <a:cubicBezTo>
                  <a:pt x="422464" y="69031"/>
                  <a:pt x="476864" y="71184"/>
                  <a:pt x="530942" y="76100"/>
                </a:cubicBezTo>
                <a:cubicBezTo>
                  <a:pt x="674405" y="123922"/>
                  <a:pt x="589488" y="69396"/>
                  <a:pt x="634180" y="149842"/>
                </a:cubicBezTo>
                <a:cubicBezTo>
                  <a:pt x="651396" y="180831"/>
                  <a:pt x="693174" y="238332"/>
                  <a:pt x="693174" y="238332"/>
                </a:cubicBezTo>
                <a:cubicBezTo>
                  <a:pt x="698090" y="253080"/>
                  <a:pt x="707922" y="267031"/>
                  <a:pt x="707922" y="282577"/>
                </a:cubicBezTo>
                <a:cubicBezTo>
                  <a:pt x="707922" y="315297"/>
                  <a:pt x="701503" y="413403"/>
                  <a:pt x="678425" y="459558"/>
                </a:cubicBezTo>
                <a:cubicBezTo>
                  <a:pt x="670498" y="475412"/>
                  <a:pt x="660705" y="490555"/>
                  <a:pt x="648929" y="503803"/>
                </a:cubicBezTo>
                <a:cubicBezTo>
                  <a:pt x="621215" y="534981"/>
                  <a:pt x="600012" y="579103"/>
                  <a:pt x="560438" y="592294"/>
                </a:cubicBezTo>
                <a:cubicBezTo>
                  <a:pt x="411723" y="641864"/>
                  <a:pt x="642414" y="566226"/>
                  <a:pt x="457200" y="621790"/>
                </a:cubicBezTo>
                <a:cubicBezTo>
                  <a:pt x="427419" y="630724"/>
                  <a:pt x="368709" y="651287"/>
                  <a:pt x="368709" y="651287"/>
                </a:cubicBezTo>
                <a:cubicBezTo>
                  <a:pt x="339212" y="670952"/>
                  <a:pt x="299884" y="680784"/>
                  <a:pt x="280219" y="710281"/>
                </a:cubicBezTo>
                <a:cubicBezTo>
                  <a:pt x="215127" y="807918"/>
                  <a:pt x="237079" y="767063"/>
                  <a:pt x="206477" y="828268"/>
                </a:cubicBezTo>
              </a:path>
            </a:pathLst>
          </a:custGeom>
          <a:noFill/>
          <a:ln w="3175"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" name="Freeform 6"/>
          <p:cNvSpPr/>
          <p:nvPr/>
        </p:nvSpPr>
        <p:spPr>
          <a:xfrm>
            <a:off x="9724103" y="2314471"/>
            <a:ext cx="296344" cy="384485"/>
          </a:xfrm>
          <a:custGeom>
            <a:avLst/>
            <a:gdLst>
              <a:gd name="connsiteX0" fmla="*/ 294968 w 296344"/>
              <a:gd name="connsiteY0" fmla="*/ 60020 h 384485"/>
              <a:gd name="connsiteX1" fmla="*/ 221226 w 296344"/>
              <a:gd name="connsiteY1" fmla="*/ 1027 h 384485"/>
              <a:gd name="connsiteX2" fmla="*/ 58994 w 296344"/>
              <a:gd name="connsiteY2" fmla="*/ 30524 h 384485"/>
              <a:gd name="connsiteX3" fmla="*/ 29497 w 296344"/>
              <a:gd name="connsiteY3" fmla="*/ 74769 h 384485"/>
              <a:gd name="connsiteX4" fmla="*/ 0 w 296344"/>
              <a:gd name="connsiteY4" fmla="*/ 178007 h 384485"/>
              <a:gd name="connsiteX5" fmla="*/ 44245 w 296344"/>
              <a:gd name="connsiteY5" fmla="*/ 354988 h 384485"/>
              <a:gd name="connsiteX6" fmla="*/ 132736 w 296344"/>
              <a:gd name="connsiteY6" fmla="*/ 384485 h 384485"/>
              <a:gd name="connsiteX7" fmla="*/ 221226 w 296344"/>
              <a:gd name="connsiteY7" fmla="*/ 325491 h 384485"/>
              <a:gd name="connsiteX8" fmla="*/ 265471 w 296344"/>
              <a:gd name="connsiteY8" fmla="*/ 295995 h 384485"/>
              <a:gd name="connsiteX9" fmla="*/ 294968 w 296344"/>
              <a:gd name="connsiteY9" fmla="*/ 60020 h 384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96344" h="384485">
                <a:moveTo>
                  <a:pt x="294968" y="60020"/>
                </a:moveTo>
                <a:cubicBezTo>
                  <a:pt x="287594" y="10859"/>
                  <a:pt x="251765" y="8662"/>
                  <a:pt x="221226" y="1027"/>
                </a:cubicBezTo>
                <a:cubicBezTo>
                  <a:pt x="194800" y="-5579"/>
                  <a:pt x="95222" y="21466"/>
                  <a:pt x="58994" y="30524"/>
                </a:cubicBezTo>
                <a:cubicBezTo>
                  <a:pt x="49162" y="45272"/>
                  <a:pt x="37424" y="58915"/>
                  <a:pt x="29497" y="74769"/>
                </a:cubicBezTo>
                <a:cubicBezTo>
                  <a:pt x="18920" y="95923"/>
                  <a:pt x="4724" y="159111"/>
                  <a:pt x="0" y="178007"/>
                </a:cubicBezTo>
                <a:cubicBezTo>
                  <a:pt x="2486" y="200380"/>
                  <a:pt x="-4283" y="324658"/>
                  <a:pt x="44245" y="354988"/>
                </a:cubicBezTo>
                <a:cubicBezTo>
                  <a:pt x="70611" y="371467"/>
                  <a:pt x="132736" y="384485"/>
                  <a:pt x="132736" y="384485"/>
                </a:cubicBezTo>
                <a:cubicBezTo>
                  <a:pt x="239985" y="357671"/>
                  <a:pt x="153324" y="393392"/>
                  <a:pt x="221226" y="325491"/>
                </a:cubicBezTo>
                <a:cubicBezTo>
                  <a:pt x="233760" y="312957"/>
                  <a:pt x="262391" y="313450"/>
                  <a:pt x="265471" y="295995"/>
                </a:cubicBezTo>
                <a:cubicBezTo>
                  <a:pt x="278286" y="223375"/>
                  <a:pt x="302342" y="109181"/>
                  <a:pt x="294968" y="60020"/>
                </a:cubicBezTo>
                <a:close/>
              </a:path>
            </a:pathLst>
          </a:custGeom>
          <a:noFill/>
          <a:ln w="3175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Freeform 7"/>
          <p:cNvSpPr/>
          <p:nvPr/>
        </p:nvSpPr>
        <p:spPr>
          <a:xfrm>
            <a:off x="9738852" y="2333301"/>
            <a:ext cx="176980" cy="365655"/>
          </a:xfrm>
          <a:custGeom>
            <a:avLst/>
            <a:gdLst>
              <a:gd name="connsiteX0" fmla="*/ 117987 w 176980"/>
              <a:gd name="connsiteY0" fmla="*/ 11694 h 365655"/>
              <a:gd name="connsiteX1" fmla="*/ 44245 w 176980"/>
              <a:gd name="connsiteY1" fmla="*/ 41190 h 365655"/>
              <a:gd name="connsiteX2" fmla="*/ 14748 w 176980"/>
              <a:gd name="connsiteY2" fmla="*/ 129681 h 365655"/>
              <a:gd name="connsiteX3" fmla="*/ 0 w 176980"/>
              <a:gd name="connsiteY3" fmla="*/ 173926 h 365655"/>
              <a:gd name="connsiteX4" fmla="*/ 44245 w 176980"/>
              <a:gd name="connsiteY4" fmla="*/ 350906 h 365655"/>
              <a:gd name="connsiteX5" fmla="*/ 88490 w 176980"/>
              <a:gd name="connsiteY5" fmla="*/ 365655 h 365655"/>
              <a:gd name="connsiteX6" fmla="*/ 132735 w 176980"/>
              <a:gd name="connsiteY6" fmla="*/ 321410 h 365655"/>
              <a:gd name="connsiteX7" fmla="*/ 147483 w 176980"/>
              <a:gd name="connsiteY7" fmla="*/ 277165 h 365655"/>
              <a:gd name="connsiteX8" fmla="*/ 176980 w 176980"/>
              <a:gd name="connsiteY8" fmla="*/ 232919 h 365655"/>
              <a:gd name="connsiteX9" fmla="*/ 117987 w 176980"/>
              <a:gd name="connsiteY9" fmla="*/ 11694 h 365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6980" h="365655">
                <a:moveTo>
                  <a:pt x="117987" y="11694"/>
                </a:moveTo>
                <a:cubicBezTo>
                  <a:pt x="95864" y="-20261"/>
                  <a:pt x="61678" y="21266"/>
                  <a:pt x="44245" y="41190"/>
                </a:cubicBezTo>
                <a:cubicBezTo>
                  <a:pt x="23770" y="64590"/>
                  <a:pt x="24580" y="100184"/>
                  <a:pt x="14748" y="129681"/>
                </a:cubicBezTo>
                <a:lnTo>
                  <a:pt x="0" y="173926"/>
                </a:lnTo>
                <a:cubicBezTo>
                  <a:pt x="5088" y="219716"/>
                  <a:pt x="-5320" y="311254"/>
                  <a:pt x="44245" y="350906"/>
                </a:cubicBezTo>
                <a:cubicBezTo>
                  <a:pt x="56384" y="360618"/>
                  <a:pt x="73742" y="360739"/>
                  <a:pt x="88490" y="365655"/>
                </a:cubicBezTo>
                <a:cubicBezTo>
                  <a:pt x="103238" y="350907"/>
                  <a:pt x="121166" y="338764"/>
                  <a:pt x="132735" y="321410"/>
                </a:cubicBezTo>
                <a:cubicBezTo>
                  <a:pt x="141358" y="308475"/>
                  <a:pt x="140531" y="291070"/>
                  <a:pt x="147483" y="277165"/>
                </a:cubicBezTo>
                <a:cubicBezTo>
                  <a:pt x="155410" y="261311"/>
                  <a:pt x="167148" y="247668"/>
                  <a:pt x="176980" y="232919"/>
                </a:cubicBezTo>
                <a:cubicBezTo>
                  <a:pt x="161237" y="59739"/>
                  <a:pt x="140110" y="43649"/>
                  <a:pt x="117987" y="11694"/>
                </a:cubicBezTo>
                <a:close/>
              </a:path>
            </a:pathLst>
          </a:custGeom>
          <a:solidFill>
            <a:srgbClr val="7030A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09160">
            <a:off x="7263875" y="4854189"/>
            <a:ext cx="942427" cy="1096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6145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3303988" y="1519569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8113353" y="814226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70 kVp</a:t>
            </a:r>
          </a:p>
        </p:txBody>
      </p:sp>
      <p:sp>
        <p:nvSpPr>
          <p:cNvPr id="12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Image Critique – Lateral Humerus</a:t>
            </a:r>
            <a:endParaRPr lang="en-CA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2414" y="1106614"/>
            <a:ext cx="3642851" cy="5319718"/>
          </a:xfrm>
          <a:prstGeom prst="rect">
            <a:avLst/>
          </a:prstGeom>
        </p:spPr>
      </p:pic>
      <p:sp>
        <p:nvSpPr>
          <p:cNvPr id="13" name="Content Placeholder 2"/>
          <p:cNvSpPr txBox="1">
            <a:spLocks/>
          </p:cNvSpPr>
          <p:nvPr/>
        </p:nvSpPr>
        <p:spPr>
          <a:xfrm>
            <a:off x="1632882" y="2497270"/>
            <a:ext cx="4943935" cy="3929062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>
              <a:spcBef>
                <a:spcPts val="1200"/>
              </a:spcBef>
              <a:spcAft>
                <a:spcPts val="2400"/>
              </a:spcAft>
              <a:buFont typeface="Wingdings" panose="05000000000000000000" pitchFamily="2" charset="2"/>
              <a:buChar char="Ø"/>
              <a:defRPr/>
            </a:pPr>
            <a:r>
              <a:rPr lang="en-CA" dirty="0"/>
              <a:t>Superimposed epicondyles</a:t>
            </a:r>
          </a:p>
          <a:p>
            <a:pPr marL="457200">
              <a:spcAft>
                <a:spcPts val="2400"/>
              </a:spcAft>
              <a:buFont typeface="Wingdings" panose="05000000000000000000" pitchFamily="2" charset="2"/>
              <a:buChar char="Ø"/>
              <a:defRPr/>
            </a:pPr>
            <a:r>
              <a:rPr lang="en-CA" dirty="0"/>
              <a:t>Lesser tuberosity shown in profile medially</a:t>
            </a:r>
          </a:p>
          <a:p>
            <a:pPr marL="457200" indent="-457200">
              <a:lnSpc>
                <a:spcPct val="8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Collimation “tilt” parallel to length of anatomy</a:t>
            </a:r>
          </a:p>
        </p:txBody>
      </p:sp>
      <p:sp>
        <p:nvSpPr>
          <p:cNvPr id="9" name="Freeform 8"/>
          <p:cNvSpPr/>
          <p:nvPr/>
        </p:nvSpPr>
        <p:spPr>
          <a:xfrm>
            <a:off x="9443885" y="2330245"/>
            <a:ext cx="334537" cy="516194"/>
          </a:xfrm>
          <a:custGeom>
            <a:avLst/>
            <a:gdLst>
              <a:gd name="connsiteX0" fmla="*/ 309716 w 334537"/>
              <a:gd name="connsiteY0" fmla="*/ 0 h 516194"/>
              <a:gd name="connsiteX1" fmla="*/ 309716 w 334537"/>
              <a:gd name="connsiteY1" fmla="*/ 294968 h 516194"/>
              <a:gd name="connsiteX2" fmla="*/ 221226 w 334537"/>
              <a:gd name="connsiteY2" fmla="*/ 324465 h 516194"/>
              <a:gd name="connsiteX3" fmla="*/ 132735 w 334537"/>
              <a:gd name="connsiteY3" fmla="*/ 383458 h 516194"/>
              <a:gd name="connsiteX4" fmla="*/ 88490 w 334537"/>
              <a:gd name="connsiteY4" fmla="*/ 412955 h 516194"/>
              <a:gd name="connsiteX5" fmla="*/ 44245 w 334537"/>
              <a:gd name="connsiteY5" fmla="*/ 442452 h 516194"/>
              <a:gd name="connsiteX6" fmla="*/ 0 w 334537"/>
              <a:gd name="connsiteY6" fmla="*/ 516194 h 516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4537" h="516194">
                <a:moveTo>
                  <a:pt x="309716" y="0"/>
                </a:moveTo>
                <a:cubicBezTo>
                  <a:pt x="329535" y="99099"/>
                  <a:pt x="353912" y="187635"/>
                  <a:pt x="309716" y="294968"/>
                </a:cubicBezTo>
                <a:cubicBezTo>
                  <a:pt x="297878" y="323718"/>
                  <a:pt x="247096" y="307218"/>
                  <a:pt x="221226" y="324465"/>
                </a:cubicBezTo>
                <a:lnTo>
                  <a:pt x="132735" y="383458"/>
                </a:lnTo>
                <a:lnTo>
                  <a:pt x="88490" y="412955"/>
                </a:lnTo>
                <a:lnTo>
                  <a:pt x="44245" y="442452"/>
                </a:lnTo>
                <a:cubicBezTo>
                  <a:pt x="8650" y="495844"/>
                  <a:pt x="22675" y="470843"/>
                  <a:pt x="0" y="516194"/>
                </a:cubicBezTo>
              </a:path>
            </a:pathLst>
          </a:custGeom>
          <a:noFill/>
          <a:ln w="6350">
            <a:solidFill>
              <a:srgbClr val="FF00F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6435213" y="2610466"/>
            <a:ext cx="3343208" cy="1002891"/>
          </a:xfrm>
          <a:prstGeom prst="straightConnector1">
            <a:avLst/>
          </a:prstGeom>
          <a:ln w="28575">
            <a:solidFill>
              <a:srgbClr val="FF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08318">
            <a:off x="7817185" y="5244072"/>
            <a:ext cx="709494" cy="825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0269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54452"/>
            <a:ext cx="10515600" cy="1325563"/>
          </a:xfrm>
        </p:spPr>
        <p:txBody>
          <a:bodyPr/>
          <a:lstStyle/>
          <a:p>
            <a:r>
              <a:rPr lang="en-US" dirty="0"/>
              <a:t>Tips &amp; Tricks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1676400" y="828558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Lateral elbow critiques #1:</a:t>
            </a:r>
          </a:p>
          <a:p>
            <a:r>
              <a:rPr lang="en-US" dirty="0">
                <a:solidFill>
                  <a:srgbClr val="FF00FF"/>
                </a:solidFill>
              </a:rPr>
              <a:t>Capitulum</a:t>
            </a:r>
            <a:r>
              <a:rPr lang="en-US" dirty="0"/>
              <a:t> articulates with the proximal radius (head of radius)</a:t>
            </a:r>
          </a:p>
          <a:p>
            <a:r>
              <a:rPr lang="en-US" dirty="0"/>
              <a:t>Trochlea of the humerus articulates with the proximal </a:t>
            </a:r>
            <a:r>
              <a:rPr lang="en-US" dirty="0">
                <a:solidFill>
                  <a:srgbClr val="00B0F0"/>
                </a:solidFill>
              </a:rPr>
              <a:t>ulna</a:t>
            </a:r>
            <a:endParaRPr lang="en-US" u="sng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2058813" y="2597557"/>
            <a:ext cx="78406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lvl="1" indent="-342900">
              <a:spcBef>
                <a:spcPct val="20000"/>
              </a:spcBef>
              <a:buFont typeface="Arial" panose="020B0604020202020204" pitchFamily="34" charset="0"/>
              <a:buChar char="◦"/>
            </a:pPr>
            <a:r>
              <a:rPr lang="en-US" sz="2400" i="1" dirty="0">
                <a:solidFill>
                  <a:srgbClr val="FF0000"/>
                </a:solidFill>
              </a:rPr>
              <a:t>Superimposition = no articulation = no joint space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5438776" y="6143342"/>
            <a:ext cx="1360805" cy="337185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en-US" sz="9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SAIT imaging library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4430081" y="3302131"/>
            <a:ext cx="3057799" cy="3016319"/>
            <a:chOff x="3949002" y="2829413"/>
            <a:chExt cx="3758083" cy="3637503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201" t="20806" r="20342" b="26154"/>
            <a:stretch/>
          </p:blipFill>
          <p:spPr>
            <a:xfrm>
              <a:off x="3949002" y="2829413"/>
              <a:ext cx="3758083" cy="3637503"/>
            </a:xfrm>
            <a:prstGeom prst="rect">
              <a:avLst/>
            </a:prstGeom>
          </p:spPr>
        </p:pic>
        <p:sp>
          <p:nvSpPr>
            <p:cNvPr id="27" name="Freeform 26"/>
            <p:cNvSpPr/>
            <p:nvPr/>
          </p:nvSpPr>
          <p:spPr>
            <a:xfrm>
              <a:off x="4863581" y="5095312"/>
              <a:ext cx="2391507" cy="974690"/>
            </a:xfrm>
            <a:custGeom>
              <a:avLst/>
              <a:gdLst>
                <a:gd name="connsiteX0" fmla="*/ 432079 w 2391507"/>
                <a:gd name="connsiteY0" fmla="*/ 974690 h 974690"/>
                <a:gd name="connsiteX1" fmla="*/ 381837 w 2391507"/>
                <a:gd name="connsiteY1" fmla="*/ 944545 h 974690"/>
                <a:gd name="connsiteX2" fmla="*/ 321547 w 2391507"/>
                <a:gd name="connsiteY2" fmla="*/ 924449 h 974690"/>
                <a:gd name="connsiteX3" fmla="*/ 241160 w 2391507"/>
                <a:gd name="connsiteY3" fmla="*/ 884255 h 974690"/>
                <a:gd name="connsiteX4" fmla="*/ 200967 w 2391507"/>
                <a:gd name="connsiteY4" fmla="*/ 864158 h 974690"/>
                <a:gd name="connsiteX5" fmla="*/ 110532 w 2391507"/>
                <a:gd name="connsiteY5" fmla="*/ 793820 h 974690"/>
                <a:gd name="connsiteX6" fmla="*/ 90435 w 2391507"/>
                <a:gd name="connsiteY6" fmla="*/ 763675 h 974690"/>
                <a:gd name="connsiteX7" fmla="*/ 50241 w 2391507"/>
                <a:gd name="connsiteY7" fmla="*/ 663191 h 974690"/>
                <a:gd name="connsiteX8" fmla="*/ 40193 w 2391507"/>
                <a:gd name="connsiteY8" fmla="*/ 633046 h 974690"/>
                <a:gd name="connsiteX9" fmla="*/ 30145 w 2391507"/>
                <a:gd name="connsiteY9" fmla="*/ 592853 h 974690"/>
                <a:gd name="connsiteX10" fmla="*/ 20096 w 2391507"/>
                <a:gd name="connsiteY10" fmla="*/ 562708 h 974690"/>
                <a:gd name="connsiteX11" fmla="*/ 0 w 2391507"/>
                <a:gd name="connsiteY11" fmla="*/ 482321 h 974690"/>
                <a:gd name="connsiteX12" fmla="*/ 10048 w 2391507"/>
                <a:gd name="connsiteY12" fmla="*/ 321547 h 974690"/>
                <a:gd name="connsiteX13" fmla="*/ 40193 w 2391507"/>
                <a:gd name="connsiteY13" fmla="*/ 291402 h 974690"/>
                <a:gd name="connsiteX14" fmla="*/ 100483 w 2391507"/>
                <a:gd name="connsiteY14" fmla="*/ 321547 h 974690"/>
                <a:gd name="connsiteX15" fmla="*/ 120580 w 2391507"/>
                <a:gd name="connsiteY15" fmla="*/ 351693 h 974690"/>
                <a:gd name="connsiteX16" fmla="*/ 241160 w 2391507"/>
                <a:gd name="connsiteY16" fmla="*/ 411983 h 974690"/>
                <a:gd name="connsiteX17" fmla="*/ 301450 w 2391507"/>
                <a:gd name="connsiteY17" fmla="*/ 432079 h 974690"/>
                <a:gd name="connsiteX18" fmla="*/ 331595 w 2391507"/>
                <a:gd name="connsiteY18" fmla="*/ 442128 h 974690"/>
                <a:gd name="connsiteX19" fmla="*/ 522514 w 2391507"/>
                <a:gd name="connsiteY19" fmla="*/ 432079 h 974690"/>
                <a:gd name="connsiteX20" fmla="*/ 592852 w 2391507"/>
                <a:gd name="connsiteY20" fmla="*/ 411983 h 974690"/>
                <a:gd name="connsiteX21" fmla="*/ 653143 w 2391507"/>
                <a:gd name="connsiteY21" fmla="*/ 371789 h 974690"/>
                <a:gd name="connsiteX22" fmla="*/ 713433 w 2391507"/>
                <a:gd name="connsiteY22" fmla="*/ 331596 h 974690"/>
                <a:gd name="connsiteX23" fmla="*/ 733529 w 2391507"/>
                <a:gd name="connsiteY23" fmla="*/ 301451 h 974690"/>
                <a:gd name="connsiteX24" fmla="*/ 753626 w 2391507"/>
                <a:gd name="connsiteY24" fmla="*/ 200967 h 974690"/>
                <a:gd name="connsiteX25" fmla="*/ 763674 w 2391507"/>
                <a:gd name="connsiteY25" fmla="*/ 170822 h 974690"/>
                <a:gd name="connsiteX26" fmla="*/ 773723 w 2391507"/>
                <a:gd name="connsiteY26" fmla="*/ 110532 h 974690"/>
                <a:gd name="connsiteX27" fmla="*/ 793819 w 2391507"/>
                <a:gd name="connsiteY27" fmla="*/ 0 h 974690"/>
                <a:gd name="connsiteX28" fmla="*/ 834013 w 2391507"/>
                <a:gd name="connsiteY28" fmla="*/ 90435 h 974690"/>
                <a:gd name="connsiteX29" fmla="*/ 854110 w 2391507"/>
                <a:gd name="connsiteY29" fmla="*/ 160774 h 974690"/>
                <a:gd name="connsiteX30" fmla="*/ 884255 w 2391507"/>
                <a:gd name="connsiteY30" fmla="*/ 190919 h 974690"/>
                <a:gd name="connsiteX31" fmla="*/ 924448 w 2391507"/>
                <a:gd name="connsiteY31" fmla="*/ 251209 h 974690"/>
                <a:gd name="connsiteX32" fmla="*/ 954593 w 2391507"/>
                <a:gd name="connsiteY32" fmla="*/ 281354 h 974690"/>
                <a:gd name="connsiteX33" fmla="*/ 974690 w 2391507"/>
                <a:gd name="connsiteY33" fmla="*/ 311499 h 974690"/>
                <a:gd name="connsiteX34" fmla="*/ 1034980 w 2391507"/>
                <a:gd name="connsiteY34" fmla="*/ 341644 h 974690"/>
                <a:gd name="connsiteX35" fmla="*/ 1065125 w 2391507"/>
                <a:gd name="connsiteY35" fmla="*/ 361741 h 974690"/>
                <a:gd name="connsiteX36" fmla="*/ 1155560 w 2391507"/>
                <a:gd name="connsiteY36" fmla="*/ 391886 h 974690"/>
                <a:gd name="connsiteX37" fmla="*/ 1185705 w 2391507"/>
                <a:gd name="connsiteY37" fmla="*/ 401934 h 974690"/>
                <a:gd name="connsiteX38" fmla="*/ 1215850 w 2391507"/>
                <a:gd name="connsiteY38" fmla="*/ 411983 h 974690"/>
                <a:gd name="connsiteX39" fmla="*/ 1286189 w 2391507"/>
                <a:gd name="connsiteY39" fmla="*/ 422031 h 974690"/>
                <a:gd name="connsiteX40" fmla="*/ 1326382 w 2391507"/>
                <a:gd name="connsiteY40" fmla="*/ 432079 h 974690"/>
                <a:gd name="connsiteX41" fmla="*/ 1426866 w 2391507"/>
                <a:gd name="connsiteY41" fmla="*/ 452176 h 974690"/>
                <a:gd name="connsiteX42" fmla="*/ 1467059 w 2391507"/>
                <a:gd name="connsiteY42" fmla="*/ 462224 h 974690"/>
                <a:gd name="connsiteX43" fmla="*/ 1577591 w 2391507"/>
                <a:gd name="connsiteY43" fmla="*/ 472273 h 974690"/>
                <a:gd name="connsiteX44" fmla="*/ 1647929 w 2391507"/>
                <a:gd name="connsiteY44" fmla="*/ 482321 h 974690"/>
                <a:gd name="connsiteX45" fmla="*/ 1748413 w 2391507"/>
                <a:gd name="connsiteY45" fmla="*/ 532563 h 974690"/>
                <a:gd name="connsiteX46" fmla="*/ 1818751 w 2391507"/>
                <a:gd name="connsiteY46" fmla="*/ 552660 h 974690"/>
                <a:gd name="connsiteX47" fmla="*/ 1879041 w 2391507"/>
                <a:gd name="connsiteY47" fmla="*/ 572756 h 974690"/>
                <a:gd name="connsiteX48" fmla="*/ 2019718 w 2391507"/>
                <a:gd name="connsiteY48" fmla="*/ 602901 h 974690"/>
                <a:gd name="connsiteX49" fmla="*/ 2190540 w 2391507"/>
                <a:gd name="connsiteY49" fmla="*/ 622998 h 974690"/>
                <a:gd name="connsiteX50" fmla="*/ 2391507 w 2391507"/>
                <a:gd name="connsiteY50" fmla="*/ 633046 h 9746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391507" h="974690">
                  <a:moveTo>
                    <a:pt x="432079" y="974690"/>
                  </a:moveTo>
                  <a:cubicBezTo>
                    <a:pt x="415332" y="964642"/>
                    <a:pt x="399617" y="952627"/>
                    <a:pt x="381837" y="944545"/>
                  </a:cubicBezTo>
                  <a:cubicBezTo>
                    <a:pt x="362552" y="935779"/>
                    <a:pt x="341455" y="931688"/>
                    <a:pt x="321547" y="924449"/>
                  </a:cubicBezTo>
                  <a:cubicBezTo>
                    <a:pt x="239941" y="894775"/>
                    <a:pt x="299805" y="917767"/>
                    <a:pt x="241160" y="884255"/>
                  </a:cubicBezTo>
                  <a:cubicBezTo>
                    <a:pt x="228155" y="876823"/>
                    <a:pt x="213811" y="871865"/>
                    <a:pt x="200967" y="864158"/>
                  </a:cubicBezTo>
                  <a:cubicBezTo>
                    <a:pt x="163619" y="841749"/>
                    <a:pt x="137301" y="825943"/>
                    <a:pt x="110532" y="793820"/>
                  </a:cubicBezTo>
                  <a:cubicBezTo>
                    <a:pt x="102801" y="784542"/>
                    <a:pt x="96427" y="774160"/>
                    <a:pt x="90435" y="763675"/>
                  </a:cubicBezTo>
                  <a:cubicBezTo>
                    <a:pt x="66778" y="722276"/>
                    <a:pt x="66711" y="712601"/>
                    <a:pt x="50241" y="663191"/>
                  </a:cubicBezTo>
                  <a:cubicBezTo>
                    <a:pt x="46892" y="653143"/>
                    <a:pt x="42762" y="643322"/>
                    <a:pt x="40193" y="633046"/>
                  </a:cubicBezTo>
                  <a:cubicBezTo>
                    <a:pt x="36844" y="619648"/>
                    <a:pt x="33939" y="606132"/>
                    <a:pt x="30145" y="592853"/>
                  </a:cubicBezTo>
                  <a:cubicBezTo>
                    <a:pt x="27235" y="582669"/>
                    <a:pt x="22883" y="572927"/>
                    <a:pt x="20096" y="562708"/>
                  </a:cubicBezTo>
                  <a:cubicBezTo>
                    <a:pt x="12829" y="536061"/>
                    <a:pt x="0" y="482321"/>
                    <a:pt x="0" y="482321"/>
                  </a:cubicBezTo>
                  <a:cubicBezTo>
                    <a:pt x="3349" y="428730"/>
                    <a:pt x="-1014" y="374091"/>
                    <a:pt x="10048" y="321547"/>
                  </a:cubicBezTo>
                  <a:cubicBezTo>
                    <a:pt x="12975" y="307641"/>
                    <a:pt x="26712" y="295896"/>
                    <a:pt x="40193" y="291402"/>
                  </a:cubicBezTo>
                  <a:cubicBezTo>
                    <a:pt x="54059" y="286780"/>
                    <a:pt x="93148" y="316657"/>
                    <a:pt x="100483" y="321547"/>
                  </a:cubicBezTo>
                  <a:cubicBezTo>
                    <a:pt x="107182" y="331596"/>
                    <a:pt x="111491" y="343740"/>
                    <a:pt x="120580" y="351693"/>
                  </a:cubicBezTo>
                  <a:cubicBezTo>
                    <a:pt x="168526" y="393646"/>
                    <a:pt x="184242" y="393010"/>
                    <a:pt x="241160" y="411983"/>
                  </a:cubicBezTo>
                  <a:lnTo>
                    <a:pt x="301450" y="432079"/>
                  </a:lnTo>
                  <a:lnTo>
                    <a:pt x="331595" y="442128"/>
                  </a:lnTo>
                  <a:cubicBezTo>
                    <a:pt x="395235" y="438778"/>
                    <a:pt x="459026" y="437600"/>
                    <a:pt x="522514" y="432079"/>
                  </a:cubicBezTo>
                  <a:cubicBezTo>
                    <a:pt x="539584" y="430595"/>
                    <a:pt x="575221" y="417860"/>
                    <a:pt x="592852" y="411983"/>
                  </a:cubicBezTo>
                  <a:cubicBezTo>
                    <a:pt x="612949" y="398585"/>
                    <a:pt x="636064" y="388868"/>
                    <a:pt x="653143" y="371789"/>
                  </a:cubicBezTo>
                  <a:cubicBezTo>
                    <a:pt x="690778" y="334154"/>
                    <a:pt x="669807" y="346138"/>
                    <a:pt x="713433" y="331596"/>
                  </a:cubicBezTo>
                  <a:cubicBezTo>
                    <a:pt x="720132" y="321548"/>
                    <a:pt x="728128" y="312253"/>
                    <a:pt x="733529" y="301451"/>
                  </a:cubicBezTo>
                  <a:cubicBezTo>
                    <a:pt x="748666" y="271178"/>
                    <a:pt x="747452" y="231836"/>
                    <a:pt x="753626" y="200967"/>
                  </a:cubicBezTo>
                  <a:cubicBezTo>
                    <a:pt x="755703" y="190581"/>
                    <a:pt x="761376" y="181162"/>
                    <a:pt x="763674" y="170822"/>
                  </a:cubicBezTo>
                  <a:cubicBezTo>
                    <a:pt x="768094" y="150933"/>
                    <a:pt x="770842" y="130701"/>
                    <a:pt x="773723" y="110532"/>
                  </a:cubicBezTo>
                  <a:cubicBezTo>
                    <a:pt x="787926" y="11110"/>
                    <a:pt x="774117" y="59107"/>
                    <a:pt x="793819" y="0"/>
                  </a:cubicBezTo>
                  <a:cubicBezTo>
                    <a:pt x="817735" y="71747"/>
                    <a:pt x="802165" y="42664"/>
                    <a:pt x="834013" y="90435"/>
                  </a:cubicBezTo>
                  <a:cubicBezTo>
                    <a:pt x="835354" y="95799"/>
                    <a:pt x="848342" y="152122"/>
                    <a:pt x="854110" y="160774"/>
                  </a:cubicBezTo>
                  <a:cubicBezTo>
                    <a:pt x="861993" y="172598"/>
                    <a:pt x="875531" y="179702"/>
                    <a:pt x="884255" y="190919"/>
                  </a:cubicBezTo>
                  <a:cubicBezTo>
                    <a:pt x="899084" y="209984"/>
                    <a:pt x="907369" y="234130"/>
                    <a:pt x="924448" y="251209"/>
                  </a:cubicBezTo>
                  <a:cubicBezTo>
                    <a:pt x="934496" y="261257"/>
                    <a:pt x="945496" y="270437"/>
                    <a:pt x="954593" y="281354"/>
                  </a:cubicBezTo>
                  <a:cubicBezTo>
                    <a:pt x="962324" y="290632"/>
                    <a:pt x="966151" y="302960"/>
                    <a:pt x="974690" y="311499"/>
                  </a:cubicBezTo>
                  <a:cubicBezTo>
                    <a:pt x="994170" y="330979"/>
                    <a:pt x="1010461" y="333471"/>
                    <a:pt x="1034980" y="341644"/>
                  </a:cubicBezTo>
                  <a:cubicBezTo>
                    <a:pt x="1045028" y="348343"/>
                    <a:pt x="1054089" y="356836"/>
                    <a:pt x="1065125" y="361741"/>
                  </a:cubicBezTo>
                  <a:cubicBezTo>
                    <a:pt x="1065135" y="361746"/>
                    <a:pt x="1140482" y="386860"/>
                    <a:pt x="1155560" y="391886"/>
                  </a:cubicBezTo>
                  <a:lnTo>
                    <a:pt x="1185705" y="401934"/>
                  </a:lnTo>
                  <a:cubicBezTo>
                    <a:pt x="1195753" y="405284"/>
                    <a:pt x="1205365" y="410485"/>
                    <a:pt x="1215850" y="411983"/>
                  </a:cubicBezTo>
                  <a:cubicBezTo>
                    <a:pt x="1239296" y="415332"/>
                    <a:pt x="1262887" y="417794"/>
                    <a:pt x="1286189" y="422031"/>
                  </a:cubicBezTo>
                  <a:cubicBezTo>
                    <a:pt x="1299776" y="424501"/>
                    <a:pt x="1312879" y="429185"/>
                    <a:pt x="1326382" y="432079"/>
                  </a:cubicBezTo>
                  <a:cubicBezTo>
                    <a:pt x="1359782" y="439236"/>
                    <a:pt x="1393728" y="443892"/>
                    <a:pt x="1426866" y="452176"/>
                  </a:cubicBezTo>
                  <a:cubicBezTo>
                    <a:pt x="1440264" y="455525"/>
                    <a:pt x="1453370" y="460399"/>
                    <a:pt x="1467059" y="462224"/>
                  </a:cubicBezTo>
                  <a:cubicBezTo>
                    <a:pt x="1503730" y="467114"/>
                    <a:pt x="1540821" y="468187"/>
                    <a:pt x="1577591" y="472273"/>
                  </a:cubicBezTo>
                  <a:cubicBezTo>
                    <a:pt x="1601130" y="474889"/>
                    <a:pt x="1624483" y="478972"/>
                    <a:pt x="1647929" y="482321"/>
                  </a:cubicBezTo>
                  <a:cubicBezTo>
                    <a:pt x="1778318" y="525785"/>
                    <a:pt x="1648414" y="475422"/>
                    <a:pt x="1748413" y="532563"/>
                  </a:cubicBezTo>
                  <a:cubicBezTo>
                    <a:pt x="1760850" y="539670"/>
                    <a:pt x="1808452" y="549570"/>
                    <a:pt x="1818751" y="552660"/>
                  </a:cubicBezTo>
                  <a:cubicBezTo>
                    <a:pt x="1839041" y="558747"/>
                    <a:pt x="1858490" y="567618"/>
                    <a:pt x="1879041" y="572756"/>
                  </a:cubicBezTo>
                  <a:cubicBezTo>
                    <a:pt x="1979194" y="597794"/>
                    <a:pt x="1932183" y="588312"/>
                    <a:pt x="2019718" y="602901"/>
                  </a:cubicBezTo>
                  <a:cubicBezTo>
                    <a:pt x="2093854" y="627615"/>
                    <a:pt x="2041998" y="613096"/>
                    <a:pt x="2190540" y="622998"/>
                  </a:cubicBezTo>
                  <a:cubicBezTo>
                    <a:pt x="2353801" y="633882"/>
                    <a:pt x="2300334" y="633046"/>
                    <a:pt x="2391507" y="633046"/>
                  </a:cubicBezTo>
                </a:path>
              </a:pathLst>
            </a:cu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28" name="Freeform 27"/>
            <p:cNvSpPr/>
            <p:nvPr/>
          </p:nvSpPr>
          <p:spPr>
            <a:xfrm>
              <a:off x="4832367" y="5134707"/>
              <a:ext cx="804226" cy="673239"/>
            </a:xfrm>
            <a:custGeom>
              <a:avLst/>
              <a:gdLst>
                <a:gd name="connsiteX0" fmla="*/ 0 w 804226"/>
                <a:gd name="connsiteY0" fmla="*/ 0 h 673239"/>
                <a:gd name="connsiteX1" fmla="*/ 20097 w 804226"/>
                <a:gd name="connsiteY1" fmla="*/ 80387 h 673239"/>
                <a:gd name="connsiteX2" fmla="*/ 40194 w 804226"/>
                <a:gd name="connsiteY2" fmla="*/ 110532 h 673239"/>
                <a:gd name="connsiteX3" fmla="*/ 60290 w 804226"/>
                <a:gd name="connsiteY3" fmla="*/ 170822 h 673239"/>
                <a:gd name="connsiteX4" fmla="*/ 70339 w 804226"/>
                <a:gd name="connsiteY4" fmla="*/ 200967 h 673239"/>
                <a:gd name="connsiteX5" fmla="*/ 90435 w 804226"/>
                <a:gd name="connsiteY5" fmla="*/ 231112 h 673239"/>
                <a:gd name="connsiteX6" fmla="*/ 130629 w 804226"/>
                <a:gd name="connsiteY6" fmla="*/ 321547 h 673239"/>
                <a:gd name="connsiteX7" fmla="*/ 140677 w 804226"/>
                <a:gd name="connsiteY7" fmla="*/ 351692 h 673239"/>
                <a:gd name="connsiteX8" fmla="*/ 180871 w 804226"/>
                <a:gd name="connsiteY8" fmla="*/ 411982 h 673239"/>
                <a:gd name="connsiteX9" fmla="*/ 261257 w 804226"/>
                <a:gd name="connsiteY9" fmla="*/ 502417 h 673239"/>
                <a:gd name="connsiteX10" fmla="*/ 331596 w 804226"/>
                <a:gd name="connsiteY10" fmla="*/ 552659 h 673239"/>
                <a:gd name="connsiteX11" fmla="*/ 361741 w 804226"/>
                <a:gd name="connsiteY11" fmla="*/ 582804 h 673239"/>
                <a:gd name="connsiteX12" fmla="*/ 422031 w 804226"/>
                <a:gd name="connsiteY12" fmla="*/ 612949 h 673239"/>
                <a:gd name="connsiteX13" fmla="*/ 512466 w 804226"/>
                <a:gd name="connsiteY13" fmla="*/ 663191 h 673239"/>
                <a:gd name="connsiteX14" fmla="*/ 562708 w 804226"/>
                <a:gd name="connsiteY14" fmla="*/ 673239 h 673239"/>
                <a:gd name="connsiteX15" fmla="*/ 653143 w 804226"/>
                <a:gd name="connsiteY15" fmla="*/ 663191 h 673239"/>
                <a:gd name="connsiteX16" fmla="*/ 743578 w 804226"/>
                <a:gd name="connsiteY16" fmla="*/ 592852 h 673239"/>
                <a:gd name="connsiteX17" fmla="*/ 763675 w 804226"/>
                <a:gd name="connsiteY17" fmla="*/ 562707 h 673239"/>
                <a:gd name="connsiteX18" fmla="*/ 773723 w 804226"/>
                <a:gd name="connsiteY18" fmla="*/ 522514 h 673239"/>
                <a:gd name="connsiteX19" fmla="*/ 793820 w 804226"/>
                <a:gd name="connsiteY19" fmla="*/ 462224 h 673239"/>
                <a:gd name="connsiteX20" fmla="*/ 803868 w 804226"/>
                <a:gd name="connsiteY20" fmla="*/ 411982 h 673239"/>
                <a:gd name="connsiteX21" fmla="*/ 783772 w 804226"/>
                <a:gd name="connsiteY21" fmla="*/ 211015 h 673239"/>
                <a:gd name="connsiteX22" fmla="*/ 763675 w 804226"/>
                <a:gd name="connsiteY22" fmla="*/ 180870 h 673239"/>
                <a:gd name="connsiteX23" fmla="*/ 733530 w 804226"/>
                <a:gd name="connsiteY23" fmla="*/ 160773 h 673239"/>
                <a:gd name="connsiteX24" fmla="*/ 673240 w 804226"/>
                <a:gd name="connsiteY24" fmla="*/ 120580 h 673239"/>
                <a:gd name="connsiteX25" fmla="*/ 643095 w 804226"/>
                <a:gd name="connsiteY25" fmla="*/ 100483 h 673239"/>
                <a:gd name="connsiteX26" fmla="*/ 582805 w 804226"/>
                <a:gd name="connsiteY26" fmla="*/ 80387 h 673239"/>
                <a:gd name="connsiteX27" fmla="*/ 552660 w 804226"/>
                <a:gd name="connsiteY27" fmla="*/ 60290 h 673239"/>
                <a:gd name="connsiteX28" fmla="*/ 522515 w 804226"/>
                <a:gd name="connsiteY28" fmla="*/ 50241 h 673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04226" h="673239">
                  <a:moveTo>
                    <a:pt x="0" y="0"/>
                  </a:moveTo>
                  <a:cubicBezTo>
                    <a:pt x="3821" y="19103"/>
                    <a:pt x="9800" y="59792"/>
                    <a:pt x="20097" y="80387"/>
                  </a:cubicBezTo>
                  <a:cubicBezTo>
                    <a:pt x="25498" y="91189"/>
                    <a:pt x="33495" y="100484"/>
                    <a:pt x="40194" y="110532"/>
                  </a:cubicBezTo>
                  <a:lnTo>
                    <a:pt x="60290" y="170822"/>
                  </a:lnTo>
                  <a:cubicBezTo>
                    <a:pt x="63639" y="180870"/>
                    <a:pt x="64464" y="192154"/>
                    <a:pt x="70339" y="200967"/>
                  </a:cubicBezTo>
                  <a:cubicBezTo>
                    <a:pt x="77038" y="211015"/>
                    <a:pt x="85530" y="220076"/>
                    <a:pt x="90435" y="231112"/>
                  </a:cubicBezTo>
                  <a:cubicBezTo>
                    <a:pt x="138263" y="338727"/>
                    <a:pt x="85149" y="253328"/>
                    <a:pt x="130629" y="321547"/>
                  </a:cubicBezTo>
                  <a:cubicBezTo>
                    <a:pt x="133978" y="331595"/>
                    <a:pt x="135533" y="342433"/>
                    <a:pt x="140677" y="351692"/>
                  </a:cubicBezTo>
                  <a:cubicBezTo>
                    <a:pt x="152407" y="372806"/>
                    <a:pt x="167473" y="391885"/>
                    <a:pt x="180871" y="411982"/>
                  </a:cubicBezTo>
                  <a:cubicBezTo>
                    <a:pt x="205036" y="448229"/>
                    <a:pt x="219954" y="474881"/>
                    <a:pt x="261257" y="502417"/>
                  </a:cubicBezTo>
                  <a:cubicBezTo>
                    <a:pt x="285111" y="518320"/>
                    <a:pt x="309788" y="533967"/>
                    <a:pt x="331596" y="552659"/>
                  </a:cubicBezTo>
                  <a:cubicBezTo>
                    <a:pt x="342385" y="561907"/>
                    <a:pt x="350824" y="573707"/>
                    <a:pt x="361741" y="582804"/>
                  </a:cubicBezTo>
                  <a:cubicBezTo>
                    <a:pt x="387714" y="604448"/>
                    <a:pt x="391818" y="602878"/>
                    <a:pt x="422031" y="612949"/>
                  </a:cubicBezTo>
                  <a:cubicBezTo>
                    <a:pt x="466937" y="642887"/>
                    <a:pt x="470018" y="652579"/>
                    <a:pt x="512466" y="663191"/>
                  </a:cubicBezTo>
                  <a:cubicBezTo>
                    <a:pt x="529035" y="667333"/>
                    <a:pt x="545961" y="669890"/>
                    <a:pt x="562708" y="673239"/>
                  </a:cubicBezTo>
                  <a:cubicBezTo>
                    <a:pt x="592853" y="669890"/>
                    <a:pt x="624369" y="672782"/>
                    <a:pt x="653143" y="663191"/>
                  </a:cubicBezTo>
                  <a:cubicBezTo>
                    <a:pt x="678997" y="654573"/>
                    <a:pt x="723571" y="616861"/>
                    <a:pt x="743578" y="592852"/>
                  </a:cubicBezTo>
                  <a:cubicBezTo>
                    <a:pt x="751309" y="583574"/>
                    <a:pt x="756976" y="572755"/>
                    <a:pt x="763675" y="562707"/>
                  </a:cubicBezTo>
                  <a:cubicBezTo>
                    <a:pt x="767024" y="549309"/>
                    <a:pt x="769755" y="535742"/>
                    <a:pt x="773723" y="522514"/>
                  </a:cubicBezTo>
                  <a:cubicBezTo>
                    <a:pt x="779810" y="502224"/>
                    <a:pt x="789666" y="482996"/>
                    <a:pt x="793820" y="462224"/>
                  </a:cubicBezTo>
                  <a:lnTo>
                    <a:pt x="803868" y="411982"/>
                  </a:lnTo>
                  <a:cubicBezTo>
                    <a:pt x="803281" y="402010"/>
                    <a:pt x="809984" y="263440"/>
                    <a:pt x="783772" y="211015"/>
                  </a:cubicBezTo>
                  <a:cubicBezTo>
                    <a:pt x="778371" y="200213"/>
                    <a:pt x="772214" y="189409"/>
                    <a:pt x="763675" y="180870"/>
                  </a:cubicBezTo>
                  <a:cubicBezTo>
                    <a:pt x="755136" y="172331"/>
                    <a:pt x="742808" y="168504"/>
                    <a:pt x="733530" y="160773"/>
                  </a:cubicBezTo>
                  <a:cubicBezTo>
                    <a:pt x="683351" y="118957"/>
                    <a:pt x="726216" y="138238"/>
                    <a:pt x="673240" y="120580"/>
                  </a:cubicBezTo>
                  <a:cubicBezTo>
                    <a:pt x="663192" y="113881"/>
                    <a:pt x="654131" y="105388"/>
                    <a:pt x="643095" y="100483"/>
                  </a:cubicBezTo>
                  <a:cubicBezTo>
                    <a:pt x="623737" y="91880"/>
                    <a:pt x="582805" y="80387"/>
                    <a:pt x="582805" y="80387"/>
                  </a:cubicBezTo>
                  <a:cubicBezTo>
                    <a:pt x="572757" y="73688"/>
                    <a:pt x="563462" y="65691"/>
                    <a:pt x="552660" y="60290"/>
                  </a:cubicBezTo>
                  <a:cubicBezTo>
                    <a:pt x="543186" y="55553"/>
                    <a:pt x="522515" y="50241"/>
                    <a:pt x="522515" y="50241"/>
                  </a:cubicBezTo>
                </a:path>
              </a:pathLst>
            </a:custGeom>
            <a:noFill/>
            <a:ln>
              <a:solidFill>
                <a:srgbClr val="FF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29" name="Freeform 28"/>
            <p:cNvSpPr/>
            <p:nvPr/>
          </p:nvSpPr>
          <p:spPr>
            <a:xfrm>
              <a:off x="4781222" y="4767943"/>
              <a:ext cx="763675" cy="703384"/>
            </a:xfrm>
            <a:custGeom>
              <a:avLst/>
              <a:gdLst>
                <a:gd name="connsiteX0" fmla="*/ 0 w 763675"/>
                <a:gd name="connsiteY0" fmla="*/ 170822 h 703384"/>
                <a:gd name="connsiteX1" fmla="*/ 40193 w 763675"/>
                <a:gd name="connsiteY1" fmla="*/ 432079 h 703384"/>
                <a:gd name="connsiteX2" fmla="*/ 70338 w 763675"/>
                <a:gd name="connsiteY2" fmla="*/ 492369 h 703384"/>
                <a:gd name="connsiteX3" fmla="*/ 100483 w 763675"/>
                <a:gd name="connsiteY3" fmla="*/ 512466 h 703384"/>
                <a:gd name="connsiteX4" fmla="*/ 160773 w 763675"/>
                <a:gd name="connsiteY4" fmla="*/ 572756 h 703384"/>
                <a:gd name="connsiteX5" fmla="*/ 190919 w 763675"/>
                <a:gd name="connsiteY5" fmla="*/ 602901 h 703384"/>
                <a:gd name="connsiteX6" fmla="*/ 251209 w 763675"/>
                <a:gd name="connsiteY6" fmla="*/ 633046 h 703384"/>
                <a:gd name="connsiteX7" fmla="*/ 281354 w 763675"/>
                <a:gd name="connsiteY7" fmla="*/ 653142 h 703384"/>
                <a:gd name="connsiteX8" fmla="*/ 341644 w 763675"/>
                <a:gd name="connsiteY8" fmla="*/ 673239 h 703384"/>
                <a:gd name="connsiteX9" fmla="*/ 371789 w 763675"/>
                <a:gd name="connsiteY9" fmla="*/ 683288 h 703384"/>
                <a:gd name="connsiteX10" fmla="*/ 442127 w 763675"/>
                <a:gd name="connsiteY10" fmla="*/ 703384 h 703384"/>
                <a:gd name="connsiteX11" fmla="*/ 602901 w 763675"/>
                <a:gd name="connsiteY11" fmla="*/ 683288 h 703384"/>
                <a:gd name="connsiteX12" fmla="*/ 663191 w 763675"/>
                <a:gd name="connsiteY12" fmla="*/ 653142 h 703384"/>
                <a:gd name="connsiteX13" fmla="*/ 713433 w 763675"/>
                <a:gd name="connsiteY13" fmla="*/ 592852 h 703384"/>
                <a:gd name="connsiteX14" fmla="*/ 743578 w 763675"/>
                <a:gd name="connsiteY14" fmla="*/ 522514 h 703384"/>
                <a:gd name="connsiteX15" fmla="*/ 763675 w 763675"/>
                <a:gd name="connsiteY15" fmla="*/ 452175 h 703384"/>
                <a:gd name="connsiteX16" fmla="*/ 753626 w 763675"/>
                <a:gd name="connsiteY16" fmla="*/ 281353 h 703384"/>
                <a:gd name="connsiteX17" fmla="*/ 713433 w 763675"/>
                <a:gd name="connsiteY17" fmla="*/ 221063 h 703384"/>
                <a:gd name="connsiteX18" fmla="*/ 663191 w 763675"/>
                <a:gd name="connsiteY18" fmla="*/ 170822 h 703384"/>
                <a:gd name="connsiteX19" fmla="*/ 633046 w 763675"/>
                <a:gd name="connsiteY19" fmla="*/ 110531 h 703384"/>
                <a:gd name="connsiteX20" fmla="*/ 622998 w 763675"/>
                <a:gd name="connsiteY20" fmla="*/ 80386 h 703384"/>
                <a:gd name="connsiteX21" fmla="*/ 582804 w 763675"/>
                <a:gd name="connsiteY21" fmla="*/ 0 h 703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763675" h="703384">
                  <a:moveTo>
                    <a:pt x="0" y="170822"/>
                  </a:moveTo>
                  <a:cubicBezTo>
                    <a:pt x="69027" y="285866"/>
                    <a:pt x="19654" y="185619"/>
                    <a:pt x="40193" y="432079"/>
                  </a:cubicBezTo>
                  <a:cubicBezTo>
                    <a:pt x="41679" y="449908"/>
                    <a:pt x="58485" y="480515"/>
                    <a:pt x="70338" y="492369"/>
                  </a:cubicBezTo>
                  <a:cubicBezTo>
                    <a:pt x="78877" y="500909"/>
                    <a:pt x="91457" y="504443"/>
                    <a:pt x="100483" y="512466"/>
                  </a:cubicBezTo>
                  <a:cubicBezTo>
                    <a:pt x="121725" y="531348"/>
                    <a:pt x="140676" y="552659"/>
                    <a:pt x="160773" y="572756"/>
                  </a:cubicBezTo>
                  <a:cubicBezTo>
                    <a:pt x="170822" y="582804"/>
                    <a:pt x="179095" y="595018"/>
                    <a:pt x="190919" y="602901"/>
                  </a:cubicBezTo>
                  <a:cubicBezTo>
                    <a:pt x="277310" y="660493"/>
                    <a:pt x="168006" y="591444"/>
                    <a:pt x="251209" y="633046"/>
                  </a:cubicBezTo>
                  <a:cubicBezTo>
                    <a:pt x="262011" y="638447"/>
                    <a:pt x="270318" y="648237"/>
                    <a:pt x="281354" y="653142"/>
                  </a:cubicBezTo>
                  <a:cubicBezTo>
                    <a:pt x="300712" y="661745"/>
                    <a:pt x="321547" y="666540"/>
                    <a:pt x="341644" y="673239"/>
                  </a:cubicBezTo>
                  <a:cubicBezTo>
                    <a:pt x="351692" y="676589"/>
                    <a:pt x="361513" y="680719"/>
                    <a:pt x="371789" y="683288"/>
                  </a:cubicBezTo>
                  <a:cubicBezTo>
                    <a:pt x="422258" y="695905"/>
                    <a:pt x="398881" y="688969"/>
                    <a:pt x="442127" y="703384"/>
                  </a:cubicBezTo>
                  <a:cubicBezTo>
                    <a:pt x="535576" y="695597"/>
                    <a:pt x="537581" y="701951"/>
                    <a:pt x="602901" y="683288"/>
                  </a:cubicBezTo>
                  <a:cubicBezTo>
                    <a:pt x="630485" y="675407"/>
                    <a:pt x="640215" y="672288"/>
                    <a:pt x="663191" y="653142"/>
                  </a:cubicBezTo>
                  <a:cubicBezTo>
                    <a:pt x="692204" y="628964"/>
                    <a:pt x="693672" y="622492"/>
                    <a:pt x="713433" y="592852"/>
                  </a:cubicBezTo>
                  <a:cubicBezTo>
                    <a:pt x="736997" y="522157"/>
                    <a:pt x="706328" y="609431"/>
                    <a:pt x="743578" y="522514"/>
                  </a:cubicBezTo>
                  <a:cubicBezTo>
                    <a:pt x="752225" y="502337"/>
                    <a:pt x="758577" y="472565"/>
                    <a:pt x="763675" y="452175"/>
                  </a:cubicBezTo>
                  <a:cubicBezTo>
                    <a:pt x="760325" y="395234"/>
                    <a:pt x="765743" y="337090"/>
                    <a:pt x="753626" y="281353"/>
                  </a:cubicBezTo>
                  <a:cubicBezTo>
                    <a:pt x="748495" y="257751"/>
                    <a:pt x="726831" y="241160"/>
                    <a:pt x="713433" y="221063"/>
                  </a:cubicBezTo>
                  <a:cubicBezTo>
                    <a:pt x="686638" y="180870"/>
                    <a:pt x="703384" y="197616"/>
                    <a:pt x="663191" y="170822"/>
                  </a:cubicBezTo>
                  <a:cubicBezTo>
                    <a:pt x="637935" y="95053"/>
                    <a:pt x="672004" y="188448"/>
                    <a:pt x="633046" y="110531"/>
                  </a:cubicBezTo>
                  <a:cubicBezTo>
                    <a:pt x="628309" y="101057"/>
                    <a:pt x="628142" y="89645"/>
                    <a:pt x="622998" y="80386"/>
                  </a:cubicBezTo>
                  <a:cubicBezTo>
                    <a:pt x="579088" y="1349"/>
                    <a:pt x="582804" y="47903"/>
                    <a:pt x="582804" y="0"/>
                  </a:cubicBezTo>
                </a:path>
              </a:pathLst>
            </a:cu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168090" y="3225104"/>
            <a:ext cx="4117978" cy="3900240"/>
            <a:chOff x="72292" y="3018477"/>
            <a:chExt cx="3653735" cy="3279988"/>
          </a:xfrm>
        </p:grpSpPr>
        <p:pic>
          <p:nvPicPr>
            <p:cNvPr id="30" name="Picture 4" descr="https://coursewareobjects.elsevier.com/objects/elr/Bontrager9e/IC/jpg/Chapter004/004016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694"/>
            <a:stretch/>
          </p:blipFill>
          <p:spPr bwMode="auto">
            <a:xfrm>
              <a:off x="72292" y="3018477"/>
              <a:ext cx="3653735" cy="28599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Text Placeholder 4"/>
            <p:cNvSpPr txBox="1">
              <a:spLocks/>
            </p:cNvSpPr>
            <p:nvPr/>
          </p:nvSpPr>
          <p:spPr>
            <a:xfrm>
              <a:off x="788980" y="5878397"/>
              <a:ext cx="2026207" cy="420068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900" dirty="0"/>
                <a:t>Bontrager pg. 131  Fig. 4.16 </a:t>
              </a:r>
            </a:p>
            <a:p>
              <a:endParaRPr lang="en-CA" dirty="0"/>
            </a:p>
          </p:txBody>
        </p:sp>
      </p:grp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" t="20806" r="20342" b="26154"/>
          <a:stretch/>
        </p:blipFill>
        <p:spPr>
          <a:xfrm>
            <a:off x="7551694" y="3302131"/>
            <a:ext cx="3116307" cy="3016319"/>
          </a:xfrm>
          <a:prstGeom prst="rect">
            <a:avLst/>
          </a:prstGeom>
        </p:spPr>
      </p:pic>
      <p:sp>
        <p:nvSpPr>
          <p:cNvPr id="21" name="Text Placeholder 4"/>
          <p:cNvSpPr txBox="1">
            <a:spLocks/>
          </p:cNvSpPr>
          <p:nvPr/>
        </p:nvSpPr>
        <p:spPr>
          <a:xfrm>
            <a:off x="6639620" y="6270784"/>
            <a:ext cx="1435593" cy="345570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en-US" sz="9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SAIT imaging library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Freeform 4"/>
          <p:cNvSpPr/>
          <p:nvPr/>
        </p:nvSpPr>
        <p:spPr>
          <a:xfrm>
            <a:off x="5826354" y="5275385"/>
            <a:ext cx="293093" cy="504092"/>
          </a:xfrm>
          <a:custGeom>
            <a:avLst/>
            <a:gdLst>
              <a:gd name="connsiteX0" fmla="*/ 293093 w 293093"/>
              <a:gd name="connsiteY0" fmla="*/ 140677 h 504092"/>
              <a:gd name="connsiteX1" fmla="*/ 234478 w 293093"/>
              <a:gd name="connsiteY1" fmla="*/ 93784 h 504092"/>
              <a:gd name="connsiteX2" fmla="*/ 199309 w 293093"/>
              <a:gd name="connsiteY2" fmla="*/ 23446 h 504092"/>
              <a:gd name="connsiteX3" fmla="*/ 117247 w 293093"/>
              <a:gd name="connsiteY3" fmla="*/ 0 h 504092"/>
              <a:gd name="connsiteX4" fmla="*/ 70355 w 293093"/>
              <a:gd name="connsiteY4" fmla="*/ 11723 h 504092"/>
              <a:gd name="connsiteX5" fmla="*/ 46909 w 293093"/>
              <a:gd name="connsiteY5" fmla="*/ 46892 h 504092"/>
              <a:gd name="connsiteX6" fmla="*/ 23462 w 293093"/>
              <a:gd name="connsiteY6" fmla="*/ 128953 h 504092"/>
              <a:gd name="connsiteX7" fmla="*/ 11739 w 293093"/>
              <a:gd name="connsiteY7" fmla="*/ 339969 h 504092"/>
              <a:gd name="connsiteX8" fmla="*/ 11739 w 293093"/>
              <a:gd name="connsiteY8" fmla="*/ 468923 h 504092"/>
              <a:gd name="connsiteX9" fmla="*/ 46909 w 293093"/>
              <a:gd name="connsiteY9" fmla="*/ 492369 h 504092"/>
              <a:gd name="connsiteX10" fmla="*/ 93801 w 293093"/>
              <a:gd name="connsiteY10" fmla="*/ 504092 h 504092"/>
              <a:gd name="connsiteX11" fmla="*/ 187585 w 293093"/>
              <a:gd name="connsiteY11" fmla="*/ 492369 h 504092"/>
              <a:gd name="connsiteX12" fmla="*/ 234478 w 293093"/>
              <a:gd name="connsiteY12" fmla="*/ 445477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93093" h="504092">
                <a:moveTo>
                  <a:pt x="293093" y="140677"/>
                </a:moveTo>
                <a:cubicBezTo>
                  <a:pt x="273555" y="125046"/>
                  <a:pt x="250762" y="112782"/>
                  <a:pt x="234478" y="93784"/>
                </a:cubicBezTo>
                <a:cubicBezTo>
                  <a:pt x="188146" y="39729"/>
                  <a:pt x="263990" y="75190"/>
                  <a:pt x="199309" y="23446"/>
                </a:cubicBezTo>
                <a:cubicBezTo>
                  <a:pt x="191665" y="17331"/>
                  <a:pt x="120310" y="766"/>
                  <a:pt x="117247" y="0"/>
                </a:cubicBezTo>
                <a:cubicBezTo>
                  <a:pt x="101616" y="3908"/>
                  <a:pt x="83761" y="2786"/>
                  <a:pt x="70355" y="11723"/>
                </a:cubicBezTo>
                <a:cubicBezTo>
                  <a:pt x="58632" y="19538"/>
                  <a:pt x="53210" y="34290"/>
                  <a:pt x="46909" y="46892"/>
                </a:cubicBezTo>
                <a:cubicBezTo>
                  <a:pt x="38497" y="63715"/>
                  <a:pt x="27220" y="113922"/>
                  <a:pt x="23462" y="128953"/>
                </a:cubicBezTo>
                <a:cubicBezTo>
                  <a:pt x="19554" y="199292"/>
                  <a:pt x="17357" y="269746"/>
                  <a:pt x="11739" y="339969"/>
                </a:cubicBezTo>
                <a:cubicBezTo>
                  <a:pt x="8881" y="375699"/>
                  <a:pt x="-13183" y="431540"/>
                  <a:pt x="11739" y="468923"/>
                </a:cubicBezTo>
                <a:cubicBezTo>
                  <a:pt x="19555" y="480646"/>
                  <a:pt x="33959" y="486819"/>
                  <a:pt x="46909" y="492369"/>
                </a:cubicBezTo>
                <a:cubicBezTo>
                  <a:pt x="61718" y="498716"/>
                  <a:pt x="78170" y="500184"/>
                  <a:pt x="93801" y="504092"/>
                </a:cubicBezTo>
                <a:cubicBezTo>
                  <a:pt x="125062" y="500184"/>
                  <a:pt x="157409" y="501422"/>
                  <a:pt x="187585" y="492369"/>
                </a:cubicBezTo>
                <a:cubicBezTo>
                  <a:pt x="187587" y="492368"/>
                  <a:pt x="234476" y="445479"/>
                  <a:pt x="234478" y="445477"/>
                </a:cubicBezTo>
              </a:path>
            </a:pathLst>
          </a:cu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210164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66832"/>
            <a:ext cx="10515600" cy="1325563"/>
          </a:xfrm>
        </p:spPr>
        <p:txBody>
          <a:bodyPr/>
          <a:lstStyle/>
          <a:p>
            <a:r>
              <a:rPr lang="en-US" dirty="0"/>
              <a:t>Tips &amp; Tricks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1463673" y="750416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Lateral Elbow critiques #2:</a:t>
            </a:r>
          </a:p>
          <a:p>
            <a:r>
              <a:rPr lang="en-US" sz="2400" dirty="0"/>
              <a:t>Recall position of the capitulum = lateral side</a:t>
            </a:r>
            <a:endParaRPr lang="en-US" sz="2400" u="sng" dirty="0"/>
          </a:p>
          <a:p>
            <a:r>
              <a:rPr lang="en-US" sz="2400" dirty="0"/>
              <a:t>Trochlea = medial side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784951" y="4168491"/>
            <a:ext cx="8002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b="1" dirty="0">
                <a:solidFill>
                  <a:srgbClr val="FF0000"/>
                </a:solidFill>
              </a:rPr>
              <a:t>VS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1518258" y="2783243"/>
            <a:ext cx="3758083" cy="3914243"/>
            <a:chOff x="358547" y="2824876"/>
            <a:chExt cx="3758083" cy="3914243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201" t="20806" r="20342" b="26154"/>
            <a:stretch/>
          </p:blipFill>
          <p:spPr>
            <a:xfrm>
              <a:off x="358547" y="2824876"/>
              <a:ext cx="3758083" cy="3637503"/>
            </a:xfrm>
            <a:prstGeom prst="rect">
              <a:avLst/>
            </a:prstGeom>
          </p:spPr>
        </p:pic>
        <p:sp>
          <p:nvSpPr>
            <p:cNvPr id="12" name="Text Placeholder 4"/>
            <p:cNvSpPr txBox="1">
              <a:spLocks/>
            </p:cNvSpPr>
            <p:nvPr/>
          </p:nvSpPr>
          <p:spPr>
            <a:xfrm>
              <a:off x="1035384" y="6401934"/>
              <a:ext cx="1360805" cy="337185"/>
            </a:xfrm>
            <a:prstGeom prst="rect">
              <a:avLst/>
            </a:prstGeom>
          </p:spPr>
          <p:txBody>
            <a:bodyPr/>
            <a:lstStyle/>
            <a:p>
              <a:pPr algn="r"/>
              <a:r>
                <a:rPr lang="en-US" sz="900" dirty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SAIT imaging library</a:t>
              </a:r>
              <a:endParaRPr lang="en-CA" sz="12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260142" y="3048241"/>
              <a:ext cx="1625766" cy="523220"/>
            </a:xfrm>
            <a:prstGeom prst="rect">
              <a:avLst/>
            </a:prstGeom>
            <a:solidFill>
              <a:srgbClr val="FF0000"/>
            </a:solidFill>
          </p:spPr>
          <p:txBody>
            <a:bodyPr wrap="none" rtlCol="0">
              <a:spAutoFit/>
            </a:bodyPr>
            <a:lstStyle/>
            <a:p>
              <a:r>
                <a:rPr lang="en-CA" sz="2800" dirty="0"/>
                <a:t>Shoulder</a:t>
              </a:r>
            </a:p>
          </p:txBody>
        </p:sp>
        <p:sp>
          <p:nvSpPr>
            <p:cNvPr id="5" name="Freeform 4"/>
            <p:cNvSpPr/>
            <p:nvPr/>
          </p:nvSpPr>
          <p:spPr>
            <a:xfrm>
              <a:off x="1185705" y="5014127"/>
              <a:ext cx="844062" cy="763675"/>
            </a:xfrm>
            <a:custGeom>
              <a:avLst/>
              <a:gdLst>
                <a:gd name="connsiteX0" fmla="*/ 0 w 844062"/>
                <a:gd name="connsiteY0" fmla="*/ 0 h 763675"/>
                <a:gd name="connsiteX1" fmla="*/ 10049 w 844062"/>
                <a:gd name="connsiteY1" fmla="*/ 50242 h 763675"/>
                <a:gd name="connsiteX2" fmla="*/ 30146 w 844062"/>
                <a:gd name="connsiteY2" fmla="*/ 80387 h 763675"/>
                <a:gd name="connsiteX3" fmla="*/ 40194 w 844062"/>
                <a:gd name="connsiteY3" fmla="*/ 120581 h 763675"/>
                <a:gd name="connsiteX4" fmla="*/ 50242 w 844062"/>
                <a:gd name="connsiteY4" fmla="*/ 251209 h 763675"/>
                <a:gd name="connsiteX5" fmla="*/ 60291 w 844062"/>
                <a:gd name="connsiteY5" fmla="*/ 281354 h 763675"/>
                <a:gd name="connsiteX6" fmla="*/ 90436 w 844062"/>
                <a:gd name="connsiteY6" fmla="*/ 381838 h 763675"/>
                <a:gd name="connsiteX7" fmla="*/ 100484 w 844062"/>
                <a:gd name="connsiteY7" fmla="*/ 411983 h 763675"/>
                <a:gd name="connsiteX8" fmla="*/ 130629 w 844062"/>
                <a:gd name="connsiteY8" fmla="*/ 452176 h 763675"/>
                <a:gd name="connsiteX9" fmla="*/ 170822 w 844062"/>
                <a:gd name="connsiteY9" fmla="*/ 512466 h 763675"/>
                <a:gd name="connsiteX10" fmla="*/ 231113 w 844062"/>
                <a:gd name="connsiteY10" fmla="*/ 562708 h 763675"/>
                <a:gd name="connsiteX11" fmla="*/ 261258 w 844062"/>
                <a:gd name="connsiteY11" fmla="*/ 592853 h 763675"/>
                <a:gd name="connsiteX12" fmla="*/ 321548 w 844062"/>
                <a:gd name="connsiteY12" fmla="*/ 622998 h 763675"/>
                <a:gd name="connsiteX13" fmla="*/ 351693 w 844062"/>
                <a:gd name="connsiteY13" fmla="*/ 643095 h 763675"/>
                <a:gd name="connsiteX14" fmla="*/ 391886 w 844062"/>
                <a:gd name="connsiteY14" fmla="*/ 683288 h 763675"/>
                <a:gd name="connsiteX15" fmla="*/ 452176 w 844062"/>
                <a:gd name="connsiteY15" fmla="*/ 723482 h 763675"/>
                <a:gd name="connsiteX16" fmla="*/ 512466 w 844062"/>
                <a:gd name="connsiteY16" fmla="*/ 743578 h 763675"/>
                <a:gd name="connsiteX17" fmla="*/ 542611 w 844062"/>
                <a:gd name="connsiteY17" fmla="*/ 753627 h 763675"/>
                <a:gd name="connsiteX18" fmla="*/ 582805 w 844062"/>
                <a:gd name="connsiteY18" fmla="*/ 763675 h 763675"/>
                <a:gd name="connsiteX19" fmla="*/ 733530 w 844062"/>
                <a:gd name="connsiteY19" fmla="*/ 753627 h 763675"/>
                <a:gd name="connsiteX20" fmla="*/ 763675 w 844062"/>
                <a:gd name="connsiteY20" fmla="*/ 733530 h 763675"/>
                <a:gd name="connsiteX21" fmla="*/ 803869 w 844062"/>
                <a:gd name="connsiteY21" fmla="*/ 673240 h 763675"/>
                <a:gd name="connsiteX22" fmla="*/ 813917 w 844062"/>
                <a:gd name="connsiteY22" fmla="*/ 643095 h 763675"/>
                <a:gd name="connsiteX23" fmla="*/ 834014 w 844062"/>
                <a:gd name="connsiteY23" fmla="*/ 612950 h 763675"/>
                <a:gd name="connsiteX24" fmla="*/ 844062 w 844062"/>
                <a:gd name="connsiteY24" fmla="*/ 562708 h 763675"/>
                <a:gd name="connsiteX25" fmla="*/ 834014 w 844062"/>
                <a:gd name="connsiteY25" fmla="*/ 422031 h 763675"/>
                <a:gd name="connsiteX26" fmla="*/ 823965 w 844062"/>
                <a:gd name="connsiteY26" fmla="*/ 391886 h 763675"/>
                <a:gd name="connsiteX27" fmla="*/ 783772 w 844062"/>
                <a:gd name="connsiteY27" fmla="*/ 331596 h 763675"/>
                <a:gd name="connsiteX28" fmla="*/ 743579 w 844062"/>
                <a:gd name="connsiteY28" fmla="*/ 311499 h 763675"/>
                <a:gd name="connsiteX29" fmla="*/ 713433 w 844062"/>
                <a:gd name="connsiteY29" fmla="*/ 291403 h 763675"/>
                <a:gd name="connsiteX30" fmla="*/ 683288 w 844062"/>
                <a:gd name="connsiteY30" fmla="*/ 281354 h 763675"/>
                <a:gd name="connsiteX31" fmla="*/ 622998 w 844062"/>
                <a:gd name="connsiteY31" fmla="*/ 241161 h 763675"/>
                <a:gd name="connsiteX32" fmla="*/ 562708 w 844062"/>
                <a:gd name="connsiteY32" fmla="*/ 221064 h 763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844062" h="763675">
                  <a:moveTo>
                    <a:pt x="0" y="0"/>
                  </a:moveTo>
                  <a:cubicBezTo>
                    <a:pt x="3350" y="16747"/>
                    <a:pt x="4052" y="34250"/>
                    <a:pt x="10049" y="50242"/>
                  </a:cubicBezTo>
                  <a:cubicBezTo>
                    <a:pt x="14290" y="61550"/>
                    <a:pt x="25389" y="69287"/>
                    <a:pt x="30146" y="80387"/>
                  </a:cubicBezTo>
                  <a:cubicBezTo>
                    <a:pt x="35586" y="93081"/>
                    <a:pt x="36845" y="107183"/>
                    <a:pt x="40194" y="120581"/>
                  </a:cubicBezTo>
                  <a:cubicBezTo>
                    <a:pt x="43543" y="164124"/>
                    <a:pt x="44825" y="207875"/>
                    <a:pt x="50242" y="251209"/>
                  </a:cubicBezTo>
                  <a:cubicBezTo>
                    <a:pt x="51556" y="261719"/>
                    <a:pt x="57381" y="271170"/>
                    <a:pt x="60291" y="281354"/>
                  </a:cubicBezTo>
                  <a:cubicBezTo>
                    <a:pt x="90671" y="387684"/>
                    <a:pt x="42664" y="238523"/>
                    <a:pt x="90436" y="381838"/>
                  </a:cubicBezTo>
                  <a:cubicBezTo>
                    <a:pt x="93785" y="391886"/>
                    <a:pt x="94129" y="403510"/>
                    <a:pt x="100484" y="411983"/>
                  </a:cubicBezTo>
                  <a:cubicBezTo>
                    <a:pt x="110532" y="425381"/>
                    <a:pt x="121025" y="438456"/>
                    <a:pt x="130629" y="452176"/>
                  </a:cubicBezTo>
                  <a:cubicBezTo>
                    <a:pt x="144480" y="471963"/>
                    <a:pt x="153743" y="495387"/>
                    <a:pt x="170822" y="512466"/>
                  </a:cubicBezTo>
                  <a:cubicBezTo>
                    <a:pt x="258903" y="600544"/>
                    <a:pt x="147167" y="492752"/>
                    <a:pt x="231113" y="562708"/>
                  </a:cubicBezTo>
                  <a:cubicBezTo>
                    <a:pt x="242030" y="571805"/>
                    <a:pt x="250341" y="583756"/>
                    <a:pt x="261258" y="592853"/>
                  </a:cubicBezTo>
                  <a:cubicBezTo>
                    <a:pt x="287231" y="614497"/>
                    <a:pt x="291335" y="612927"/>
                    <a:pt x="321548" y="622998"/>
                  </a:cubicBezTo>
                  <a:cubicBezTo>
                    <a:pt x="331596" y="629697"/>
                    <a:pt x="344149" y="633665"/>
                    <a:pt x="351693" y="643095"/>
                  </a:cubicBezTo>
                  <a:cubicBezTo>
                    <a:pt x="390667" y="691814"/>
                    <a:pt x="326116" y="661365"/>
                    <a:pt x="391886" y="683288"/>
                  </a:cubicBezTo>
                  <a:cubicBezTo>
                    <a:pt x="411983" y="696686"/>
                    <a:pt x="429262" y="715844"/>
                    <a:pt x="452176" y="723482"/>
                  </a:cubicBezTo>
                  <a:lnTo>
                    <a:pt x="512466" y="743578"/>
                  </a:lnTo>
                  <a:cubicBezTo>
                    <a:pt x="522514" y="746927"/>
                    <a:pt x="532335" y="751058"/>
                    <a:pt x="542611" y="753627"/>
                  </a:cubicBezTo>
                  <a:lnTo>
                    <a:pt x="582805" y="763675"/>
                  </a:lnTo>
                  <a:cubicBezTo>
                    <a:pt x="633047" y="760326"/>
                    <a:pt x="683862" y="761905"/>
                    <a:pt x="733530" y="753627"/>
                  </a:cubicBezTo>
                  <a:cubicBezTo>
                    <a:pt x="745442" y="751642"/>
                    <a:pt x="755722" y="742619"/>
                    <a:pt x="763675" y="733530"/>
                  </a:cubicBezTo>
                  <a:cubicBezTo>
                    <a:pt x="779580" y="715353"/>
                    <a:pt x="803869" y="673240"/>
                    <a:pt x="803869" y="673240"/>
                  </a:cubicBezTo>
                  <a:cubicBezTo>
                    <a:pt x="807218" y="663192"/>
                    <a:pt x="809180" y="652569"/>
                    <a:pt x="813917" y="643095"/>
                  </a:cubicBezTo>
                  <a:cubicBezTo>
                    <a:pt x="819318" y="632293"/>
                    <a:pt x="829774" y="624258"/>
                    <a:pt x="834014" y="612950"/>
                  </a:cubicBezTo>
                  <a:cubicBezTo>
                    <a:pt x="840011" y="596958"/>
                    <a:pt x="840713" y="579455"/>
                    <a:pt x="844062" y="562708"/>
                  </a:cubicBezTo>
                  <a:cubicBezTo>
                    <a:pt x="840713" y="515816"/>
                    <a:pt x="839507" y="468721"/>
                    <a:pt x="834014" y="422031"/>
                  </a:cubicBezTo>
                  <a:cubicBezTo>
                    <a:pt x="832776" y="411512"/>
                    <a:pt x="829109" y="401145"/>
                    <a:pt x="823965" y="391886"/>
                  </a:cubicBezTo>
                  <a:cubicBezTo>
                    <a:pt x="812235" y="370772"/>
                    <a:pt x="805375" y="342398"/>
                    <a:pt x="783772" y="331596"/>
                  </a:cubicBezTo>
                  <a:cubicBezTo>
                    <a:pt x="770374" y="324897"/>
                    <a:pt x="756585" y="318931"/>
                    <a:pt x="743579" y="311499"/>
                  </a:cubicBezTo>
                  <a:cubicBezTo>
                    <a:pt x="733093" y="305507"/>
                    <a:pt x="724235" y="296804"/>
                    <a:pt x="713433" y="291403"/>
                  </a:cubicBezTo>
                  <a:cubicBezTo>
                    <a:pt x="703959" y="286666"/>
                    <a:pt x="692547" y="286498"/>
                    <a:pt x="683288" y="281354"/>
                  </a:cubicBezTo>
                  <a:cubicBezTo>
                    <a:pt x="662174" y="269624"/>
                    <a:pt x="645912" y="248799"/>
                    <a:pt x="622998" y="241161"/>
                  </a:cubicBezTo>
                  <a:lnTo>
                    <a:pt x="562708" y="221064"/>
                  </a:lnTo>
                </a:path>
              </a:pathLst>
            </a:custGeom>
            <a:noFill/>
            <a:ln>
              <a:solidFill>
                <a:srgbClr val="FF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6" name="Freeform 5"/>
            <p:cNvSpPr/>
            <p:nvPr/>
          </p:nvSpPr>
          <p:spPr>
            <a:xfrm>
              <a:off x="1185705" y="4712677"/>
              <a:ext cx="803869" cy="693336"/>
            </a:xfrm>
            <a:custGeom>
              <a:avLst/>
              <a:gdLst>
                <a:gd name="connsiteX0" fmla="*/ 0 w 803869"/>
                <a:gd name="connsiteY0" fmla="*/ 180870 h 693336"/>
                <a:gd name="connsiteX1" fmla="*/ 10049 w 803869"/>
                <a:gd name="connsiteY1" fmla="*/ 231112 h 693336"/>
                <a:gd name="connsiteX2" fmla="*/ 30146 w 803869"/>
                <a:gd name="connsiteY2" fmla="*/ 291402 h 693336"/>
                <a:gd name="connsiteX3" fmla="*/ 50242 w 803869"/>
                <a:gd name="connsiteY3" fmla="*/ 351692 h 693336"/>
                <a:gd name="connsiteX4" fmla="*/ 60291 w 803869"/>
                <a:gd name="connsiteY4" fmla="*/ 381837 h 693336"/>
                <a:gd name="connsiteX5" fmla="*/ 70339 w 803869"/>
                <a:gd name="connsiteY5" fmla="*/ 411982 h 693336"/>
                <a:gd name="connsiteX6" fmla="*/ 110532 w 803869"/>
                <a:gd name="connsiteY6" fmla="*/ 472272 h 693336"/>
                <a:gd name="connsiteX7" fmla="*/ 150726 w 803869"/>
                <a:gd name="connsiteY7" fmla="*/ 532563 h 693336"/>
                <a:gd name="connsiteX8" fmla="*/ 170822 w 803869"/>
                <a:gd name="connsiteY8" fmla="*/ 562708 h 693336"/>
                <a:gd name="connsiteX9" fmla="*/ 200968 w 803869"/>
                <a:gd name="connsiteY9" fmla="*/ 582804 h 693336"/>
                <a:gd name="connsiteX10" fmla="*/ 281354 w 803869"/>
                <a:gd name="connsiteY10" fmla="*/ 653143 h 693336"/>
                <a:gd name="connsiteX11" fmla="*/ 311499 w 803869"/>
                <a:gd name="connsiteY11" fmla="*/ 673239 h 693336"/>
                <a:gd name="connsiteX12" fmla="*/ 381838 w 803869"/>
                <a:gd name="connsiteY12" fmla="*/ 693336 h 693336"/>
                <a:gd name="connsiteX13" fmla="*/ 622998 w 803869"/>
                <a:gd name="connsiteY13" fmla="*/ 683288 h 693336"/>
                <a:gd name="connsiteX14" fmla="*/ 653143 w 803869"/>
                <a:gd name="connsiteY14" fmla="*/ 673239 h 693336"/>
                <a:gd name="connsiteX15" fmla="*/ 713433 w 803869"/>
                <a:gd name="connsiteY15" fmla="*/ 622998 h 693336"/>
                <a:gd name="connsiteX16" fmla="*/ 733530 w 803869"/>
                <a:gd name="connsiteY16" fmla="*/ 592853 h 693336"/>
                <a:gd name="connsiteX17" fmla="*/ 763675 w 803869"/>
                <a:gd name="connsiteY17" fmla="*/ 572756 h 693336"/>
                <a:gd name="connsiteX18" fmla="*/ 793820 w 803869"/>
                <a:gd name="connsiteY18" fmla="*/ 482321 h 693336"/>
                <a:gd name="connsiteX19" fmla="*/ 803869 w 803869"/>
                <a:gd name="connsiteY19" fmla="*/ 452176 h 693336"/>
                <a:gd name="connsiteX20" fmla="*/ 773724 w 803869"/>
                <a:gd name="connsiteY20" fmla="*/ 271305 h 693336"/>
                <a:gd name="connsiteX21" fmla="*/ 763675 w 803869"/>
                <a:gd name="connsiteY21" fmla="*/ 241160 h 693336"/>
                <a:gd name="connsiteX22" fmla="*/ 703385 w 803869"/>
                <a:gd name="connsiteY22" fmla="*/ 211015 h 693336"/>
                <a:gd name="connsiteX23" fmla="*/ 653143 w 803869"/>
                <a:gd name="connsiteY23" fmla="*/ 160774 h 693336"/>
                <a:gd name="connsiteX24" fmla="*/ 633047 w 803869"/>
                <a:gd name="connsiteY24" fmla="*/ 130628 h 693336"/>
                <a:gd name="connsiteX25" fmla="*/ 612950 w 803869"/>
                <a:gd name="connsiteY25" fmla="*/ 60290 h 693336"/>
                <a:gd name="connsiteX26" fmla="*/ 572757 w 803869"/>
                <a:gd name="connsiteY26" fmla="*/ 0 h 693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803869" h="693336">
                  <a:moveTo>
                    <a:pt x="0" y="180870"/>
                  </a:moveTo>
                  <a:cubicBezTo>
                    <a:pt x="3350" y="197617"/>
                    <a:pt x="5555" y="214635"/>
                    <a:pt x="10049" y="231112"/>
                  </a:cubicBezTo>
                  <a:cubicBezTo>
                    <a:pt x="15623" y="251549"/>
                    <a:pt x="23447" y="271305"/>
                    <a:pt x="30146" y="291402"/>
                  </a:cubicBezTo>
                  <a:lnTo>
                    <a:pt x="50242" y="351692"/>
                  </a:lnTo>
                  <a:lnTo>
                    <a:pt x="60291" y="381837"/>
                  </a:lnTo>
                  <a:cubicBezTo>
                    <a:pt x="63640" y="391885"/>
                    <a:pt x="64464" y="403169"/>
                    <a:pt x="70339" y="411982"/>
                  </a:cubicBezTo>
                  <a:lnTo>
                    <a:pt x="110532" y="472272"/>
                  </a:lnTo>
                  <a:lnTo>
                    <a:pt x="150726" y="532563"/>
                  </a:lnTo>
                  <a:cubicBezTo>
                    <a:pt x="157425" y="542611"/>
                    <a:pt x="160774" y="556009"/>
                    <a:pt x="170822" y="562708"/>
                  </a:cubicBezTo>
                  <a:lnTo>
                    <a:pt x="200968" y="582804"/>
                  </a:lnTo>
                  <a:cubicBezTo>
                    <a:pt x="234461" y="633045"/>
                    <a:pt x="211017" y="606252"/>
                    <a:pt x="281354" y="653143"/>
                  </a:cubicBezTo>
                  <a:cubicBezTo>
                    <a:pt x="291402" y="659842"/>
                    <a:pt x="299783" y="670310"/>
                    <a:pt x="311499" y="673239"/>
                  </a:cubicBezTo>
                  <a:cubicBezTo>
                    <a:pt x="361969" y="685857"/>
                    <a:pt x="338591" y="678921"/>
                    <a:pt x="381838" y="693336"/>
                  </a:cubicBezTo>
                  <a:cubicBezTo>
                    <a:pt x="462225" y="689987"/>
                    <a:pt x="542761" y="689232"/>
                    <a:pt x="622998" y="683288"/>
                  </a:cubicBezTo>
                  <a:cubicBezTo>
                    <a:pt x="633561" y="682506"/>
                    <a:pt x="643669" y="677976"/>
                    <a:pt x="653143" y="673239"/>
                  </a:cubicBezTo>
                  <a:cubicBezTo>
                    <a:pt x="675728" y="661947"/>
                    <a:pt x="697558" y="642048"/>
                    <a:pt x="713433" y="622998"/>
                  </a:cubicBezTo>
                  <a:cubicBezTo>
                    <a:pt x="721164" y="613720"/>
                    <a:pt x="724991" y="601392"/>
                    <a:pt x="733530" y="592853"/>
                  </a:cubicBezTo>
                  <a:cubicBezTo>
                    <a:pt x="742069" y="584314"/>
                    <a:pt x="753627" y="579455"/>
                    <a:pt x="763675" y="572756"/>
                  </a:cubicBezTo>
                  <a:lnTo>
                    <a:pt x="793820" y="482321"/>
                  </a:lnTo>
                  <a:lnTo>
                    <a:pt x="803869" y="452176"/>
                  </a:lnTo>
                  <a:cubicBezTo>
                    <a:pt x="792061" y="310495"/>
                    <a:pt x="806573" y="369854"/>
                    <a:pt x="773724" y="271305"/>
                  </a:cubicBezTo>
                  <a:cubicBezTo>
                    <a:pt x="770375" y="261257"/>
                    <a:pt x="772488" y="247035"/>
                    <a:pt x="763675" y="241160"/>
                  </a:cubicBezTo>
                  <a:cubicBezTo>
                    <a:pt x="724717" y="215189"/>
                    <a:pt x="744987" y="224883"/>
                    <a:pt x="703385" y="211015"/>
                  </a:cubicBezTo>
                  <a:cubicBezTo>
                    <a:pt x="649787" y="130620"/>
                    <a:pt x="720138" y="227770"/>
                    <a:pt x="653143" y="160774"/>
                  </a:cubicBezTo>
                  <a:cubicBezTo>
                    <a:pt x="644604" y="152234"/>
                    <a:pt x="639746" y="140677"/>
                    <a:pt x="633047" y="130628"/>
                  </a:cubicBezTo>
                  <a:cubicBezTo>
                    <a:pt x="630683" y="121172"/>
                    <a:pt x="619501" y="72081"/>
                    <a:pt x="612950" y="60290"/>
                  </a:cubicBezTo>
                  <a:cubicBezTo>
                    <a:pt x="601220" y="39176"/>
                    <a:pt x="572757" y="0"/>
                    <a:pt x="572757" y="0"/>
                  </a:cubicBezTo>
                </a:path>
              </a:pathLst>
            </a:cu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947659" y="2506501"/>
            <a:ext cx="3720342" cy="4034977"/>
            <a:chOff x="5205489" y="2843685"/>
            <a:chExt cx="3526529" cy="3937069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837" t="12350" r="31168" b="14503"/>
            <a:stretch/>
          </p:blipFill>
          <p:spPr>
            <a:xfrm>
              <a:off x="5205489" y="2843685"/>
              <a:ext cx="3526529" cy="3638320"/>
            </a:xfrm>
            <a:prstGeom prst="rect">
              <a:avLst/>
            </a:prstGeom>
          </p:spPr>
        </p:pic>
        <p:sp>
          <p:nvSpPr>
            <p:cNvPr id="13" name="Text Placeholder 4"/>
            <p:cNvSpPr txBox="1">
              <a:spLocks/>
            </p:cNvSpPr>
            <p:nvPr/>
          </p:nvSpPr>
          <p:spPr>
            <a:xfrm>
              <a:off x="6583612" y="6443569"/>
              <a:ext cx="1360805" cy="337185"/>
            </a:xfrm>
            <a:prstGeom prst="rect">
              <a:avLst/>
            </a:prstGeom>
          </p:spPr>
          <p:txBody>
            <a:bodyPr/>
            <a:lstStyle/>
            <a:p>
              <a:pPr algn="r"/>
              <a:r>
                <a:rPr lang="en-US" sz="900" dirty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SAIT imaging library</a:t>
              </a:r>
              <a:endParaRPr lang="en-CA" sz="12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479941" y="3048241"/>
              <a:ext cx="943849" cy="510524"/>
            </a:xfrm>
            <a:prstGeom prst="rect">
              <a:avLst/>
            </a:prstGeom>
            <a:solidFill>
              <a:srgbClr val="FF0000"/>
            </a:solidFill>
          </p:spPr>
          <p:txBody>
            <a:bodyPr wrap="none" rtlCol="0">
              <a:spAutoFit/>
            </a:bodyPr>
            <a:lstStyle/>
            <a:p>
              <a:r>
                <a:rPr lang="en-CA" sz="2800" dirty="0"/>
                <a:t>Wrist</a:t>
              </a:r>
            </a:p>
          </p:txBody>
        </p:sp>
        <p:sp>
          <p:nvSpPr>
            <p:cNvPr id="7" name="Freeform 6"/>
            <p:cNvSpPr/>
            <p:nvPr/>
          </p:nvSpPr>
          <p:spPr>
            <a:xfrm>
              <a:off x="6089301" y="4883499"/>
              <a:ext cx="643095" cy="602901"/>
            </a:xfrm>
            <a:custGeom>
              <a:avLst/>
              <a:gdLst>
                <a:gd name="connsiteX0" fmla="*/ 271306 w 643095"/>
                <a:gd name="connsiteY0" fmla="*/ 0 h 602901"/>
                <a:gd name="connsiteX1" fmla="*/ 351692 w 643095"/>
                <a:gd name="connsiteY1" fmla="*/ 60290 h 602901"/>
                <a:gd name="connsiteX2" fmla="*/ 381837 w 643095"/>
                <a:gd name="connsiteY2" fmla="*/ 80387 h 602901"/>
                <a:gd name="connsiteX3" fmla="*/ 411983 w 643095"/>
                <a:gd name="connsiteY3" fmla="*/ 110532 h 602901"/>
                <a:gd name="connsiteX4" fmla="*/ 472273 w 643095"/>
                <a:gd name="connsiteY4" fmla="*/ 150725 h 602901"/>
                <a:gd name="connsiteX5" fmla="*/ 502418 w 643095"/>
                <a:gd name="connsiteY5" fmla="*/ 180870 h 602901"/>
                <a:gd name="connsiteX6" fmla="*/ 562708 w 643095"/>
                <a:gd name="connsiteY6" fmla="*/ 200967 h 602901"/>
                <a:gd name="connsiteX7" fmla="*/ 602901 w 643095"/>
                <a:gd name="connsiteY7" fmla="*/ 221064 h 602901"/>
                <a:gd name="connsiteX8" fmla="*/ 622998 w 643095"/>
                <a:gd name="connsiteY8" fmla="*/ 281354 h 602901"/>
                <a:gd name="connsiteX9" fmla="*/ 633046 w 643095"/>
                <a:gd name="connsiteY9" fmla="*/ 311499 h 602901"/>
                <a:gd name="connsiteX10" fmla="*/ 643095 w 643095"/>
                <a:gd name="connsiteY10" fmla="*/ 351692 h 602901"/>
                <a:gd name="connsiteX11" fmla="*/ 633046 w 643095"/>
                <a:gd name="connsiteY11" fmla="*/ 522514 h 602901"/>
                <a:gd name="connsiteX12" fmla="*/ 602901 w 643095"/>
                <a:gd name="connsiteY12" fmla="*/ 542611 h 602901"/>
                <a:gd name="connsiteX13" fmla="*/ 522514 w 643095"/>
                <a:gd name="connsiteY13" fmla="*/ 592853 h 602901"/>
                <a:gd name="connsiteX14" fmla="*/ 492369 w 643095"/>
                <a:gd name="connsiteY14" fmla="*/ 602901 h 602901"/>
                <a:gd name="connsiteX15" fmla="*/ 371789 w 643095"/>
                <a:gd name="connsiteY15" fmla="*/ 592853 h 602901"/>
                <a:gd name="connsiteX16" fmla="*/ 301451 w 643095"/>
                <a:gd name="connsiteY16" fmla="*/ 582804 h 602901"/>
                <a:gd name="connsiteX17" fmla="*/ 281354 w 643095"/>
                <a:gd name="connsiteY17" fmla="*/ 552659 h 602901"/>
                <a:gd name="connsiteX18" fmla="*/ 251209 w 643095"/>
                <a:gd name="connsiteY18" fmla="*/ 532563 h 602901"/>
                <a:gd name="connsiteX19" fmla="*/ 180870 w 643095"/>
                <a:gd name="connsiteY19" fmla="*/ 472272 h 602901"/>
                <a:gd name="connsiteX20" fmla="*/ 120580 w 643095"/>
                <a:gd name="connsiteY20" fmla="*/ 432079 h 602901"/>
                <a:gd name="connsiteX21" fmla="*/ 100484 w 643095"/>
                <a:gd name="connsiteY21" fmla="*/ 401934 h 602901"/>
                <a:gd name="connsiteX22" fmla="*/ 50242 w 643095"/>
                <a:gd name="connsiteY22" fmla="*/ 351692 h 602901"/>
                <a:gd name="connsiteX23" fmla="*/ 30145 w 643095"/>
                <a:gd name="connsiteY23" fmla="*/ 291402 h 602901"/>
                <a:gd name="connsiteX24" fmla="*/ 20097 w 643095"/>
                <a:gd name="connsiteY24" fmla="*/ 261257 h 602901"/>
                <a:gd name="connsiteX25" fmla="*/ 0 w 643095"/>
                <a:gd name="connsiteY25" fmla="*/ 231112 h 6029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43095" h="602901">
                  <a:moveTo>
                    <a:pt x="271306" y="0"/>
                  </a:moveTo>
                  <a:cubicBezTo>
                    <a:pt x="376881" y="63346"/>
                    <a:pt x="276341" y="-2503"/>
                    <a:pt x="351692" y="60290"/>
                  </a:cubicBezTo>
                  <a:cubicBezTo>
                    <a:pt x="360970" y="68021"/>
                    <a:pt x="372559" y="72656"/>
                    <a:pt x="381837" y="80387"/>
                  </a:cubicBezTo>
                  <a:cubicBezTo>
                    <a:pt x="392754" y="89484"/>
                    <a:pt x="400766" y="101808"/>
                    <a:pt x="411983" y="110532"/>
                  </a:cubicBezTo>
                  <a:cubicBezTo>
                    <a:pt x="431048" y="125360"/>
                    <a:pt x="455194" y="133646"/>
                    <a:pt x="472273" y="150725"/>
                  </a:cubicBezTo>
                  <a:cubicBezTo>
                    <a:pt x="482321" y="160773"/>
                    <a:pt x="489996" y="173969"/>
                    <a:pt x="502418" y="180870"/>
                  </a:cubicBezTo>
                  <a:cubicBezTo>
                    <a:pt x="520936" y="191158"/>
                    <a:pt x="543761" y="191493"/>
                    <a:pt x="562708" y="200967"/>
                  </a:cubicBezTo>
                  <a:lnTo>
                    <a:pt x="602901" y="221064"/>
                  </a:lnTo>
                  <a:lnTo>
                    <a:pt x="622998" y="281354"/>
                  </a:lnTo>
                  <a:cubicBezTo>
                    <a:pt x="626347" y="291402"/>
                    <a:pt x="630477" y="301223"/>
                    <a:pt x="633046" y="311499"/>
                  </a:cubicBezTo>
                  <a:lnTo>
                    <a:pt x="643095" y="351692"/>
                  </a:lnTo>
                  <a:cubicBezTo>
                    <a:pt x="639745" y="408633"/>
                    <a:pt x="644797" y="466698"/>
                    <a:pt x="633046" y="522514"/>
                  </a:cubicBezTo>
                  <a:cubicBezTo>
                    <a:pt x="630558" y="534332"/>
                    <a:pt x="611440" y="534072"/>
                    <a:pt x="602901" y="542611"/>
                  </a:cubicBezTo>
                  <a:cubicBezTo>
                    <a:pt x="547169" y="598343"/>
                    <a:pt x="636157" y="554972"/>
                    <a:pt x="522514" y="592853"/>
                  </a:cubicBezTo>
                  <a:lnTo>
                    <a:pt x="492369" y="602901"/>
                  </a:lnTo>
                  <a:cubicBezTo>
                    <a:pt x="452176" y="599552"/>
                    <a:pt x="411900" y="597075"/>
                    <a:pt x="371789" y="592853"/>
                  </a:cubicBezTo>
                  <a:cubicBezTo>
                    <a:pt x="348235" y="590374"/>
                    <a:pt x="323094" y="592423"/>
                    <a:pt x="301451" y="582804"/>
                  </a:cubicBezTo>
                  <a:cubicBezTo>
                    <a:pt x="290415" y="577899"/>
                    <a:pt x="289894" y="561198"/>
                    <a:pt x="281354" y="552659"/>
                  </a:cubicBezTo>
                  <a:cubicBezTo>
                    <a:pt x="272815" y="544120"/>
                    <a:pt x="260486" y="540294"/>
                    <a:pt x="251209" y="532563"/>
                  </a:cubicBezTo>
                  <a:cubicBezTo>
                    <a:pt x="173139" y="467504"/>
                    <a:pt x="274957" y="538132"/>
                    <a:pt x="180870" y="472272"/>
                  </a:cubicBezTo>
                  <a:cubicBezTo>
                    <a:pt x="161083" y="458421"/>
                    <a:pt x="120580" y="432079"/>
                    <a:pt x="120580" y="432079"/>
                  </a:cubicBezTo>
                  <a:cubicBezTo>
                    <a:pt x="113881" y="422031"/>
                    <a:pt x="109023" y="410473"/>
                    <a:pt x="100484" y="401934"/>
                  </a:cubicBezTo>
                  <a:cubicBezTo>
                    <a:pt x="33492" y="334941"/>
                    <a:pt x="103837" y="432083"/>
                    <a:pt x="50242" y="351692"/>
                  </a:cubicBezTo>
                  <a:lnTo>
                    <a:pt x="30145" y="291402"/>
                  </a:lnTo>
                  <a:cubicBezTo>
                    <a:pt x="26796" y="281354"/>
                    <a:pt x="25972" y="270070"/>
                    <a:pt x="20097" y="261257"/>
                  </a:cubicBezTo>
                  <a:lnTo>
                    <a:pt x="0" y="231112"/>
                  </a:lnTo>
                </a:path>
              </a:pathLst>
            </a:cu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8" name="Freeform 7"/>
            <p:cNvSpPr/>
            <p:nvPr/>
          </p:nvSpPr>
          <p:spPr>
            <a:xfrm>
              <a:off x="6159306" y="4943789"/>
              <a:ext cx="673573" cy="592853"/>
            </a:xfrm>
            <a:custGeom>
              <a:avLst/>
              <a:gdLst>
                <a:gd name="connsiteX0" fmla="*/ 261591 w 673573"/>
                <a:gd name="connsiteY0" fmla="*/ 0 h 592853"/>
                <a:gd name="connsiteX1" fmla="*/ 311832 w 673573"/>
                <a:gd name="connsiteY1" fmla="*/ 30145 h 592853"/>
                <a:gd name="connsiteX2" fmla="*/ 341978 w 673573"/>
                <a:gd name="connsiteY2" fmla="*/ 40193 h 592853"/>
                <a:gd name="connsiteX3" fmla="*/ 542945 w 673573"/>
                <a:gd name="connsiteY3" fmla="*/ 60290 h 592853"/>
                <a:gd name="connsiteX4" fmla="*/ 603235 w 673573"/>
                <a:gd name="connsiteY4" fmla="*/ 100484 h 592853"/>
                <a:gd name="connsiteX5" fmla="*/ 623331 w 673573"/>
                <a:gd name="connsiteY5" fmla="*/ 130629 h 592853"/>
                <a:gd name="connsiteX6" fmla="*/ 673573 w 673573"/>
                <a:gd name="connsiteY6" fmla="*/ 190919 h 592853"/>
                <a:gd name="connsiteX7" fmla="*/ 663525 w 673573"/>
                <a:gd name="connsiteY7" fmla="*/ 321547 h 592853"/>
                <a:gd name="connsiteX8" fmla="*/ 653476 w 673573"/>
                <a:gd name="connsiteY8" fmla="*/ 401934 h 592853"/>
                <a:gd name="connsiteX9" fmla="*/ 643428 w 673573"/>
                <a:gd name="connsiteY9" fmla="*/ 472273 h 592853"/>
                <a:gd name="connsiteX10" fmla="*/ 613283 w 673573"/>
                <a:gd name="connsiteY10" fmla="*/ 542611 h 592853"/>
                <a:gd name="connsiteX11" fmla="*/ 552993 w 673573"/>
                <a:gd name="connsiteY11" fmla="*/ 582804 h 592853"/>
                <a:gd name="connsiteX12" fmla="*/ 331929 w 673573"/>
                <a:gd name="connsiteY12" fmla="*/ 592853 h 592853"/>
                <a:gd name="connsiteX13" fmla="*/ 211349 w 673573"/>
                <a:gd name="connsiteY13" fmla="*/ 582804 h 592853"/>
                <a:gd name="connsiteX14" fmla="*/ 151059 w 673573"/>
                <a:gd name="connsiteY14" fmla="*/ 562708 h 592853"/>
                <a:gd name="connsiteX15" fmla="*/ 120914 w 673573"/>
                <a:gd name="connsiteY15" fmla="*/ 552659 h 592853"/>
                <a:gd name="connsiteX16" fmla="*/ 100817 w 673573"/>
                <a:gd name="connsiteY16" fmla="*/ 522514 h 592853"/>
                <a:gd name="connsiteX17" fmla="*/ 70672 w 673573"/>
                <a:gd name="connsiteY17" fmla="*/ 512466 h 592853"/>
                <a:gd name="connsiteX18" fmla="*/ 10382 w 673573"/>
                <a:gd name="connsiteY18" fmla="*/ 391886 h 592853"/>
                <a:gd name="connsiteX19" fmla="*/ 334 w 673573"/>
                <a:gd name="connsiteY19" fmla="*/ 331596 h 592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73573" h="592853">
                  <a:moveTo>
                    <a:pt x="261591" y="0"/>
                  </a:moveTo>
                  <a:cubicBezTo>
                    <a:pt x="278338" y="10048"/>
                    <a:pt x="294364" y="21411"/>
                    <a:pt x="311832" y="30145"/>
                  </a:cubicBezTo>
                  <a:cubicBezTo>
                    <a:pt x="321306" y="34882"/>
                    <a:pt x="331702" y="37624"/>
                    <a:pt x="341978" y="40193"/>
                  </a:cubicBezTo>
                  <a:cubicBezTo>
                    <a:pt x="414434" y="58307"/>
                    <a:pt x="455255" y="54444"/>
                    <a:pt x="542945" y="60290"/>
                  </a:cubicBezTo>
                  <a:cubicBezTo>
                    <a:pt x="563042" y="73688"/>
                    <a:pt x="589837" y="80387"/>
                    <a:pt x="603235" y="100484"/>
                  </a:cubicBezTo>
                  <a:cubicBezTo>
                    <a:pt x="609934" y="110532"/>
                    <a:pt x="615600" y="121352"/>
                    <a:pt x="623331" y="130629"/>
                  </a:cubicBezTo>
                  <a:cubicBezTo>
                    <a:pt x="687811" y="208006"/>
                    <a:pt x="623672" y="116068"/>
                    <a:pt x="673573" y="190919"/>
                  </a:cubicBezTo>
                  <a:cubicBezTo>
                    <a:pt x="670224" y="234462"/>
                    <a:pt x="667666" y="278072"/>
                    <a:pt x="663525" y="321547"/>
                  </a:cubicBezTo>
                  <a:cubicBezTo>
                    <a:pt x="660965" y="348430"/>
                    <a:pt x="657045" y="375167"/>
                    <a:pt x="653476" y="401934"/>
                  </a:cubicBezTo>
                  <a:cubicBezTo>
                    <a:pt x="650346" y="425411"/>
                    <a:pt x="647665" y="448971"/>
                    <a:pt x="643428" y="472273"/>
                  </a:cubicBezTo>
                  <a:cubicBezTo>
                    <a:pt x="638949" y="496909"/>
                    <a:pt x="633609" y="524826"/>
                    <a:pt x="613283" y="542611"/>
                  </a:cubicBezTo>
                  <a:cubicBezTo>
                    <a:pt x="595106" y="558516"/>
                    <a:pt x="577121" y="581707"/>
                    <a:pt x="552993" y="582804"/>
                  </a:cubicBezTo>
                  <a:lnTo>
                    <a:pt x="331929" y="592853"/>
                  </a:lnTo>
                  <a:cubicBezTo>
                    <a:pt x="291736" y="589503"/>
                    <a:pt x="251133" y="589435"/>
                    <a:pt x="211349" y="582804"/>
                  </a:cubicBezTo>
                  <a:cubicBezTo>
                    <a:pt x="190454" y="579321"/>
                    <a:pt x="171156" y="569407"/>
                    <a:pt x="151059" y="562708"/>
                  </a:cubicBezTo>
                  <a:lnTo>
                    <a:pt x="120914" y="552659"/>
                  </a:lnTo>
                  <a:cubicBezTo>
                    <a:pt x="114215" y="542611"/>
                    <a:pt x="110247" y="530058"/>
                    <a:pt x="100817" y="522514"/>
                  </a:cubicBezTo>
                  <a:cubicBezTo>
                    <a:pt x="92546" y="515897"/>
                    <a:pt x="78162" y="519956"/>
                    <a:pt x="70672" y="512466"/>
                  </a:cubicBezTo>
                  <a:cubicBezTo>
                    <a:pt x="31715" y="473509"/>
                    <a:pt x="26727" y="440920"/>
                    <a:pt x="10382" y="391886"/>
                  </a:cubicBezTo>
                  <a:cubicBezTo>
                    <a:pt x="-2843" y="352210"/>
                    <a:pt x="334" y="372332"/>
                    <a:pt x="334" y="331596"/>
                  </a:cubicBezTo>
                </a:path>
              </a:pathLst>
            </a:custGeom>
            <a:noFill/>
            <a:ln>
              <a:solidFill>
                <a:srgbClr val="FF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sp>
        <p:nvSpPr>
          <p:cNvPr id="19" name="Rectangle 18"/>
          <p:cNvSpPr/>
          <p:nvPr/>
        </p:nvSpPr>
        <p:spPr>
          <a:xfrm>
            <a:off x="1467972" y="2185122"/>
            <a:ext cx="3752340" cy="83099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200" i="1" dirty="0">
                <a:solidFill>
                  <a:prstClr val="black"/>
                </a:solidFill>
              </a:rPr>
              <a:t>Superior/Inferior position of the capitulum in relation to the trochlea = shoulder elevated/depressed. Shoulder elevated on this image.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276341" y="5312621"/>
            <a:ext cx="16708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i="1" dirty="0">
                <a:solidFill>
                  <a:prstClr val="black"/>
                </a:solidFill>
              </a:rPr>
              <a:t>Capitulum projected inferior to trochlea = shoulder was elevated above elbow</a:t>
            </a:r>
            <a:endParaRPr lang="en-CA" sz="1400" dirty="0"/>
          </a:p>
        </p:txBody>
      </p:sp>
      <p:cxnSp>
        <p:nvCxnSpPr>
          <p:cNvPr id="22" name="Straight Arrow Connector 21"/>
          <p:cNvCxnSpPr/>
          <p:nvPr/>
        </p:nvCxnSpPr>
        <p:spPr>
          <a:xfrm flipH="1">
            <a:off x="5280112" y="6074475"/>
            <a:ext cx="418699" cy="219118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6918092" y="1868637"/>
            <a:ext cx="3752340" cy="83099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200" i="1" dirty="0">
                <a:solidFill>
                  <a:prstClr val="black"/>
                </a:solidFill>
              </a:rPr>
              <a:t>Anterior/Posterior position of the capitulum in relation to the trochlea = wrist elevated/depressed. Wrist is depressed on this image.</a:t>
            </a:r>
            <a:endParaRPr lang="en-CA" sz="1400" dirty="0"/>
          </a:p>
        </p:txBody>
      </p:sp>
      <p:sp>
        <p:nvSpPr>
          <p:cNvPr id="24" name="Rectangle 23"/>
          <p:cNvSpPr/>
          <p:nvPr/>
        </p:nvSpPr>
        <p:spPr>
          <a:xfrm>
            <a:off x="5276340" y="2832813"/>
            <a:ext cx="16708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i="1" dirty="0">
                <a:solidFill>
                  <a:prstClr val="black"/>
                </a:solidFill>
              </a:rPr>
              <a:t>Capitulum projected anterior to trochlea = wrist was depressed below elbow</a:t>
            </a:r>
            <a:endParaRPr lang="en-CA" sz="1400" dirty="0"/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6503988" y="3501980"/>
            <a:ext cx="443224" cy="260348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22456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268" y="-8547"/>
            <a:ext cx="10515600" cy="1325563"/>
          </a:xfrm>
        </p:spPr>
        <p:txBody>
          <a:bodyPr/>
          <a:lstStyle/>
          <a:p>
            <a:r>
              <a:rPr lang="en-US" dirty="0"/>
              <a:t>Tips &amp; Tricks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1821247" y="1050125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Proximal Humerus critiques #1:</a:t>
            </a:r>
          </a:p>
          <a:p>
            <a:r>
              <a:rPr lang="en-US" dirty="0"/>
              <a:t>Greater tubercle/tuberosity is superior to the lesser tubercle</a:t>
            </a:r>
            <a:endParaRPr lang="en-US" u="sng" dirty="0"/>
          </a:p>
          <a:p>
            <a:r>
              <a:rPr lang="en-US" dirty="0"/>
              <a:t>Lesser tubercle/tuberosity is always closest to the coracoid process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3" name="Picture 6" descr="https://coursewareobjects.elsevier.com/objects/elr/Bontrager9e/IC/jpg/Chapter005/0050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" y="2691936"/>
            <a:ext cx="3589887" cy="271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 Placeholder 4"/>
          <p:cNvSpPr txBox="1">
            <a:spLocks/>
          </p:cNvSpPr>
          <p:nvPr/>
        </p:nvSpPr>
        <p:spPr>
          <a:xfrm>
            <a:off x="2701250" y="6385854"/>
            <a:ext cx="1629966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178  Fig. 5.2 </a:t>
            </a:r>
          </a:p>
          <a:p>
            <a:endParaRPr lang="en-CA" dirty="0"/>
          </a:p>
        </p:txBody>
      </p:sp>
      <p:grpSp>
        <p:nvGrpSpPr>
          <p:cNvPr id="5" name="Group 4"/>
          <p:cNvGrpSpPr/>
          <p:nvPr/>
        </p:nvGrpSpPr>
        <p:grpSpPr>
          <a:xfrm>
            <a:off x="7809470" y="2818040"/>
            <a:ext cx="4442893" cy="3037963"/>
            <a:chOff x="3860307" y="3532564"/>
            <a:chExt cx="5263400" cy="3037963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4"/>
            <a:srcRect l="8882"/>
            <a:stretch/>
          </p:blipFill>
          <p:spPr>
            <a:xfrm>
              <a:off x="3860307" y="3532564"/>
              <a:ext cx="2839273" cy="2784952"/>
            </a:xfrm>
            <a:prstGeom prst="rect">
              <a:avLst/>
            </a:prstGeom>
          </p:spPr>
        </p:pic>
        <p:pic>
          <p:nvPicPr>
            <p:cNvPr id="12" name="Picture Placeholder 5"/>
            <p:cNvPicPr>
              <a:picLocks noChangeAspect="1"/>
            </p:cNvPicPr>
            <p:nvPr/>
          </p:nvPicPr>
          <p:blipFill>
            <a:blip r:embed="rId5"/>
            <a:srcRect l="4291" r="4291"/>
            <a:stretch>
              <a:fillRect/>
            </a:stretch>
          </p:blipFill>
          <p:spPr>
            <a:xfrm>
              <a:off x="5685348" y="4436015"/>
              <a:ext cx="3438359" cy="2134512"/>
            </a:xfrm>
            <a:prstGeom prst="rect">
              <a:avLst/>
            </a:prstGeom>
          </p:spPr>
        </p:pic>
        <p:sp>
          <p:nvSpPr>
            <p:cNvPr id="15" name="Text Placeholder 3"/>
            <p:cNvSpPr txBox="1">
              <a:spLocks/>
            </p:cNvSpPr>
            <p:nvPr/>
          </p:nvSpPr>
          <p:spPr>
            <a:xfrm>
              <a:off x="6185203" y="3946215"/>
              <a:ext cx="2866994" cy="321653"/>
            </a:xfrm>
            <a:prstGeom prst="rect">
              <a:avLst/>
            </a:prstGeom>
          </p:spPr>
          <p:txBody>
            <a:bodyPr lIns="91440" tIns="45720" rIns="91440" bIns="45720" anchor="t"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CA" sz="600" dirty="0">
                  <a:latin typeface="Arial"/>
                  <a:cs typeface="Arial"/>
                </a:rPr>
                <a:t>https://sketchfab.com/3d-models/bony-elements-of-the-glenohumeral-joint-577fc05f069046d6a5759633587d5119</a:t>
              </a: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487153" y="5672707"/>
            <a:ext cx="492443" cy="369332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en-CA" dirty="0"/>
              <a:t>AP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812967" y="5858040"/>
            <a:ext cx="1518364" cy="369332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en-CA" dirty="0" err="1"/>
              <a:t>Lateromedial</a:t>
            </a:r>
            <a:endParaRPr lang="en-CA" dirty="0"/>
          </a:p>
        </p:txBody>
      </p:sp>
      <p:sp>
        <p:nvSpPr>
          <p:cNvPr id="21" name="TextBox 20"/>
          <p:cNvSpPr txBox="1"/>
          <p:nvPr/>
        </p:nvSpPr>
        <p:spPr>
          <a:xfrm>
            <a:off x="10557975" y="6045635"/>
            <a:ext cx="1633781" cy="369332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en-CA" dirty="0" err="1"/>
              <a:t>Superoinferior</a:t>
            </a:r>
            <a:endParaRPr lang="en-CA" dirty="0"/>
          </a:p>
        </p:txBody>
      </p:sp>
      <p:pic>
        <p:nvPicPr>
          <p:cNvPr id="4" name="Picture 3" descr="A diagram of a bone&#10;&#10;Description automatically generated">
            <a:extLst>
              <a:ext uri="{FF2B5EF4-FFF2-40B4-BE49-F238E27FC236}">
                <a16:creationId xmlns:a16="http://schemas.microsoft.com/office/drawing/2014/main" id="{EBA1DAE2-53DC-D719-3462-E4613E57E6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01996" y="2495054"/>
            <a:ext cx="3968575" cy="371110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8A08EC2-377F-D8AD-E61F-113A78961799}"/>
              </a:ext>
            </a:extLst>
          </p:cNvPr>
          <p:cNvSpPr txBox="1"/>
          <p:nvPr/>
        </p:nvSpPr>
        <p:spPr>
          <a:xfrm>
            <a:off x="4621427" y="6248400"/>
            <a:ext cx="2743200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00" dirty="0"/>
              <a:t>https://www.earthslab.com/wp-content/uploads/2017/07/Scapula-intro-front.jpg</a:t>
            </a:r>
          </a:p>
        </p:txBody>
      </p:sp>
    </p:spTree>
    <p:extLst>
      <p:ext uri="{BB962C8B-B14F-4D97-AF65-F5344CB8AC3E}">
        <p14:creationId xmlns:p14="http://schemas.microsoft.com/office/powerpoint/2010/main" val="520378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2"/>
          <p:cNvSpPr>
            <a:spLocks noGrp="1"/>
          </p:cNvSpPr>
          <p:nvPr>
            <p:ph type="title"/>
          </p:nvPr>
        </p:nvSpPr>
        <p:spPr>
          <a:xfrm>
            <a:off x="838200" y="-93557"/>
            <a:ext cx="10515600" cy="1325563"/>
          </a:xfrm>
        </p:spPr>
        <p:txBody>
          <a:bodyPr/>
          <a:lstStyle/>
          <a:p>
            <a:r>
              <a:rPr lang="en-US" dirty="0"/>
              <a:t>Tips &amp; Tricks</a:t>
            </a:r>
            <a:r>
              <a:rPr lang="en-CA" dirty="0"/>
              <a:t> - Humerus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4210722" y="4807532"/>
            <a:ext cx="2870125" cy="174775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>
              <a:spcAft>
                <a:spcPts val="2400"/>
              </a:spcAft>
              <a:buFont typeface="Wingdings" panose="05000000000000000000" pitchFamily="2" charset="2"/>
              <a:buChar char="Ø"/>
              <a:defRPr/>
            </a:pPr>
            <a:r>
              <a:rPr lang="en-CA" sz="1600" dirty="0"/>
              <a:t>Greater tubercle anterior = A (neutral rotation, palm facing femur, side of body)</a:t>
            </a:r>
          </a:p>
          <a:p>
            <a:pPr marL="457200">
              <a:spcAft>
                <a:spcPts val="2400"/>
              </a:spcAft>
              <a:buFont typeface="Wingdings" panose="05000000000000000000" pitchFamily="2" charset="2"/>
              <a:buChar char="Ø"/>
              <a:defRPr/>
            </a:pPr>
            <a:r>
              <a:rPr lang="en-CA" sz="1600" dirty="0"/>
              <a:t>Lesser tubercle medial = B</a:t>
            </a:r>
          </a:p>
        </p:txBody>
      </p:sp>
      <p:sp>
        <p:nvSpPr>
          <p:cNvPr id="9" name="Text Placeholder 4"/>
          <p:cNvSpPr txBox="1">
            <a:spLocks/>
          </p:cNvSpPr>
          <p:nvPr/>
        </p:nvSpPr>
        <p:spPr>
          <a:xfrm>
            <a:off x="8100419" y="6570526"/>
            <a:ext cx="2530385" cy="28747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183 Fig 5.16, 5.18 &amp; 5.20</a:t>
            </a:r>
            <a:endParaRPr lang="en-CA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16" r="20568"/>
          <a:stretch/>
        </p:blipFill>
        <p:spPr>
          <a:xfrm>
            <a:off x="1524001" y="821077"/>
            <a:ext cx="2561311" cy="3883184"/>
          </a:xfrm>
          <a:prstGeom prst="rect">
            <a:avLst/>
          </a:prstGeom>
        </p:spPr>
      </p:pic>
      <p:pic>
        <p:nvPicPr>
          <p:cNvPr id="7" name="Content Placeholder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30" r="19392"/>
          <a:stretch/>
        </p:blipFill>
        <p:spPr>
          <a:xfrm>
            <a:off x="4241732" y="821078"/>
            <a:ext cx="2591862" cy="38472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5" r="19810"/>
          <a:stretch/>
        </p:blipFill>
        <p:spPr>
          <a:xfrm>
            <a:off x="6990015" y="844196"/>
            <a:ext cx="2586446" cy="3807395"/>
          </a:xfrm>
          <a:prstGeom prst="rect">
            <a:avLst/>
          </a:prstGeom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1040027" y="4803765"/>
            <a:ext cx="3158554" cy="1918186"/>
          </a:xfrm>
          <a:prstGeom prst="rect">
            <a:avLst/>
          </a:prstGeom>
        </p:spPr>
        <p:txBody>
          <a:bodyPr vert="horz" lIns="91440" tIns="45720" rIns="91440" bIns="45720" anchor="t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>
              <a:spcAft>
                <a:spcPts val="2400"/>
              </a:spcAft>
              <a:buFont typeface="Wingdings" panose="05000000000000000000" pitchFamily="2" charset="2"/>
              <a:buChar char="Ø"/>
              <a:defRPr/>
            </a:pPr>
            <a:r>
              <a:rPr lang="en-CA" sz="1600" dirty="0">
                <a:latin typeface="Arial"/>
                <a:cs typeface="Arial"/>
              </a:rPr>
              <a:t>Greater tubercle lateral = A (external rotation, palm facing forward, </a:t>
            </a:r>
            <a:r>
              <a:rPr lang="en-CA" sz="1600">
                <a:latin typeface="Arial"/>
                <a:cs typeface="Arial"/>
              </a:rPr>
              <a:t>anatomical)</a:t>
            </a:r>
            <a:endParaRPr lang="en-CA" sz="1600"/>
          </a:p>
          <a:p>
            <a:pPr marL="457200">
              <a:spcAft>
                <a:spcPts val="2400"/>
              </a:spcAft>
              <a:buFont typeface="Wingdings" panose="05000000000000000000" pitchFamily="2" charset="2"/>
              <a:buChar char="Ø"/>
              <a:defRPr/>
            </a:pPr>
            <a:r>
              <a:rPr lang="en-CA" sz="1600" dirty="0">
                <a:latin typeface="Arial"/>
                <a:cs typeface="Arial"/>
              </a:rPr>
              <a:t>Lesser tubercle medial = B</a:t>
            </a:r>
            <a:endParaRPr lang="en-CA" sz="160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6833595" y="4651591"/>
            <a:ext cx="4518018" cy="1921141"/>
          </a:xfrm>
          <a:prstGeom prst="rect">
            <a:avLst/>
          </a:prstGeom>
        </p:spPr>
        <p:txBody>
          <a:bodyPr vert="horz" lIns="91440" tIns="45720" rIns="91440" bIns="45720" anchor="t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CA" sz="1800" dirty="0">
                <a:latin typeface="Arial"/>
                <a:cs typeface="Arial"/>
              </a:rPr>
              <a:t>Greater tubercle superimposing humeral head = A (internal rotation, back of hand to femur)</a:t>
            </a:r>
            <a:endParaRPr lang="en-CA" sz="1800" dirty="0"/>
          </a:p>
          <a:p>
            <a:pPr marL="457200"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CA" sz="1800" dirty="0">
                <a:latin typeface="Arial"/>
                <a:cs typeface="Arial"/>
              </a:rPr>
              <a:t>Lesser tubercle in profile medially = B</a:t>
            </a:r>
            <a:endParaRPr lang="en-CA" sz="1800" dirty="0"/>
          </a:p>
          <a:p>
            <a:pPr marL="457200">
              <a:spcAft>
                <a:spcPts val="2400"/>
              </a:spcAft>
              <a:buFont typeface="Wingdings" panose="05000000000000000000" pitchFamily="2" charset="2"/>
              <a:buChar char="Ø"/>
              <a:defRPr/>
            </a:pPr>
            <a:r>
              <a:rPr lang="en-CA" sz="1800" dirty="0"/>
              <a:t>Greatest amount of glenoid fossa superimposition</a:t>
            </a:r>
          </a:p>
        </p:txBody>
      </p:sp>
    </p:spTree>
    <p:extLst>
      <p:ext uri="{BB962C8B-B14F-4D97-AF65-F5344CB8AC3E}">
        <p14:creationId xmlns:p14="http://schemas.microsoft.com/office/powerpoint/2010/main" val="42499400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109" y="94355"/>
            <a:ext cx="10515600" cy="1325563"/>
          </a:xfrm>
        </p:spPr>
        <p:txBody>
          <a:bodyPr/>
          <a:lstStyle/>
          <a:p>
            <a:r>
              <a:rPr lang="en-US" dirty="0"/>
              <a:t>Tips &amp; Tricks – Which is Which?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890291" y="1344836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Proximal </a:t>
            </a:r>
            <a:r>
              <a:rPr lang="en-US" dirty="0" err="1"/>
              <a:t>Humerus</a:t>
            </a:r>
            <a:r>
              <a:rPr lang="en-US" dirty="0"/>
              <a:t> critiques #2: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/>
              <a:t>Remember anatomical relationships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17" t="27229" r="41978" b="5967"/>
          <a:stretch/>
        </p:blipFill>
        <p:spPr>
          <a:xfrm>
            <a:off x="4594193" y="2300937"/>
            <a:ext cx="3079555" cy="326214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24000" y="5458688"/>
            <a:ext cx="288402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700" dirty="0">
                <a:solidFill>
                  <a:schemeClr val="accent3"/>
                </a:solidFill>
              </a:rPr>
              <a:t>https://quizlet.com/241427979/ap-shoulder-neutral-rotation-diagram</a:t>
            </a:r>
            <a:r>
              <a:rPr lang="en-CA" sz="800" dirty="0">
                <a:solidFill>
                  <a:schemeClr val="accent3"/>
                </a:solidFill>
              </a:rPr>
              <a:t>/</a:t>
            </a:r>
          </a:p>
        </p:txBody>
      </p:sp>
      <p:pic>
        <p:nvPicPr>
          <p:cNvPr id="1028" name="Picture 4" descr="AP Shoulder - Neutral Rotation Diagram | Quizlet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13" t="17618" r="7095" b="25978"/>
          <a:stretch/>
        </p:blipFill>
        <p:spPr bwMode="auto">
          <a:xfrm flipH="1">
            <a:off x="1526178" y="2535102"/>
            <a:ext cx="3119701" cy="2909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 Placeholder 4"/>
          <p:cNvSpPr txBox="1">
            <a:spLocks/>
          </p:cNvSpPr>
          <p:nvPr/>
        </p:nvSpPr>
        <p:spPr>
          <a:xfrm>
            <a:off x="8561374" y="5444860"/>
            <a:ext cx="1242292" cy="22927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Sait</a:t>
            </a:r>
            <a:r>
              <a:rPr lang="en-US" sz="900" dirty="0"/>
              <a:t> Imaging Library</a:t>
            </a:r>
          </a:p>
          <a:p>
            <a:endParaRPr lang="en-CA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71" t="13919" r="45895" b="38315"/>
          <a:stretch/>
        </p:blipFill>
        <p:spPr>
          <a:xfrm>
            <a:off x="7673747" y="2386416"/>
            <a:ext cx="2977400" cy="3091188"/>
          </a:xfrm>
          <a:prstGeom prst="rect">
            <a:avLst/>
          </a:prstGeom>
        </p:spPr>
      </p:pic>
      <p:sp>
        <p:nvSpPr>
          <p:cNvPr id="33" name="Text Placeholder 4"/>
          <p:cNvSpPr txBox="1">
            <a:spLocks/>
          </p:cNvSpPr>
          <p:nvPr/>
        </p:nvSpPr>
        <p:spPr>
          <a:xfrm>
            <a:off x="5481819" y="5559496"/>
            <a:ext cx="1242292" cy="22927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Sait</a:t>
            </a:r>
            <a:r>
              <a:rPr lang="en-US" sz="900" dirty="0"/>
              <a:t> Imaging Library</a:t>
            </a:r>
          </a:p>
          <a:p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2038350" y="5947486"/>
            <a:ext cx="77508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prstClr val="black"/>
                </a:solidFill>
              </a:rPr>
              <a:t>Note appearance of </a:t>
            </a:r>
            <a:r>
              <a:rPr lang="en-US" i="1" dirty="0">
                <a:solidFill>
                  <a:srgbClr val="00B050"/>
                </a:solidFill>
              </a:rPr>
              <a:t>greater</a:t>
            </a:r>
            <a:r>
              <a:rPr lang="en-US" i="1" dirty="0">
                <a:solidFill>
                  <a:prstClr val="black"/>
                </a:solidFill>
              </a:rPr>
              <a:t> and </a:t>
            </a:r>
            <a:r>
              <a:rPr lang="en-US" i="1" dirty="0">
                <a:solidFill>
                  <a:srgbClr val="00B0F0"/>
                </a:solidFill>
              </a:rPr>
              <a:t>lesser</a:t>
            </a:r>
            <a:r>
              <a:rPr lang="en-US" i="1" dirty="0">
                <a:solidFill>
                  <a:prstClr val="black"/>
                </a:solidFill>
              </a:rPr>
              <a:t> tubercles as the </a:t>
            </a:r>
            <a:r>
              <a:rPr lang="en-US" i="1" dirty="0" err="1">
                <a:solidFill>
                  <a:prstClr val="black"/>
                </a:solidFill>
              </a:rPr>
              <a:t>humerus</a:t>
            </a:r>
            <a:r>
              <a:rPr lang="en-US" i="1" dirty="0">
                <a:solidFill>
                  <a:prstClr val="black"/>
                </a:solidFill>
              </a:rPr>
              <a:t> is rotated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9676184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2AA393F-ED40-4B44-A31E-D9E7E963DE8A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F072ED13-67BE-40B6-A6A1-FA9A7018E0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D8D6EBE-46C4-43AF-9170-344F10A25B5B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39110</TotalTime>
  <Words>1069</Words>
  <Application>Microsoft Office PowerPoint</Application>
  <PresentationFormat>Widescreen</PresentationFormat>
  <Paragraphs>235</Paragraphs>
  <Slides>25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4" baseType="lpstr">
      <vt:lpstr>Arial</vt:lpstr>
      <vt:lpstr>Calibri</vt:lpstr>
      <vt:lpstr>Futura PT Book</vt:lpstr>
      <vt:lpstr>Futura PT Demi</vt:lpstr>
      <vt:lpstr>Impact</vt:lpstr>
      <vt:lpstr>Times New Roman</vt:lpstr>
      <vt:lpstr>Titillium</vt:lpstr>
      <vt:lpstr>Wingdings</vt:lpstr>
      <vt:lpstr>Anderson MRT</vt:lpstr>
      <vt:lpstr>MRAD 204:  Radiographic Technique 1</vt:lpstr>
      <vt:lpstr>Affiliated Readings</vt:lpstr>
      <vt:lpstr>Overview</vt:lpstr>
      <vt:lpstr>Image Critique – Routine Elbow Projections</vt:lpstr>
      <vt:lpstr>Image Critique – Routine Elbow Projections</vt:lpstr>
      <vt:lpstr>Image Critique – Routine Elbow Projections</vt:lpstr>
      <vt:lpstr>Image Critique – AP Elbow</vt:lpstr>
      <vt:lpstr>Image Critique – AP Elbow</vt:lpstr>
      <vt:lpstr>Image Critique – AP Elbow: Internal Rotation</vt:lpstr>
      <vt:lpstr>Image Critique – AP Elbow: Internal Rotation</vt:lpstr>
      <vt:lpstr>Image Critique – AP Elbow: External Rotation</vt:lpstr>
      <vt:lpstr>Image Critique – AP Elbow: External Rotation</vt:lpstr>
      <vt:lpstr>Image Critique – Lateral Elbow</vt:lpstr>
      <vt:lpstr>Image Critique – Lateral Elbow</vt:lpstr>
      <vt:lpstr>Image Critique – Routine Humerus Projections</vt:lpstr>
      <vt:lpstr>Image Critique – Routine Humerus Projections</vt:lpstr>
      <vt:lpstr>Image Critique – Routine Humerus Projections</vt:lpstr>
      <vt:lpstr>Image Critique – Routine Humerus Projections</vt:lpstr>
      <vt:lpstr>Image Critique – AP Humerus</vt:lpstr>
      <vt:lpstr>Image Critique – Lateral Humerus</vt:lpstr>
      <vt:lpstr>Tips &amp; Tricks</vt:lpstr>
      <vt:lpstr>Tips &amp; Tricks</vt:lpstr>
      <vt:lpstr>Tips &amp; Tricks</vt:lpstr>
      <vt:lpstr>Tips &amp; Tricks - Humerus</vt:lpstr>
      <vt:lpstr>Tips &amp; Tricks – Which is Which?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1947</cp:revision>
  <cp:lastPrinted>2019-01-07T21:01:22Z</cp:lastPrinted>
  <dcterms:created xsi:type="dcterms:W3CDTF">2009-04-06T17:04:40Z</dcterms:created>
  <dcterms:modified xsi:type="dcterms:W3CDTF">2025-02-07T14:01:16Z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