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sldIdLst>
    <p:sldId id="263" r:id="rId3"/>
    <p:sldId id="257" r:id="rId4"/>
    <p:sldId id="258" r:id="rId5"/>
    <p:sldId id="259" r:id="rId6"/>
    <p:sldId id="261" r:id="rId7"/>
    <p:sldId id="260"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78" d="100"/>
          <a:sy n="78" d="100"/>
        </p:scale>
        <p:origin x="653"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0303042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330EA680-D336-4FF7-8B7A-9848BB0A1C32}" type="slidenum">
              <a:rPr lang="en-US" smtClean="0"/>
              <a:t>‹#›</a:t>
            </a:fld>
            <a:endParaRPr lang="en-US"/>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579788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349069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102282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8132437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52050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330EA680-D336-4FF7-8B7A-9848BB0A1C32}" type="slidenum">
              <a:rPr lang="en-US" smtClean="0"/>
              <a:t>‹#›</a:t>
            </a:fld>
            <a:endParaRPr lang="en-US"/>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1546111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7724742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2908888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8303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846CE7D5-CF57-46EF-B807-FDD0502418D4}" type="datetimeFigureOut">
              <a:rPr lang="en-US" smtClean="0"/>
              <a:t>1/25/2023</a:t>
            </a:fld>
            <a:endParaRPr lang="en-US"/>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281672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4812827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8773761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1584090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3908371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9333770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0849885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5507889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256865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915409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6289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804001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1/25/2023</a:t>
            </a:fld>
            <a:endParaRPr lang="en-US"/>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140933267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65084080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javascript:/"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Accessory Organ to the Skin</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
        <p:nvSpPr>
          <p:cNvPr id="2" name="TextBox 1">
            <a:extLst>
              <a:ext uri="{FF2B5EF4-FFF2-40B4-BE49-F238E27FC236}">
                <a16:creationId xmlns:a16="http://schemas.microsoft.com/office/drawing/2014/main" id="{D3AAA568-D4D6-52BE-F1AB-B85EED3443AC}"/>
              </a:ext>
            </a:extLst>
          </p:cNvPr>
          <p:cNvSpPr txBox="1"/>
          <p:nvPr/>
        </p:nvSpPr>
        <p:spPr>
          <a:xfrm>
            <a:off x="4079488" y="3429000"/>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a:t>
            </a:r>
          </a:p>
        </p:txBody>
      </p:sp>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66ABC-E3A2-D248-86DA-260C5912EB9C}"/>
              </a:ext>
            </a:extLst>
          </p:cNvPr>
          <p:cNvSpPr>
            <a:spLocks noGrp="1"/>
          </p:cNvSpPr>
          <p:nvPr>
            <p:ph type="title"/>
          </p:nvPr>
        </p:nvSpPr>
        <p:spPr>
          <a:xfrm>
            <a:off x="512261" y="-677521"/>
            <a:ext cx="8110630" cy="1956841"/>
          </a:xfrm>
        </p:spPr>
        <p:txBody>
          <a:bodyPr anchor="b">
            <a:normAutofit/>
          </a:bodyPr>
          <a:lstStyle/>
          <a:p>
            <a:r>
              <a:rPr lang="en-US" sz="4200" b="1" dirty="0"/>
              <a:t> The Integumentary System</a:t>
            </a:r>
          </a:p>
        </p:txBody>
      </p:sp>
      <p:sp>
        <p:nvSpPr>
          <p:cNvPr id="2054" name="Content Placeholder 2053">
            <a:extLst>
              <a:ext uri="{FF2B5EF4-FFF2-40B4-BE49-F238E27FC236}">
                <a16:creationId xmlns:a16="http://schemas.microsoft.com/office/drawing/2014/main" id="{CBA418BC-76D6-5A0B-6F0F-2C2830AD3D7B}"/>
              </a:ext>
            </a:extLst>
          </p:cNvPr>
          <p:cNvSpPr>
            <a:spLocks noGrp="1"/>
          </p:cNvSpPr>
          <p:nvPr>
            <p:ph idx="1"/>
          </p:nvPr>
        </p:nvSpPr>
        <p:spPr>
          <a:xfrm>
            <a:off x="787563" y="2322293"/>
            <a:ext cx="10214733" cy="3320668"/>
          </a:xfrm>
        </p:spPr>
        <p:txBody>
          <a:bodyPr vert="horz" lIns="91440" tIns="45720" rIns="91440" bIns="45720" rtlCol="0" anchor="t">
            <a:normAutofit/>
          </a:bodyPr>
          <a:lstStyle/>
          <a:p>
            <a:pPr marL="0" indent="0">
              <a:buNone/>
            </a:pPr>
            <a:r>
              <a:rPr lang="en-US" dirty="0">
                <a:ea typeface="+mn-lt"/>
                <a:cs typeface="+mn-lt"/>
              </a:rPr>
              <a:t>Did you know? of all your organ systems, you know your integument the best! It has 5 accessory organs and they are the following </a:t>
            </a:r>
            <a:endParaRPr lang="en-US" dirty="0"/>
          </a:p>
        </p:txBody>
      </p:sp>
    </p:spTree>
    <p:extLst>
      <p:ext uri="{BB962C8B-B14F-4D97-AF65-F5344CB8AC3E}">
        <p14:creationId xmlns:p14="http://schemas.microsoft.com/office/powerpoint/2010/main" val="19648070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A907BF-3EA6-D7CB-E734-6B88779AC90E}"/>
              </a:ext>
            </a:extLst>
          </p:cNvPr>
          <p:cNvSpPr>
            <a:spLocks noGrp="1"/>
          </p:cNvSpPr>
          <p:nvPr>
            <p:ph type="title"/>
          </p:nvPr>
        </p:nvSpPr>
        <p:spPr>
          <a:xfrm>
            <a:off x="643467" y="321734"/>
            <a:ext cx="10905066" cy="1135737"/>
          </a:xfrm>
        </p:spPr>
        <p:txBody>
          <a:bodyPr>
            <a:normAutofit/>
          </a:bodyPr>
          <a:lstStyle/>
          <a:p>
            <a:r>
              <a:rPr lang="en-US" sz="4200" dirty="0">
                <a:cs typeface="Calibri Light"/>
              </a:rPr>
              <a:t>Skin</a:t>
            </a:r>
          </a:p>
        </p:txBody>
      </p:sp>
      <p:sp>
        <p:nvSpPr>
          <p:cNvPr id="3" name="Content Placeholder 2">
            <a:extLst>
              <a:ext uri="{FF2B5EF4-FFF2-40B4-BE49-F238E27FC236}">
                <a16:creationId xmlns:a16="http://schemas.microsoft.com/office/drawing/2014/main" id="{B5A7623D-4A58-F40B-C7A0-CDB553931AF1}"/>
              </a:ext>
            </a:extLst>
          </p:cNvPr>
          <p:cNvSpPr>
            <a:spLocks noGrp="1"/>
          </p:cNvSpPr>
          <p:nvPr>
            <p:ph idx="1"/>
          </p:nvPr>
        </p:nvSpPr>
        <p:spPr>
          <a:xfrm>
            <a:off x="643468" y="1782981"/>
            <a:ext cx="6842935" cy="4393982"/>
          </a:xfrm>
        </p:spPr>
        <p:txBody>
          <a:bodyPr>
            <a:normAutofit/>
          </a:bodyPr>
          <a:lstStyle/>
          <a:p>
            <a:r>
              <a:rPr lang="en-US" sz="2000" dirty="0">
                <a:cs typeface="Calibri"/>
              </a:rPr>
              <a:t>The human skin weighs approximately 9 pounds</a:t>
            </a:r>
          </a:p>
          <a:p>
            <a:r>
              <a:rPr lang="en-US" sz="2000" dirty="0">
                <a:ea typeface="+mn-lt"/>
                <a:cs typeface="+mn-lt"/>
              </a:rPr>
              <a:t>The skin has the largest surface area of any organ</a:t>
            </a:r>
          </a:p>
          <a:p>
            <a:r>
              <a:rPr lang="en-US" sz="2000" dirty="0">
                <a:ea typeface="+mn-lt"/>
                <a:cs typeface="+mn-lt"/>
              </a:rPr>
              <a:t>The word </a:t>
            </a:r>
            <a:r>
              <a:rPr lang="en-US" sz="2000" i="1" dirty="0">
                <a:ea typeface="+mn-lt"/>
                <a:cs typeface="+mn-lt"/>
              </a:rPr>
              <a:t>integument</a:t>
            </a:r>
            <a:r>
              <a:rPr lang="en-US" sz="2000" dirty="0">
                <a:ea typeface="+mn-lt"/>
                <a:cs typeface="+mn-lt"/>
              </a:rPr>
              <a:t> means a natural covering. So, you can think of the </a:t>
            </a:r>
            <a:r>
              <a:rPr lang="en-US" sz="2000" b="1" dirty="0">
                <a:ea typeface="+mn-lt"/>
                <a:cs typeface="+mn-lt"/>
                <a:hlinkClick r:id="rId2"/>
              </a:rPr>
              <a:t>skin</a:t>
            </a:r>
            <a:r>
              <a:rPr lang="en-US" sz="2000" dirty="0">
                <a:ea typeface="+mn-lt"/>
                <a:cs typeface="+mn-lt"/>
              </a:rPr>
              <a:t> as a protective overcoat for your body against the outside elements that you encounter every day such as germs, chemicals, and sun exposure</a:t>
            </a:r>
          </a:p>
          <a:p>
            <a:r>
              <a:rPr lang="en-US" sz="2000" dirty="0">
                <a:ea typeface="+mn-lt"/>
                <a:cs typeface="+mn-lt"/>
              </a:rPr>
              <a:t>Holds in moisture, and fixes small cuts and burns.</a:t>
            </a:r>
          </a:p>
          <a:p>
            <a:r>
              <a:rPr lang="en-US" sz="2000" dirty="0">
                <a:ea typeface="+mn-lt"/>
                <a:cs typeface="+mn-lt"/>
              </a:rPr>
              <a:t>Regulate body temperature, and signals from its sensory receptors help the brain assess what’s going on in the outside world.</a:t>
            </a:r>
          </a:p>
          <a:p>
            <a:r>
              <a:rPr lang="en-US" sz="2000" dirty="0">
                <a:ea typeface="+mn-lt"/>
                <a:cs typeface="+mn-lt"/>
              </a:rPr>
              <a:t>Human skin also makes cholecalciferol, a precursor of vitamin D</a:t>
            </a:r>
            <a:endParaRPr lang="en-US" sz="2000" dirty="0">
              <a:cs typeface="Calibri"/>
            </a:endParaRPr>
          </a:p>
        </p:txBody>
      </p:sp>
    </p:spTree>
    <p:extLst>
      <p:ext uri="{BB962C8B-B14F-4D97-AF65-F5344CB8AC3E}">
        <p14:creationId xmlns:p14="http://schemas.microsoft.com/office/powerpoint/2010/main" val="7669789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B84BB-75D6-0C3A-CA90-C5BD8828DB12}"/>
              </a:ext>
            </a:extLst>
          </p:cNvPr>
          <p:cNvSpPr>
            <a:spLocks noGrp="1"/>
          </p:cNvSpPr>
          <p:nvPr>
            <p:ph type="title"/>
          </p:nvPr>
        </p:nvSpPr>
        <p:spPr>
          <a:xfrm>
            <a:off x="571254" y="-628360"/>
            <a:ext cx="7982810" cy="1956841"/>
          </a:xfrm>
        </p:spPr>
        <p:txBody>
          <a:bodyPr anchor="b">
            <a:normAutofit/>
          </a:bodyPr>
          <a:lstStyle/>
          <a:p>
            <a:r>
              <a:rPr lang="en-US" sz="4200" dirty="0">
                <a:ea typeface="+mj-lt"/>
                <a:cs typeface="+mj-lt"/>
              </a:rPr>
              <a:t>Oil glands (or sebaceous glands)</a:t>
            </a:r>
            <a:endParaRPr lang="en-US" sz="4200" dirty="0"/>
          </a:p>
        </p:txBody>
      </p:sp>
      <p:sp>
        <p:nvSpPr>
          <p:cNvPr id="3" name="Content Placeholder 2">
            <a:extLst>
              <a:ext uri="{FF2B5EF4-FFF2-40B4-BE49-F238E27FC236}">
                <a16:creationId xmlns:a16="http://schemas.microsoft.com/office/drawing/2014/main" id="{EA81F0AB-E6F4-2D49-E201-87F0CB54A1D5}"/>
              </a:ext>
            </a:extLst>
          </p:cNvPr>
          <p:cNvSpPr>
            <a:spLocks noGrp="1"/>
          </p:cNvSpPr>
          <p:nvPr>
            <p:ph idx="1"/>
          </p:nvPr>
        </p:nvSpPr>
        <p:spPr>
          <a:xfrm>
            <a:off x="571254" y="1768666"/>
            <a:ext cx="8877546" cy="3320668"/>
          </a:xfrm>
        </p:spPr>
        <p:txBody>
          <a:bodyPr>
            <a:normAutofit/>
          </a:bodyPr>
          <a:lstStyle/>
          <a:p>
            <a:pPr marL="0" indent="0">
              <a:buNone/>
            </a:pPr>
            <a:r>
              <a:rPr lang="en-US">
                <a:ea typeface="+mn-lt"/>
                <a:cs typeface="+mn-lt"/>
              </a:rPr>
              <a:t>Are everywhere except on the palms and the soles of the feet. The oily substance they release, called sebum, softens and lubricates the hair and skin. Other secretions kill harmful bacteria.</a:t>
            </a:r>
            <a:endParaRPr lang="en-US" dirty="0">
              <a:cs typeface="Calibri" panose="020F0502020204030204"/>
            </a:endParaRPr>
          </a:p>
        </p:txBody>
      </p:sp>
    </p:spTree>
    <p:extLst>
      <p:ext uri="{BB962C8B-B14F-4D97-AF65-F5344CB8AC3E}">
        <p14:creationId xmlns:p14="http://schemas.microsoft.com/office/powerpoint/2010/main" val="3715340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0F9DACD-F783-48AE-5174-AEE3C2080CEA}"/>
              </a:ext>
            </a:extLst>
          </p:cNvPr>
          <p:cNvSpPr txBox="1"/>
          <p:nvPr/>
        </p:nvSpPr>
        <p:spPr>
          <a:xfrm>
            <a:off x="572493" y="-223578"/>
            <a:ext cx="11018520" cy="1434415"/>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90000"/>
              </a:lnSpc>
              <a:spcBef>
                <a:spcPct val="0"/>
              </a:spcBef>
              <a:spcAft>
                <a:spcPts val="600"/>
              </a:spcAft>
            </a:pPr>
            <a:r>
              <a:rPr lang="en-US" sz="4200" b="1" dirty="0">
                <a:latin typeface="+mj-lt"/>
                <a:ea typeface="+mj-ea"/>
                <a:cs typeface="+mj-cs"/>
              </a:rPr>
              <a:t>Sweat Glands</a:t>
            </a:r>
            <a:endParaRPr lang="en-US" sz="4200" dirty="0">
              <a:latin typeface="+mj-lt"/>
              <a:ea typeface="+mj-ea"/>
              <a:cs typeface="+mj-cs"/>
            </a:endParaRPr>
          </a:p>
        </p:txBody>
      </p:sp>
      <p:sp>
        <p:nvSpPr>
          <p:cNvPr id="3" name="Content Placeholder 2">
            <a:extLst>
              <a:ext uri="{FF2B5EF4-FFF2-40B4-BE49-F238E27FC236}">
                <a16:creationId xmlns:a16="http://schemas.microsoft.com/office/drawing/2014/main" id="{C5C90854-2336-822D-D57B-F8F28F687D1B}"/>
              </a:ext>
            </a:extLst>
          </p:cNvPr>
          <p:cNvSpPr>
            <a:spLocks noGrp="1"/>
          </p:cNvSpPr>
          <p:nvPr>
            <p:ph idx="1"/>
          </p:nvPr>
        </p:nvSpPr>
        <p:spPr>
          <a:xfrm>
            <a:off x="572492" y="2071316"/>
            <a:ext cx="10626449" cy="4119172"/>
          </a:xfrm>
        </p:spPr>
        <p:txBody>
          <a:bodyPr vert="horz" lIns="91440" tIns="45720" rIns="91440" bIns="45720" rtlCol="0" anchor="t">
            <a:normAutofit/>
          </a:bodyPr>
          <a:lstStyle/>
          <a:p>
            <a:pPr marL="0" indent="0">
              <a:buNone/>
            </a:pPr>
            <a:r>
              <a:rPr lang="en-US" dirty="0">
                <a:ea typeface="+mn-lt"/>
                <a:cs typeface="+mn-lt"/>
              </a:rPr>
              <a:t>When the body becomes warm, sudoriferous glands produce sweat to cool the body. Sweat glands develop from epidermal projections into the dermis and are classified as merocrine glands; that is, the secretions are excreted by exocytosis through a duct without affecting the cells of the gland. There are two types of sweat glands, each secreting slightly different products</a:t>
            </a:r>
            <a:r>
              <a:rPr lang="en-US" sz="2200" dirty="0">
                <a:ea typeface="+mn-lt"/>
                <a:cs typeface="+mn-lt"/>
              </a:rPr>
              <a:t>.</a:t>
            </a:r>
            <a:endParaRPr lang="en-US" dirty="0"/>
          </a:p>
        </p:txBody>
      </p:sp>
    </p:spTree>
    <p:extLst>
      <p:ext uri="{BB962C8B-B14F-4D97-AF65-F5344CB8AC3E}">
        <p14:creationId xmlns:p14="http://schemas.microsoft.com/office/powerpoint/2010/main" val="29131423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631B3-2AB1-16A5-6E6D-AE4EFE903403}"/>
              </a:ext>
            </a:extLst>
          </p:cNvPr>
          <p:cNvSpPr>
            <a:spLocks noGrp="1"/>
          </p:cNvSpPr>
          <p:nvPr>
            <p:ph type="title"/>
          </p:nvPr>
        </p:nvSpPr>
        <p:spPr>
          <a:xfrm>
            <a:off x="598202" y="-49696"/>
            <a:ext cx="11018520" cy="1434415"/>
          </a:xfrm>
        </p:spPr>
        <p:txBody>
          <a:bodyPr vert="horz" lIns="91440" tIns="45720" rIns="91440" bIns="45720" rtlCol="0" anchor="b">
            <a:normAutofit/>
          </a:bodyPr>
          <a:lstStyle/>
          <a:p>
            <a:r>
              <a:rPr lang="en-US" sz="4200" dirty="0"/>
              <a:t>Hair </a:t>
            </a:r>
          </a:p>
        </p:txBody>
      </p:sp>
      <p:sp>
        <p:nvSpPr>
          <p:cNvPr id="3" name="Content Placeholder 2">
            <a:extLst>
              <a:ext uri="{FF2B5EF4-FFF2-40B4-BE49-F238E27FC236}">
                <a16:creationId xmlns:a16="http://schemas.microsoft.com/office/drawing/2014/main" id="{7A29907B-0B74-16A8-5983-202BB42E29E4}"/>
              </a:ext>
            </a:extLst>
          </p:cNvPr>
          <p:cNvSpPr>
            <a:spLocks noGrp="1"/>
          </p:cNvSpPr>
          <p:nvPr>
            <p:ph idx="1"/>
          </p:nvPr>
        </p:nvSpPr>
        <p:spPr>
          <a:xfrm>
            <a:off x="572493" y="2071316"/>
            <a:ext cx="6713552" cy="4119172"/>
          </a:xfrm>
        </p:spPr>
        <p:txBody>
          <a:bodyPr vert="horz" lIns="91440" tIns="45720" rIns="91440" bIns="45720" rtlCol="0" anchor="t">
            <a:normAutofit/>
          </a:bodyPr>
          <a:lstStyle/>
          <a:p>
            <a:pPr marL="0" indent="0">
              <a:buNone/>
            </a:pPr>
            <a:r>
              <a:rPr lang="en-US" sz="2000"/>
              <a:t>.</a:t>
            </a:r>
          </a:p>
          <a:p>
            <a:pPr marL="0" indent="0">
              <a:buNone/>
            </a:pPr>
            <a:r>
              <a:rPr lang="en-US" sz="2000">
                <a:ea typeface="+mn-lt"/>
                <a:cs typeface="+mn-lt"/>
              </a:rPr>
              <a:t>t is primarily made of dead, keratinized cells. Strands of hair originate in an epidermal penetration of the dermis called the hair follicle. The hair shaft is the part of the hair not anchored to the follicle, and much of this is exposed at the skin’s surface. The rest of the hair, which is anchored in the follicle, lies below the surface of the skin and is referred to as the hair root. The hair root ends deep in the dermis at the hair bulb, and includes a layer of mitotically active basal cells called the hair matrix. The hair bulb surrounds the hair papilla, which is made of connective tissue and contains blood capillaries and nerve endings from the dermis</a:t>
            </a:r>
            <a:endParaRPr lang="en-US" sz="2000">
              <a:cs typeface="Calibri"/>
            </a:endParaRPr>
          </a:p>
        </p:txBody>
      </p:sp>
      <p:pic>
        <p:nvPicPr>
          <p:cNvPr id="5" name="Picture 4" descr="Close-up of porcupine hair">
            <a:extLst>
              <a:ext uri="{FF2B5EF4-FFF2-40B4-BE49-F238E27FC236}">
                <a16:creationId xmlns:a16="http://schemas.microsoft.com/office/drawing/2014/main" id="{F95EE24D-E3B6-1F52-BE5A-D69DB45AA93F}"/>
              </a:ext>
            </a:extLst>
          </p:cNvPr>
          <p:cNvPicPr>
            <a:picLocks noChangeAspect="1"/>
          </p:cNvPicPr>
          <p:nvPr/>
        </p:nvPicPr>
        <p:blipFill rotWithShape="1">
          <a:blip r:embed="rId2"/>
          <a:srcRect l="24523" r="11261" b="2"/>
          <a:stretch/>
        </p:blipFill>
        <p:spPr>
          <a:xfrm>
            <a:off x="7675658" y="2093976"/>
            <a:ext cx="3941064" cy="4096512"/>
          </a:xfrm>
          <a:prstGeom prst="rect">
            <a:avLst/>
          </a:prstGeom>
        </p:spPr>
      </p:pic>
    </p:spTree>
    <p:extLst>
      <p:ext uri="{BB962C8B-B14F-4D97-AF65-F5344CB8AC3E}">
        <p14:creationId xmlns:p14="http://schemas.microsoft.com/office/powerpoint/2010/main" val="3242150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0AD25-C537-249E-6E63-24C540CC0D87}"/>
              </a:ext>
            </a:extLst>
          </p:cNvPr>
          <p:cNvSpPr>
            <a:spLocks noGrp="1"/>
          </p:cNvSpPr>
          <p:nvPr>
            <p:ph type="title"/>
          </p:nvPr>
        </p:nvSpPr>
        <p:spPr>
          <a:xfrm>
            <a:off x="572493" y="445016"/>
            <a:ext cx="11018520" cy="1434415"/>
          </a:xfrm>
        </p:spPr>
        <p:txBody>
          <a:bodyPr anchor="b">
            <a:normAutofit/>
          </a:bodyPr>
          <a:lstStyle/>
          <a:p>
            <a:r>
              <a:rPr lang="en-US" sz="4200" dirty="0"/>
              <a:t>Nails</a:t>
            </a:r>
          </a:p>
          <a:p>
            <a:endParaRPr lang="en-US" sz="5400" dirty="0">
              <a:cs typeface="Calibri Light"/>
            </a:endParaRPr>
          </a:p>
        </p:txBody>
      </p:sp>
      <p:sp>
        <p:nvSpPr>
          <p:cNvPr id="3" name="Content Placeholder 2">
            <a:extLst>
              <a:ext uri="{FF2B5EF4-FFF2-40B4-BE49-F238E27FC236}">
                <a16:creationId xmlns:a16="http://schemas.microsoft.com/office/drawing/2014/main" id="{EF9670A8-D0E9-3804-AF6A-B06989B14D1F}"/>
              </a:ext>
            </a:extLst>
          </p:cNvPr>
          <p:cNvSpPr>
            <a:spLocks noGrp="1"/>
          </p:cNvSpPr>
          <p:nvPr>
            <p:ph idx="1"/>
          </p:nvPr>
        </p:nvSpPr>
        <p:spPr>
          <a:xfrm>
            <a:off x="572493" y="2071316"/>
            <a:ext cx="9839868" cy="4119172"/>
          </a:xfrm>
        </p:spPr>
        <p:txBody>
          <a:bodyPr vert="horz" lIns="91440" tIns="45720" rIns="91440" bIns="45720" rtlCol="0" anchor="t">
            <a:normAutofit/>
          </a:bodyPr>
          <a:lstStyle/>
          <a:p>
            <a:r>
              <a:rPr lang="en-US" dirty="0">
                <a:ea typeface="+mn-lt"/>
                <a:cs typeface="+mn-lt"/>
              </a:rPr>
              <a:t>The nail bed is a specialized structure of the epidermis that is found at the tips of our fingers and toes. The nail body is formed on the nail bed and protects the tips of our fingers and toes as they are the farthest extremities and the parts of the body that experience the maximum mechanical stress. In addition, the nail body forms a back-support for picking up small objects with the fingers.</a:t>
            </a:r>
            <a:endParaRPr lang="en-US" dirty="0"/>
          </a:p>
        </p:txBody>
      </p:sp>
    </p:spTree>
    <p:extLst>
      <p:ext uri="{BB962C8B-B14F-4D97-AF65-F5344CB8AC3E}">
        <p14:creationId xmlns:p14="http://schemas.microsoft.com/office/powerpoint/2010/main" val="3156507376"/>
      </p:ext>
    </p:extLst>
  </p:cSld>
  <p:clrMapOvr>
    <a:masterClrMapping/>
  </p:clrMapOvr>
</p:sld>
</file>

<file path=ppt/theme/theme1.xml><?xml version="1.0" encoding="utf-8"?>
<a:theme xmlns:a="http://schemas.openxmlformats.org/drawingml/2006/main" name="Anderson ppt template (1)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emplate>Anderson ppt template (1) (3)</Template>
  <TotalTime>5824</TotalTime>
  <Words>463</Words>
  <Application>Microsoft Office PowerPoint</Application>
  <PresentationFormat>Widescreen</PresentationFormat>
  <Paragraphs>20</Paragraphs>
  <Slides>7</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7</vt:i4>
      </vt:variant>
    </vt:vector>
  </HeadingPairs>
  <TitlesOfParts>
    <vt:vector size="12" baseType="lpstr">
      <vt:lpstr>Arial</vt:lpstr>
      <vt:lpstr>Futura PT Book</vt:lpstr>
      <vt:lpstr>Futura PT Demi</vt:lpstr>
      <vt:lpstr>Anderson ppt template (1) (3)</vt:lpstr>
      <vt:lpstr>Custom Design</vt:lpstr>
      <vt:lpstr>PowerPoint Presentation</vt:lpstr>
      <vt:lpstr> The Integumentary System</vt:lpstr>
      <vt:lpstr>Skin</vt:lpstr>
      <vt:lpstr>Oil glands (or sebaceous glands)</vt:lpstr>
      <vt:lpstr>PowerPoint Presentation</vt:lpstr>
      <vt:lpstr>Hair </vt:lpstr>
      <vt:lpstr>Nails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Gabrielle Heard</dc:creator>
  <cp:lastModifiedBy>Gabrielle Heard | Anderson College | Head Office</cp:lastModifiedBy>
  <cp:revision>16</cp:revision>
  <dcterms:created xsi:type="dcterms:W3CDTF">2022-12-01T20:06:40Z</dcterms:created>
  <dcterms:modified xsi:type="dcterms:W3CDTF">2023-01-25T15:34:45Z</dcterms:modified>
</cp:coreProperties>
</file>