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6"/>
  </p:notesMasterIdLst>
  <p:sldIdLst>
    <p:sldId id="256" r:id="rId5"/>
    <p:sldId id="266" r:id="rId6"/>
    <p:sldId id="437" r:id="rId7"/>
    <p:sldId id="440" r:id="rId8"/>
    <p:sldId id="290" r:id="rId9"/>
    <p:sldId id="429" r:id="rId10"/>
    <p:sldId id="439" r:id="rId11"/>
    <p:sldId id="441" r:id="rId12"/>
    <p:sldId id="442" r:id="rId13"/>
    <p:sldId id="443" r:id="rId14"/>
    <p:sldId id="444" r:id="rId15"/>
    <p:sldId id="445" r:id="rId16"/>
    <p:sldId id="446" r:id="rId17"/>
    <p:sldId id="447" r:id="rId18"/>
    <p:sldId id="448" r:id="rId19"/>
    <p:sldId id="449" r:id="rId20"/>
    <p:sldId id="450" r:id="rId21"/>
    <p:sldId id="451" r:id="rId22"/>
    <p:sldId id="452" r:id="rId23"/>
    <p:sldId id="453" r:id="rId24"/>
    <p:sldId id="454" r:id="rId25"/>
    <p:sldId id="455" r:id="rId26"/>
    <p:sldId id="456" r:id="rId27"/>
    <p:sldId id="457" r:id="rId28"/>
    <p:sldId id="458" r:id="rId29"/>
    <p:sldId id="459" r:id="rId30"/>
    <p:sldId id="460" r:id="rId31"/>
    <p:sldId id="461" r:id="rId32"/>
    <p:sldId id="462" r:id="rId33"/>
    <p:sldId id="465" r:id="rId34"/>
    <p:sldId id="463" r:id="rId35"/>
    <p:sldId id="464" r:id="rId36"/>
    <p:sldId id="466" r:id="rId37"/>
    <p:sldId id="467" r:id="rId38"/>
    <p:sldId id="468" r:id="rId39"/>
    <p:sldId id="469" r:id="rId40"/>
    <p:sldId id="470" r:id="rId41"/>
    <p:sldId id="471" r:id="rId42"/>
    <p:sldId id="472" r:id="rId43"/>
    <p:sldId id="473" r:id="rId44"/>
    <p:sldId id="43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7" autoAdjust="0"/>
    <p:restoredTop sz="94660"/>
  </p:normalViewPr>
  <p:slideViewPr>
    <p:cSldViewPr snapToGrid="0">
      <p:cViewPr varScale="1">
        <p:scale>
          <a:sx n="78" d="100"/>
          <a:sy n="78" d="100"/>
        </p:scale>
        <p:origin x="878"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2.xml"/><Relationship Id="rId1" Type="http://schemas.openxmlformats.org/officeDocument/2006/relationships/video" Target="https://www.youtube.com/embed/xYvPwIUoi6w?feature=oembed"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i="0" dirty="0">
                <a:solidFill>
                  <a:schemeClr val="bg1"/>
                </a:solidFill>
                <a:effectLst/>
                <a:latin typeface="Open Sans" panose="020B0606030504020204" pitchFamily="34" charset="0"/>
              </a:rPr>
              <a:t>Microdermabrasion by Type of Device</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1A3E3D6-9726-F96C-3A90-BE651F015D70}"/>
              </a:ext>
            </a:extLst>
          </p:cNvPr>
          <p:cNvPicPr>
            <a:picLocks noChangeAspect="1"/>
          </p:cNvPicPr>
          <p:nvPr/>
        </p:nvPicPr>
        <p:blipFill>
          <a:blip r:embed="rId2"/>
          <a:stretch>
            <a:fillRect/>
          </a:stretch>
        </p:blipFill>
        <p:spPr>
          <a:xfrm>
            <a:off x="1423987" y="2543175"/>
            <a:ext cx="9344025" cy="1771650"/>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3CB8C09-7FD9-3406-BD2C-A234804FC528}"/>
              </a:ext>
            </a:extLst>
          </p:cNvPr>
          <p:cNvPicPr>
            <a:picLocks noChangeAspect="1"/>
          </p:cNvPicPr>
          <p:nvPr/>
        </p:nvPicPr>
        <p:blipFill>
          <a:blip r:embed="rId2"/>
          <a:stretch>
            <a:fillRect/>
          </a:stretch>
        </p:blipFill>
        <p:spPr>
          <a:xfrm>
            <a:off x="952500" y="752474"/>
            <a:ext cx="9660136" cy="5724525"/>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DC2852A-A576-53CF-830B-C4D94A65037B}"/>
              </a:ext>
            </a:extLst>
          </p:cNvPr>
          <p:cNvPicPr>
            <a:picLocks noGrp="1" noChangeAspect="1"/>
          </p:cNvPicPr>
          <p:nvPr>
            <p:ph idx="1"/>
          </p:nvPr>
        </p:nvPicPr>
        <p:blipFill>
          <a:blip r:embed="rId2"/>
          <a:stretch>
            <a:fillRect/>
          </a:stretch>
        </p:blipFill>
        <p:spPr>
          <a:xfrm>
            <a:off x="900112" y="2410619"/>
            <a:ext cx="10391775" cy="3181350"/>
          </a:xfrm>
        </p:spPr>
      </p:pic>
    </p:spTree>
    <p:extLst>
      <p:ext uri="{BB962C8B-B14F-4D97-AF65-F5344CB8AC3E}">
        <p14:creationId xmlns:p14="http://schemas.microsoft.com/office/powerpoint/2010/main" val="1961756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80DFD09-E980-EB52-85F1-BAA84B3A3615}"/>
              </a:ext>
            </a:extLst>
          </p:cNvPr>
          <p:cNvSpPr>
            <a:spLocks noGrp="1"/>
          </p:cNvSpPr>
          <p:nvPr>
            <p:ph type="title"/>
          </p:nvPr>
        </p:nvSpPr>
        <p:spPr/>
        <p:txBody>
          <a:bodyPr/>
          <a:lstStyle/>
          <a:p>
            <a:r>
              <a:rPr lang="en-US" dirty="0"/>
              <a:t>Crystal </a:t>
            </a:r>
            <a:r>
              <a:rPr lang="en-US" dirty="0" err="1"/>
              <a:t>Microdemabrasion</a:t>
            </a:r>
            <a:endParaRPr lang="en-US" dirty="0"/>
          </a:p>
        </p:txBody>
      </p:sp>
      <p:sp>
        <p:nvSpPr>
          <p:cNvPr id="3" name="Content Placeholder 2">
            <a:extLst>
              <a:ext uri="{FF2B5EF4-FFF2-40B4-BE49-F238E27FC236}">
                <a16:creationId xmlns:a16="http://schemas.microsoft.com/office/drawing/2014/main" id="{A2A04839-8055-74D8-465F-1B8895C9143D}"/>
              </a:ext>
            </a:extLst>
          </p:cNvPr>
          <p:cNvSpPr>
            <a:spLocks noGrp="1"/>
          </p:cNvSpPr>
          <p:nvPr>
            <p:ph idx="1"/>
          </p:nvPr>
        </p:nvSpPr>
        <p:spPr/>
        <p:txBody>
          <a:bodyPr/>
          <a:lstStyle/>
          <a:p>
            <a:r>
              <a:rPr lang="en-US" dirty="0"/>
              <a:t>The crystal microdermabrasion procedure is achieved by spraying high-grade microcrystals, composed of corundum powder, aluminum oxide, or a similar abrasive material across the skin’s surface through a hand piece.</a:t>
            </a:r>
          </a:p>
          <a:p>
            <a:r>
              <a:rPr lang="en-US" dirty="0"/>
              <a:t>The crystal microdermabrasion technique is similar to running the vacuum/suction machine across the face. Crystals are first sprayed on the skin through the hand piece, and then are vacuumed off simultaneously</a:t>
            </a:r>
          </a:p>
          <a:p>
            <a:r>
              <a:rPr lang="en-US" dirty="0"/>
              <a:t>Crystals can also be used manually without the machine—this process is considered gentler on the skin and is called manual microdermabrasion.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6AA224D-2675-FABF-DDA8-88A3633DE142}"/>
              </a:ext>
            </a:extLst>
          </p:cNvPr>
          <p:cNvPicPr>
            <a:picLocks noChangeAspect="1"/>
          </p:cNvPicPr>
          <p:nvPr/>
        </p:nvPicPr>
        <p:blipFill>
          <a:blip r:embed="rId2"/>
          <a:stretch>
            <a:fillRect/>
          </a:stretch>
        </p:blipFill>
        <p:spPr>
          <a:xfrm>
            <a:off x="9523379" y="426497"/>
            <a:ext cx="1753917" cy="1753917"/>
          </a:xfrm>
          <a:prstGeom prst="rect">
            <a:avLst/>
          </a:prstGeom>
        </p:spPr>
      </p:pic>
      <p:pic>
        <p:nvPicPr>
          <p:cNvPr id="5" name="Picture 4">
            <a:extLst>
              <a:ext uri="{FF2B5EF4-FFF2-40B4-BE49-F238E27FC236}">
                <a16:creationId xmlns:a16="http://schemas.microsoft.com/office/drawing/2014/main" id="{6423ABF5-5CB5-DF3D-74CB-6FACF2FE16E0}"/>
              </a:ext>
            </a:extLst>
          </p:cNvPr>
          <p:cNvPicPr>
            <a:picLocks noChangeAspect="1"/>
          </p:cNvPicPr>
          <p:nvPr/>
        </p:nvPicPr>
        <p:blipFill>
          <a:blip r:embed="rId3"/>
          <a:stretch>
            <a:fillRect/>
          </a:stretch>
        </p:blipFill>
        <p:spPr>
          <a:xfrm>
            <a:off x="923925" y="2266950"/>
            <a:ext cx="10344150" cy="2324100"/>
          </a:xfrm>
          <a:prstGeom prst="rect">
            <a:avLst/>
          </a:prstGeom>
        </p:spPr>
      </p:pic>
    </p:spTree>
    <p:extLst>
      <p:ext uri="{BB962C8B-B14F-4D97-AF65-F5344CB8AC3E}">
        <p14:creationId xmlns:p14="http://schemas.microsoft.com/office/powerpoint/2010/main" val="2715707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9990E2-3742-7E66-1506-B04E4514E833}"/>
              </a:ext>
            </a:extLst>
          </p:cNvPr>
          <p:cNvSpPr>
            <a:spLocks noGrp="1"/>
          </p:cNvSpPr>
          <p:nvPr>
            <p:ph idx="1"/>
          </p:nvPr>
        </p:nvSpPr>
        <p:spPr/>
        <p:txBody>
          <a:bodyPr/>
          <a:lstStyle/>
          <a:p>
            <a:r>
              <a:rPr lang="en-US" b="0" i="0" dirty="0">
                <a:effectLst/>
              </a:rPr>
              <a:t>The crystal-free microdermabrasion technique consists of a diamond-tip applicator that gently polishes away the upper layers of the skin without the use of messy crystals and has gained popularity over the crystal option as it yields the same results without the clean-up or expense of crystals</a:t>
            </a:r>
            <a:endParaRPr lang="en-US" dirty="0"/>
          </a:p>
        </p:txBody>
      </p:sp>
      <p:sp>
        <p:nvSpPr>
          <p:cNvPr id="2" name="Title 3">
            <a:extLst>
              <a:ext uri="{FF2B5EF4-FFF2-40B4-BE49-F238E27FC236}">
                <a16:creationId xmlns:a16="http://schemas.microsoft.com/office/drawing/2014/main" id="{522B5D54-B5B1-4EAB-D4B8-50DA544260E5}"/>
              </a:ext>
            </a:extLst>
          </p:cNvPr>
          <p:cNvSpPr>
            <a:spLocks noGrp="1"/>
          </p:cNvSpPr>
          <p:nvPr>
            <p:ph type="title"/>
          </p:nvPr>
        </p:nvSpPr>
        <p:spPr>
          <a:xfrm>
            <a:off x="838200" y="365125"/>
            <a:ext cx="10515600" cy="1325563"/>
          </a:xfrm>
        </p:spPr>
        <p:txBody>
          <a:bodyPr/>
          <a:lstStyle/>
          <a:p>
            <a:r>
              <a:rPr lang="en-US" dirty="0"/>
              <a:t>Crystal-Free </a:t>
            </a:r>
            <a:r>
              <a:rPr lang="en-US" dirty="0" err="1"/>
              <a:t>Microdemabrasion</a:t>
            </a:r>
            <a:endParaRPr lang="en-US" dirty="0"/>
          </a:p>
        </p:txBody>
      </p:sp>
    </p:spTree>
    <p:extLst>
      <p:ext uri="{BB962C8B-B14F-4D97-AF65-F5344CB8AC3E}">
        <p14:creationId xmlns:p14="http://schemas.microsoft.com/office/powerpoint/2010/main" val="838528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45B79933-F4BC-0EEA-862D-48CD7400917C}"/>
              </a:ext>
            </a:extLst>
          </p:cNvPr>
          <p:cNvPicPr>
            <a:picLocks noGrp="1" noChangeAspect="1"/>
          </p:cNvPicPr>
          <p:nvPr>
            <p:ph idx="1"/>
          </p:nvPr>
        </p:nvPicPr>
        <p:blipFill>
          <a:blip r:embed="rId2"/>
          <a:stretch>
            <a:fillRect/>
          </a:stretch>
        </p:blipFill>
        <p:spPr>
          <a:xfrm>
            <a:off x="1961834" y="1825625"/>
            <a:ext cx="8268331" cy="4351338"/>
          </a:xfrm>
        </p:spPr>
      </p:pic>
    </p:spTree>
    <p:extLst>
      <p:ext uri="{BB962C8B-B14F-4D97-AF65-F5344CB8AC3E}">
        <p14:creationId xmlns:p14="http://schemas.microsoft.com/office/powerpoint/2010/main" val="1017397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0C639A-D266-DE49-84FD-97826D5F7BBE}"/>
              </a:ext>
            </a:extLst>
          </p:cNvPr>
          <p:cNvSpPr>
            <a:spLocks noGrp="1"/>
          </p:cNvSpPr>
          <p:nvPr>
            <p:ph type="title"/>
          </p:nvPr>
        </p:nvSpPr>
        <p:spPr>
          <a:xfrm>
            <a:off x="661219" y="1770856"/>
            <a:ext cx="10515600" cy="1325563"/>
          </a:xfrm>
        </p:spPr>
        <p:txBody>
          <a:bodyPr>
            <a:normAutofit fontScale="90000"/>
          </a:bodyPr>
          <a:lstStyle/>
          <a:p>
            <a:r>
              <a:rPr lang="en-US" dirty="0">
                <a:latin typeface="+mn-lt"/>
              </a:rPr>
              <a:t>Procedure 13-4:Perform</a:t>
            </a:r>
            <a:br>
              <a:rPr lang="en-US" dirty="0">
                <a:latin typeface="+mn-lt"/>
              </a:rPr>
            </a:br>
            <a:r>
              <a:rPr lang="en-US" dirty="0">
                <a:latin typeface="+mn-lt"/>
              </a:rPr>
              <a:t>Crystal-Free</a:t>
            </a:r>
            <a:br>
              <a:rPr lang="en-US" dirty="0">
                <a:latin typeface="+mn-lt"/>
              </a:rPr>
            </a:br>
            <a:r>
              <a:rPr lang="en-US" dirty="0">
                <a:latin typeface="+mn-lt"/>
              </a:rPr>
              <a:t>Microdermabrasion</a:t>
            </a:r>
            <a:br>
              <a:rPr lang="en-US" dirty="0">
                <a:latin typeface="+mn-lt"/>
              </a:rPr>
            </a:br>
            <a:r>
              <a:rPr lang="en-US" dirty="0">
                <a:latin typeface="+mn-lt"/>
              </a:rPr>
              <a:t>(Diamond Tip)</a:t>
            </a:r>
          </a:p>
        </p:txBody>
      </p:sp>
    </p:spTree>
    <p:extLst>
      <p:ext uri="{BB962C8B-B14F-4D97-AF65-F5344CB8AC3E}">
        <p14:creationId xmlns:p14="http://schemas.microsoft.com/office/powerpoint/2010/main" val="3485189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F7D8246-5205-E88D-3516-B21E72C879DD}"/>
              </a:ext>
            </a:extLst>
          </p:cNvPr>
          <p:cNvPicPr>
            <a:picLocks noGrp="1" noChangeAspect="1"/>
          </p:cNvPicPr>
          <p:nvPr>
            <p:ph idx="1"/>
          </p:nvPr>
        </p:nvPicPr>
        <p:blipFill>
          <a:blip r:embed="rId2"/>
          <a:stretch>
            <a:fillRect/>
          </a:stretch>
        </p:blipFill>
        <p:spPr>
          <a:xfrm>
            <a:off x="3397503" y="706897"/>
            <a:ext cx="4911061" cy="5251799"/>
          </a:xfrm>
        </p:spPr>
      </p:pic>
    </p:spTree>
    <p:extLst>
      <p:ext uri="{BB962C8B-B14F-4D97-AF65-F5344CB8AC3E}">
        <p14:creationId xmlns:p14="http://schemas.microsoft.com/office/powerpoint/2010/main" val="1973958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54E3B01-F899-A061-AC69-1F2D8A997CB6}"/>
              </a:ext>
            </a:extLst>
          </p:cNvPr>
          <p:cNvPicPr>
            <a:picLocks noGrp="1" noChangeAspect="1"/>
          </p:cNvPicPr>
          <p:nvPr>
            <p:ph idx="1"/>
          </p:nvPr>
        </p:nvPicPr>
        <p:blipFill>
          <a:blip r:embed="rId2"/>
          <a:stretch>
            <a:fillRect/>
          </a:stretch>
        </p:blipFill>
        <p:spPr>
          <a:xfrm>
            <a:off x="1810564" y="643466"/>
            <a:ext cx="8570871" cy="5571067"/>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472BC6A-25FF-3775-6999-9F80A79FC2E1}"/>
              </a:ext>
            </a:extLst>
          </p:cNvPr>
          <p:cNvPicPr>
            <a:picLocks noGrp="1" noChangeAspect="1"/>
          </p:cNvPicPr>
          <p:nvPr>
            <p:ph idx="1"/>
          </p:nvPr>
        </p:nvPicPr>
        <p:blipFill>
          <a:blip r:embed="rId2"/>
          <a:stretch>
            <a:fillRect/>
          </a:stretch>
        </p:blipFill>
        <p:spPr>
          <a:xfrm>
            <a:off x="1548190" y="643466"/>
            <a:ext cx="9095619" cy="5571067"/>
          </a:xfrm>
          <a:prstGeom prst="rect">
            <a:avLst/>
          </a:prstGeom>
        </p:spPr>
      </p:pic>
    </p:spTree>
    <p:extLst>
      <p:ext uri="{BB962C8B-B14F-4D97-AF65-F5344CB8AC3E}">
        <p14:creationId xmlns:p14="http://schemas.microsoft.com/office/powerpoint/2010/main" val="1018985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F3AA805-8059-7ADC-A584-46DBED885901}"/>
              </a:ext>
            </a:extLst>
          </p:cNvPr>
          <p:cNvPicPr>
            <a:picLocks noGrp="1" noChangeAspect="1"/>
          </p:cNvPicPr>
          <p:nvPr>
            <p:ph idx="1"/>
          </p:nvPr>
        </p:nvPicPr>
        <p:blipFill>
          <a:blip r:embed="rId2"/>
          <a:stretch>
            <a:fillRect/>
          </a:stretch>
        </p:blipFill>
        <p:spPr>
          <a:xfrm>
            <a:off x="2603168" y="643466"/>
            <a:ext cx="6985664" cy="5571067"/>
          </a:xfrm>
          <a:prstGeom prst="rect">
            <a:avLst/>
          </a:prstGeom>
        </p:spPr>
      </p:pic>
    </p:spTree>
    <p:extLst>
      <p:ext uri="{BB962C8B-B14F-4D97-AF65-F5344CB8AC3E}">
        <p14:creationId xmlns:p14="http://schemas.microsoft.com/office/powerpoint/2010/main" val="13623792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FCB853F-7956-BB38-2250-3FD047918816}"/>
              </a:ext>
            </a:extLst>
          </p:cNvPr>
          <p:cNvPicPr>
            <a:picLocks noGrp="1" noChangeAspect="1"/>
          </p:cNvPicPr>
          <p:nvPr>
            <p:ph idx="1"/>
          </p:nvPr>
        </p:nvPicPr>
        <p:blipFill>
          <a:blip r:embed="rId2"/>
          <a:stretch>
            <a:fillRect/>
          </a:stretch>
        </p:blipFill>
        <p:spPr>
          <a:xfrm>
            <a:off x="2779889" y="643466"/>
            <a:ext cx="6632222" cy="5571067"/>
          </a:xfrm>
          <a:prstGeom prst="rect">
            <a:avLst/>
          </a:prstGeom>
        </p:spPr>
      </p:pic>
    </p:spTree>
    <p:extLst>
      <p:ext uri="{BB962C8B-B14F-4D97-AF65-F5344CB8AC3E}">
        <p14:creationId xmlns:p14="http://schemas.microsoft.com/office/powerpoint/2010/main" val="2844055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CA5C454-F63C-7232-48AB-26317F4EEEBB}"/>
              </a:ext>
            </a:extLst>
          </p:cNvPr>
          <p:cNvPicPr>
            <a:picLocks noGrp="1" noChangeAspect="1"/>
          </p:cNvPicPr>
          <p:nvPr>
            <p:ph idx="1"/>
          </p:nvPr>
        </p:nvPicPr>
        <p:blipFill>
          <a:blip r:embed="rId2"/>
          <a:stretch>
            <a:fillRect/>
          </a:stretch>
        </p:blipFill>
        <p:spPr>
          <a:xfrm>
            <a:off x="1999628" y="643466"/>
            <a:ext cx="8192744" cy="5571067"/>
          </a:xfrm>
          <a:prstGeom prst="rect">
            <a:avLst/>
          </a:prstGeom>
        </p:spPr>
      </p:pic>
    </p:spTree>
    <p:extLst>
      <p:ext uri="{BB962C8B-B14F-4D97-AF65-F5344CB8AC3E}">
        <p14:creationId xmlns:p14="http://schemas.microsoft.com/office/powerpoint/2010/main" val="3054717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80E35EE-EB62-1982-5D47-34840141D68E}"/>
              </a:ext>
            </a:extLst>
          </p:cNvPr>
          <p:cNvPicPr>
            <a:picLocks noGrp="1" noChangeAspect="1"/>
          </p:cNvPicPr>
          <p:nvPr>
            <p:ph idx="1"/>
          </p:nvPr>
        </p:nvPicPr>
        <p:blipFill>
          <a:blip r:embed="rId2"/>
          <a:stretch>
            <a:fillRect/>
          </a:stretch>
        </p:blipFill>
        <p:spPr>
          <a:xfrm>
            <a:off x="1999627" y="643466"/>
            <a:ext cx="8192745" cy="5571067"/>
          </a:xfrm>
          <a:prstGeom prst="rect">
            <a:avLst/>
          </a:prstGeom>
        </p:spPr>
      </p:pic>
    </p:spTree>
    <p:extLst>
      <p:ext uri="{BB962C8B-B14F-4D97-AF65-F5344CB8AC3E}">
        <p14:creationId xmlns:p14="http://schemas.microsoft.com/office/powerpoint/2010/main" val="21443427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3136148-4B28-93CD-36DF-A67F0DA943E5}"/>
              </a:ext>
            </a:extLst>
          </p:cNvPr>
          <p:cNvPicPr>
            <a:picLocks noGrp="1" noChangeAspect="1"/>
          </p:cNvPicPr>
          <p:nvPr>
            <p:ph idx="1"/>
          </p:nvPr>
        </p:nvPicPr>
        <p:blipFill>
          <a:blip r:embed="rId2"/>
          <a:stretch>
            <a:fillRect/>
          </a:stretch>
        </p:blipFill>
        <p:spPr>
          <a:xfrm>
            <a:off x="3009536" y="643466"/>
            <a:ext cx="6172927" cy="5571067"/>
          </a:xfrm>
          <a:prstGeom prst="rect">
            <a:avLst/>
          </a:prstGeom>
        </p:spPr>
      </p:pic>
    </p:spTree>
    <p:extLst>
      <p:ext uri="{BB962C8B-B14F-4D97-AF65-F5344CB8AC3E}">
        <p14:creationId xmlns:p14="http://schemas.microsoft.com/office/powerpoint/2010/main" val="8306164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702F162-C61C-B2A1-3BD5-79B19017B1C3}"/>
              </a:ext>
            </a:extLst>
          </p:cNvPr>
          <p:cNvPicPr>
            <a:picLocks noGrp="1" noChangeAspect="1"/>
          </p:cNvPicPr>
          <p:nvPr>
            <p:ph idx="1"/>
          </p:nvPr>
        </p:nvPicPr>
        <p:blipFill>
          <a:blip r:embed="rId2"/>
          <a:stretch>
            <a:fillRect/>
          </a:stretch>
        </p:blipFill>
        <p:spPr>
          <a:xfrm>
            <a:off x="3282329" y="643466"/>
            <a:ext cx="5627341" cy="5571067"/>
          </a:xfrm>
          <a:prstGeom prst="rect">
            <a:avLst/>
          </a:prstGeom>
        </p:spPr>
      </p:pic>
    </p:spTree>
    <p:extLst>
      <p:ext uri="{BB962C8B-B14F-4D97-AF65-F5344CB8AC3E}">
        <p14:creationId xmlns:p14="http://schemas.microsoft.com/office/powerpoint/2010/main" val="342888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A24D036-6AA8-5F17-B4C0-760AF0F8B5A9}"/>
              </a:ext>
            </a:extLst>
          </p:cNvPr>
          <p:cNvPicPr>
            <a:picLocks noGrp="1" noChangeAspect="1"/>
          </p:cNvPicPr>
          <p:nvPr>
            <p:ph idx="1"/>
          </p:nvPr>
        </p:nvPicPr>
        <p:blipFill>
          <a:blip r:embed="rId2"/>
          <a:stretch>
            <a:fillRect/>
          </a:stretch>
        </p:blipFill>
        <p:spPr>
          <a:xfrm>
            <a:off x="3303485" y="643466"/>
            <a:ext cx="5585030" cy="5571067"/>
          </a:xfrm>
          <a:prstGeom prst="rect">
            <a:avLst/>
          </a:prstGeom>
        </p:spPr>
      </p:pic>
    </p:spTree>
    <p:extLst>
      <p:ext uri="{BB962C8B-B14F-4D97-AF65-F5344CB8AC3E}">
        <p14:creationId xmlns:p14="http://schemas.microsoft.com/office/powerpoint/2010/main" val="2917914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01E04B1-1BFE-A46A-C452-03EF44FAE902}"/>
              </a:ext>
            </a:extLst>
          </p:cNvPr>
          <p:cNvPicPr>
            <a:picLocks noGrp="1" noChangeAspect="1"/>
          </p:cNvPicPr>
          <p:nvPr>
            <p:ph idx="1"/>
          </p:nvPr>
        </p:nvPicPr>
        <p:blipFill>
          <a:blip r:embed="rId2"/>
          <a:stretch>
            <a:fillRect/>
          </a:stretch>
        </p:blipFill>
        <p:spPr>
          <a:xfrm>
            <a:off x="3568128" y="643466"/>
            <a:ext cx="5055743" cy="5571067"/>
          </a:xfrm>
          <a:prstGeom prst="rect">
            <a:avLst/>
          </a:prstGeom>
        </p:spPr>
      </p:pic>
    </p:spTree>
    <p:extLst>
      <p:ext uri="{BB962C8B-B14F-4D97-AF65-F5344CB8AC3E}">
        <p14:creationId xmlns:p14="http://schemas.microsoft.com/office/powerpoint/2010/main" val="2455661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576EC92-182C-3FE8-EB56-85DBC9BFCB74}"/>
              </a:ext>
            </a:extLst>
          </p:cNvPr>
          <p:cNvPicPr>
            <a:picLocks noGrp="1" noChangeAspect="1"/>
          </p:cNvPicPr>
          <p:nvPr>
            <p:ph idx="1"/>
          </p:nvPr>
        </p:nvPicPr>
        <p:blipFill>
          <a:blip r:embed="rId2"/>
          <a:stretch>
            <a:fillRect/>
          </a:stretch>
        </p:blipFill>
        <p:spPr>
          <a:xfrm>
            <a:off x="2974954" y="643466"/>
            <a:ext cx="6242091" cy="5571067"/>
          </a:xfrm>
          <a:prstGeom prst="rect">
            <a:avLst/>
          </a:prstGeom>
        </p:spPr>
      </p:pic>
    </p:spTree>
    <p:extLst>
      <p:ext uri="{BB962C8B-B14F-4D97-AF65-F5344CB8AC3E}">
        <p14:creationId xmlns:p14="http://schemas.microsoft.com/office/powerpoint/2010/main" val="2768690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75F8492-7524-F16B-CB9B-72BDEC293FDC}"/>
              </a:ext>
            </a:extLst>
          </p:cNvPr>
          <p:cNvPicPr>
            <a:picLocks noGrp="1" noChangeAspect="1"/>
          </p:cNvPicPr>
          <p:nvPr>
            <p:ph idx="1"/>
          </p:nvPr>
        </p:nvPicPr>
        <p:blipFill>
          <a:blip r:embed="rId2"/>
          <a:stretch>
            <a:fillRect/>
          </a:stretch>
        </p:blipFill>
        <p:spPr>
          <a:xfrm>
            <a:off x="2912533" y="643466"/>
            <a:ext cx="6366934" cy="5571067"/>
          </a:xfrm>
          <a:prstGeom prst="rect">
            <a:avLst/>
          </a:prstGeom>
        </p:spPr>
      </p:pic>
    </p:spTree>
    <p:extLst>
      <p:ext uri="{BB962C8B-B14F-4D97-AF65-F5344CB8AC3E}">
        <p14:creationId xmlns:p14="http://schemas.microsoft.com/office/powerpoint/2010/main" val="18659436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75559B8-E87B-262E-6A52-1A05B6B25758}"/>
              </a:ext>
            </a:extLst>
          </p:cNvPr>
          <p:cNvPicPr>
            <a:picLocks noGrp="1" noChangeAspect="1"/>
          </p:cNvPicPr>
          <p:nvPr>
            <p:ph idx="1"/>
          </p:nvPr>
        </p:nvPicPr>
        <p:blipFill>
          <a:blip r:embed="rId2"/>
          <a:stretch>
            <a:fillRect/>
          </a:stretch>
        </p:blipFill>
        <p:spPr>
          <a:xfrm>
            <a:off x="2799510" y="643466"/>
            <a:ext cx="6592979" cy="5571067"/>
          </a:xfrm>
          <a:prstGeom prst="rect">
            <a:avLst/>
          </a:prstGeom>
        </p:spPr>
      </p:pic>
    </p:spTree>
    <p:extLst>
      <p:ext uri="{BB962C8B-B14F-4D97-AF65-F5344CB8AC3E}">
        <p14:creationId xmlns:p14="http://schemas.microsoft.com/office/powerpoint/2010/main" val="22282318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BCE28F5-9EF2-1B1D-9D32-3DD07894F30A}"/>
              </a:ext>
            </a:extLst>
          </p:cNvPr>
          <p:cNvPicPr>
            <a:picLocks noGrp="1" noChangeAspect="1"/>
          </p:cNvPicPr>
          <p:nvPr>
            <p:ph idx="1"/>
          </p:nvPr>
        </p:nvPicPr>
        <p:blipFill>
          <a:blip r:embed="rId2"/>
          <a:stretch>
            <a:fillRect/>
          </a:stretch>
        </p:blipFill>
        <p:spPr>
          <a:xfrm>
            <a:off x="2581131" y="643466"/>
            <a:ext cx="7029738" cy="5571067"/>
          </a:xfrm>
          <a:prstGeom prst="rect">
            <a:avLst/>
          </a:prstGeom>
        </p:spPr>
      </p:pic>
    </p:spTree>
    <p:extLst>
      <p:ext uri="{BB962C8B-B14F-4D97-AF65-F5344CB8AC3E}">
        <p14:creationId xmlns:p14="http://schemas.microsoft.com/office/powerpoint/2010/main" val="2443039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7E363BA-6CC9-150B-0C4A-7FC43D700EE4}"/>
              </a:ext>
            </a:extLst>
          </p:cNvPr>
          <p:cNvPicPr>
            <a:picLocks noGrp="1" noChangeAspect="1"/>
          </p:cNvPicPr>
          <p:nvPr>
            <p:ph idx="1"/>
          </p:nvPr>
        </p:nvPicPr>
        <p:blipFill>
          <a:blip r:embed="rId2"/>
          <a:stretch>
            <a:fillRect/>
          </a:stretch>
        </p:blipFill>
        <p:spPr>
          <a:xfrm>
            <a:off x="3359214" y="643466"/>
            <a:ext cx="5473572" cy="5571067"/>
          </a:xfrm>
          <a:prstGeom prst="rect">
            <a:avLst/>
          </a:prstGeom>
        </p:spPr>
      </p:pic>
    </p:spTree>
    <p:extLst>
      <p:ext uri="{BB962C8B-B14F-4D97-AF65-F5344CB8AC3E}">
        <p14:creationId xmlns:p14="http://schemas.microsoft.com/office/powerpoint/2010/main" val="41422986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BE123BC-ED2D-6E48-51F6-1C6C58DEB498}"/>
              </a:ext>
            </a:extLst>
          </p:cNvPr>
          <p:cNvPicPr>
            <a:picLocks noGrp="1" noChangeAspect="1"/>
          </p:cNvPicPr>
          <p:nvPr>
            <p:ph idx="1"/>
          </p:nvPr>
        </p:nvPicPr>
        <p:blipFill>
          <a:blip r:embed="rId2"/>
          <a:stretch>
            <a:fillRect/>
          </a:stretch>
        </p:blipFill>
        <p:spPr>
          <a:xfrm>
            <a:off x="1374757" y="643466"/>
            <a:ext cx="9442485" cy="5571067"/>
          </a:xfrm>
          <a:prstGeom prst="rect">
            <a:avLst/>
          </a:prstGeom>
        </p:spPr>
      </p:pic>
    </p:spTree>
    <p:extLst>
      <p:ext uri="{BB962C8B-B14F-4D97-AF65-F5344CB8AC3E}">
        <p14:creationId xmlns:p14="http://schemas.microsoft.com/office/powerpoint/2010/main" val="19848872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2DA1AF6-EE1B-43A8-3D85-D2445110A9F9}"/>
              </a:ext>
            </a:extLst>
          </p:cNvPr>
          <p:cNvSpPr>
            <a:spLocks noGrp="1"/>
          </p:cNvSpPr>
          <p:nvPr>
            <p:ph type="title"/>
          </p:nvPr>
        </p:nvSpPr>
        <p:spPr/>
        <p:txBody>
          <a:bodyPr/>
          <a:lstStyle/>
          <a:p>
            <a:r>
              <a:rPr lang="en-US" dirty="0"/>
              <a:t>Timing</a:t>
            </a:r>
          </a:p>
        </p:txBody>
      </p:sp>
      <p:sp>
        <p:nvSpPr>
          <p:cNvPr id="3" name="Content Placeholder 2">
            <a:extLst>
              <a:ext uri="{FF2B5EF4-FFF2-40B4-BE49-F238E27FC236}">
                <a16:creationId xmlns:a16="http://schemas.microsoft.com/office/drawing/2014/main" id="{138E7F97-E18F-17CB-F644-F595CDBE3D04}"/>
              </a:ext>
            </a:extLst>
          </p:cNvPr>
          <p:cNvSpPr>
            <a:spLocks noGrp="1"/>
          </p:cNvSpPr>
          <p:nvPr>
            <p:ph idx="1"/>
          </p:nvPr>
        </p:nvSpPr>
        <p:spPr/>
        <p:txBody>
          <a:bodyPr/>
          <a:lstStyle/>
          <a:p>
            <a:r>
              <a:rPr lang="en-US" dirty="0"/>
              <a:t>Quick 30-minute services</a:t>
            </a:r>
          </a:p>
          <a:p>
            <a:r>
              <a:rPr lang="en-US" dirty="0"/>
              <a:t>Offered alone or as part of a facial</a:t>
            </a:r>
          </a:p>
          <a:p>
            <a:r>
              <a:rPr lang="en-US" dirty="0"/>
              <a:t>A mask must be added at the end of the treatment, mask can be customized at extra charge </a:t>
            </a:r>
          </a:p>
          <a:p>
            <a:r>
              <a:rPr lang="en-US" dirty="0"/>
              <a:t>Serums can be customized at extra charge</a:t>
            </a:r>
          </a:p>
          <a:p>
            <a:r>
              <a:rPr lang="en-US" dirty="0"/>
              <a:t>Extractions can also be added </a:t>
            </a:r>
          </a:p>
          <a:p>
            <a:r>
              <a:rPr lang="en-US" dirty="0"/>
              <a:t>Service can be upgraded to a 1 hour including massage or ultrasound or any electrotherapy device for extra charge</a:t>
            </a:r>
          </a:p>
        </p:txBody>
      </p:sp>
    </p:spTree>
    <p:extLst>
      <p:ext uri="{BB962C8B-B14F-4D97-AF65-F5344CB8AC3E}">
        <p14:creationId xmlns:p14="http://schemas.microsoft.com/office/powerpoint/2010/main" val="41119248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8C1F92-13E7-4EB1-08A4-09F8833FD3D6}"/>
              </a:ext>
            </a:extLst>
          </p:cNvPr>
          <p:cNvSpPr>
            <a:spLocks noGrp="1"/>
          </p:cNvSpPr>
          <p:nvPr>
            <p:ph type="title"/>
          </p:nvPr>
        </p:nvSpPr>
        <p:spPr/>
        <p:txBody>
          <a:bodyPr/>
          <a:lstStyle/>
          <a:p>
            <a:r>
              <a:rPr lang="en-US" dirty="0"/>
              <a:t>Technique</a:t>
            </a:r>
          </a:p>
        </p:txBody>
      </p:sp>
      <p:sp>
        <p:nvSpPr>
          <p:cNvPr id="3" name="Content Placeholder 2">
            <a:extLst>
              <a:ext uri="{FF2B5EF4-FFF2-40B4-BE49-F238E27FC236}">
                <a16:creationId xmlns:a16="http://schemas.microsoft.com/office/drawing/2014/main" id="{3228B086-5575-6A3C-02D5-A382699F1DF5}"/>
              </a:ext>
            </a:extLst>
          </p:cNvPr>
          <p:cNvSpPr>
            <a:spLocks noGrp="1"/>
          </p:cNvSpPr>
          <p:nvPr>
            <p:ph idx="1"/>
          </p:nvPr>
        </p:nvSpPr>
        <p:spPr/>
        <p:txBody>
          <a:bodyPr/>
          <a:lstStyle/>
          <a:p>
            <a:r>
              <a:rPr lang="en-US" dirty="0"/>
              <a:t>Technique plays a vital role in creating optimal outcomes with the microdermabrasion machine. </a:t>
            </a:r>
          </a:p>
          <a:p>
            <a:r>
              <a:rPr lang="en-US" dirty="0"/>
              <a:t>The number of passes used during the treatment will be determined by the client’s skin type and condition, the presence of erythema, and how the client tolerates the treatment</a:t>
            </a:r>
          </a:p>
          <a:p>
            <a:r>
              <a:rPr lang="en-US" dirty="0"/>
              <a:t>Typically passes consist of horizontal, vertical, and diagonal directional applications</a:t>
            </a:r>
          </a:p>
        </p:txBody>
      </p:sp>
    </p:spTree>
    <p:extLst>
      <p:ext uri="{BB962C8B-B14F-4D97-AF65-F5344CB8AC3E}">
        <p14:creationId xmlns:p14="http://schemas.microsoft.com/office/powerpoint/2010/main" val="23476770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9EC7AAB-9CB9-1A45-FEB3-9CB899E66DE3}"/>
              </a:ext>
            </a:extLst>
          </p:cNvPr>
          <p:cNvPicPr>
            <a:picLocks noGrp="1" noChangeAspect="1"/>
          </p:cNvPicPr>
          <p:nvPr>
            <p:ph idx="1"/>
          </p:nvPr>
        </p:nvPicPr>
        <p:blipFill>
          <a:blip r:embed="rId2"/>
          <a:stretch>
            <a:fillRect/>
          </a:stretch>
        </p:blipFill>
        <p:spPr>
          <a:xfrm>
            <a:off x="2614082" y="643466"/>
            <a:ext cx="6963835" cy="5571067"/>
          </a:xfrm>
          <a:prstGeom prst="rect">
            <a:avLst/>
          </a:prstGeom>
        </p:spPr>
      </p:pic>
    </p:spTree>
    <p:extLst>
      <p:ext uri="{BB962C8B-B14F-4D97-AF65-F5344CB8AC3E}">
        <p14:creationId xmlns:p14="http://schemas.microsoft.com/office/powerpoint/2010/main" val="258341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249EC65-9F5B-047A-2CF7-65C8FA19B41B}"/>
              </a:ext>
            </a:extLst>
          </p:cNvPr>
          <p:cNvPicPr>
            <a:picLocks noGrp="1" noChangeAspect="1"/>
          </p:cNvPicPr>
          <p:nvPr>
            <p:ph idx="1"/>
          </p:nvPr>
        </p:nvPicPr>
        <p:blipFill>
          <a:blip r:embed="rId2"/>
          <a:stretch>
            <a:fillRect/>
          </a:stretch>
        </p:blipFill>
        <p:spPr>
          <a:xfrm>
            <a:off x="1938337" y="2491581"/>
            <a:ext cx="7991475" cy="1076325"/>
          </a:xfrm>
        </p:spPr>
      </p:pic>
    </p:spTree>
    <p:extLst>
      <p:ext uri="{BB962C8B-B14F-4D97-AF65-F5344CB8AC3E}">
        <p14:creationId xmlns:p14="http://schemas.microsoft.com/office/powerpoint/2010/main" val="7781470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E0C1BE1-B916-AD87-B9EA-0FB03A7D666C}"/>
              </a:ext>
            </a:extLst>
          </p:cNvPr>
          <p:cNvPicPr>
            <a:picLocks noGrp="1" noChangeAspect="1"/>
          </p:cNvPicPr>
          <p:nvPr>
            <p:ph idx="1"/>
          </p:nvPr>
        </p:nvPicPr>
        <p:blipFill>
          <a:blip r:embed="rId2"/>
          <a:stretch>
            <a:fillRect/>
          </a:stretch>
        </p:blipFill>
        <p:spPr>
          <a:xfrm>
            <a:off x="643467" y="1193461"/>
            <a:ext cx="10905066" cy="4471076"/>
          </a:xfrm>
          <a:prstGeom prst="rect">
            <a:avLst/>
          </a:prstGeom>
        </p:spPr>
      </p:pic>
    </p:spTree>
    <p:extLst>
      <p:ext uri="{BB962C8B-B14F-4D97-AF65-F5344CB8AC3E}">
        <p14:creationId xmlns:p14="http://schemas.microsoft.com/office/powerpoint/2010/main" val="8584939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BFF7F75-3C00-C18E-669B-F321109150D0}"/>
              </a:ext>
            </a:extLst>
          </p:cNvPr>
          <p:cNvPicPr>
            <a:picLocks noGrp="1" noChangeAspect="1"/>
          </p:cNvPicPr>
          <p:nvPr>
            <p:ph idx="1"/>
          </p:nvPr>
        </p:nvPicPr>
        <p:blipFill>
          <a:blip r:embed="rId2"/>
          <a:stretch>
            <a:fillRect/>
          </a:stretch>
        </p:blipFill>
        <p:spPr>
          <a:xfrm>
            <a:off x="643467" y="1125304"/>
            <a:ext cx="10905066" cy="4607391"/>
          </a:xfrm>
          <a:prstGeom prst="rect">
            <a:avLst/>
          </a:prstGeom>
        </p:spPr>
      </p:pic>
    </p:spTree>
    <p:extLst>
      <p:ext uri="{BB962C8B-B14F-4D97-AF65-F5344CB8AC3E}">
        <p14:creationId xmlns:p14="http://schemas.microsoft.com/office/powerpoint/2010/main" val="866138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A7947B-051F-0E08-FCE1-EA1C67E099D7}"/>
              </a:ext>
            </a:extLst>
          </p:cNvPr>
          <p:cNvSpPr>
            <a:spLocks noGrp="1"/>
          </p:cNvSpPr>
          <p:nvPr>
            <p:ph idx="1"/>
          </p:nvPr>
        </p:nvSpPr>
        <p:spPr/>
        <p:txBody>
          <a:bodyPr>
            <a:normAutofit fontScale="55000" lnSpcReduction="20000"/>
          </a:bodyPr>
          <a:lstStyle/>
          <a:p>
            <a:pPr algn="l">
              <a:buFont typeface="Arial" panose="020B0604020202020204" pitchFamily="34" charset="0"/>
              <a:buChar char="•"/>
            </a:pPr>
            <a:r>
              <a:rPr lang="en-US" b="0" i="0" dirty="0">
                <a:solidFill>
                  <a:srgbClr val="575757"/>
                </a:solidFill>
                <a:effectLst/>
                <a:latin typeface="rooney-web"/>
              </a:rPr>
              <a:t>Recent cosmetic surgeries, laser resurfacing, chemical peels, or dermabrasion</a:t>
            </a:r>
          </a:p>
          <a:p>
            <a:pPr algn="l">
              <a:buFont typeface="Arial" panose="020B0604020202020204" pitchFamily="34" charset="0"/>
              <a:buChar char="•"/>
            </a:pPr>
            <a:r>
              <a:rPr lang="en-US" b="0" i="0" dirty="0">
                <a:solidFill>
                  <a:srgbClr val="575757"/>
                </a:solidFill>
                <a:effectLst/>
                <a:latin typeface="rooney-web"/>
              </a:rPr>
              <a:t>Recent injectables, fillers, or Botox®</a:t>
            </a:r>
          </a:p>
          <a:p>
            <a:pPr algn="l">
              <a:buFont typeface="Arial" panose="020B0604020202020204" pitchFamily="34" charset="0"/>
              <a:buChar char="•"/>
            </a:pPr>
            <a:r>
              <a:rPr lang="en-US" b="0" i="0" dirty="0">
                <a:solidFill>
                  <a:srgbClr val="575757"/>
                </a:solidFill>
                <a:effectLst/>
                <a:latin typeface="rooney-web"/>
              </a:rPr>
              <a:t>Use of Retin-A, or other medications that exfoliate or thin the skin</a:t>
            </a:r>
          </a:p>
          <a:p>
            <a:pPr algn="l">
              <a:buFont typeface="Arial" panose="020B0604020202020204" pitchFamily="34" charset="0"/>
              <a:buChar char="•"/>
            </a:pPr>
            <a:r>
              <a:rPr lang="en-US" b="0" i="0" dirty="0">
                <a:solidFill>
                  <a:srgbClr val="575757"/>
                </a:solidFill>
                <a:effectLst/>
                <a:latin typeface="rooney-web"/>
              </a:rPr>
              <a:t>Allergies or sensitivities to products or ingredients</a:t>
            </a:r>
          </a:p>
          <a:p>
            <a:pPr algn="l">
              <a:buFont typeface="Arial" panose="020B0604020202020204" pitchFamily="34" charset="0"/>
              <a:buChar char="•"/>
            </a:pPr>
            <a:r>
              <a:rPr lang="en-US" b="0" i="0" dirty="0">
                <a:solidFill>
                  <a:srgbClr val="575757"/>
                </a:solidFill>
                <a:effectLst/>
                <a:latin typeface="rooney-web"/>
              </a:rPr>
              <a:t>Pregnancy (some healthcare providers may clear client for service)</a:t>
            </a:r>
          </a:p>
          <a:p>
            <a:pPr algn="l">
              <a:buFont typeface="Arial" panose="020B0604020202020204" pitchFamily="34" charset="0"/>
              <a:buChar char="•"/>
            </a:pPr>
            <a:r>
              <a:rPr lang="en-US" b="0" i="0" dirty="0">
                <a:solidFill>
                  <a:srgbClr val="575757"/>
                </a:solidFill>
                <a:effectLst/>
                <a:latin typeface="rooney-web"/>
              </a:rPr>
              <a:t>Active herpes simplex</a:t>
            </a:r>
          </a:p>
          <a:p>
            <a:pPr algn="l">
              <a:buFont typeface="Arial" panose="020B0604020202020204" pitchFamily="34" charset="0"/>
              <a:buChar char="•"/>
            </a:pPr>
            <a:r>
              <a:rPr lang="en-US" b="0" i="0" dirty="0">
                <a:solidFill>
                  <a:srgbClr val="575757"/>
                </a:solidFill>
                <a:effectLst/>
                <a:latin typeface="rooney-web"/>
              </a:rPr>
              <a:t>Hyperpigmentation tendencies</a:t>
            </a:r>
          </a:p>
          <a:p>
            <a:pPr algn="l">
              <a:buFont typeface="Arial" panose="020B0604020202020204" pitchFamily="34" charset="0"/>
              <a:buChar char="•"/>
            </a:pPr>
            <a:r>
              <a:rPr lang="en-US" b="0" i="0" dirty="0">
                <a:solidFill>
                  <a:srgbClr val="575757"/>
                </a:solidFill>
                <a:effectLst/>
                <a:latin typeface="rooney-web"/>
              </a:rPr>
              <a:t>Inflamed rosacea or acne</a:t>
            </a:r>
          </a:p>
          <a:p>
            <a:pPr algn="l">
              <a:buFont typeface="Arial" panose="020B0604020202020204" pitchFamily="34" charset="0"/>
              <a:buChar char="•"/>
            </a:pPr>
            <a:r>
              <a:rPr lang="en-US" b="0" i="0" dirty="0">
                <a:solidFill>
                  <a:srgbClr val="575757"/>
                </a:solidFill>
                <a:effectLst/>
                <a:latin typeface="rooney-web"/>
              </a:rPr>
              <a:t>Infectious diseases</a:t>
            </a:r>
          </a:p>
          <a:p>
            <a:pPr algn="l">
              <a:buFont typeface="Arial" panose="020B0604020202020204" pitchFamily="34" charset="0"/>
              <a:buChar char="•"/>
            </a:pPr>
            <a:r>
              <a:rPr lang="en-US" b="0" i="0" dirty="0">
                <a:solidFill>
                  <a:srgbClr val="575757"/>
                </a:solidFill>
                <a:effectLst/>
                <a:latin typeface="rooney-web"/>
              </a:rPr>
              <a:t>Open sores or suspicious lesions</a:t>
            </a:r>
          </a:p>
          <a:p>
            <a:pPr algn="l">
              <a:buFont typeface="Arial" panose="020B0604020202020204" pitchFamily="34" charset="0"/>
              <a:buChar char="•"/>
            </a:pPr>
            <a:r>
              <a:rPr lang="en-US" b="0" i="0" dirty="0">
                <a:solidFill>
                  <a:srgbClr val="575757"/>
                </a:solidFill>
                <a:effectLst/>
                <a:latin typeface="rooney-web"/>
              </a:rPr>
              <a:t>Sunburn or irritated skin</a:t>
            </a:r>
          </a:p>
          <a:p>
            <a:pPr algn="l">
              <a:buFont typeface="Arial" panose="020B0604020202020204" pitchFamily="34" charset="0"/>
              <a:buChar char="•"/>
            </a:pPr>
            <a:r>
              <a:rPr lang="en-US" b="0" i="0" dirty="0">
                <a:solidFill>
                  <a:srgbClr val="575757"/>
                </a:solidFill>
                <a:effectLst/>
                <a:latin typeface="rooney-web"/>
              </a:rPr>
              <a:t>Fragile skin, </a:t>
            </a:r>
            <a:r>
              <a:rPr lang="en-US" b="0" i="0" dirty="0" err="1">
                <a:solidFill>
                  <a:srgbClr val="575757"/>
                </a:solidFill>
                <a:effectLst/>
                <a:latin typeface="rooney-web"/>
              </a:rPr>
              <a:t>couperose</a:t>
            </a:r>
            <a:r>
              <a:rPr lang="en-US" b="0" i="0" dirty="0">
                <a:solidFill>
                  <a:srgbClr val="575757"/>
                </a:solidFill>
                <a:effectLst/>
                <a:latin typeface="rooney-web"/>
              </a:rPr>
              <a:t> skin</a:t>
            </a:r>
          </a:p>
          <a:p>
            <a:pPr algn="l">
              <a:buFont typeface="Arial" panose="020B0604020202020204" pitchFamily="34" charset="0"/>
              <a:buChar char="•"/>
            </a:pPr>
            <a:r>
              <a:rPr lang="en-US" b="0" i="0" dirty="0">
                <a:solidFill>
                  <a:srgbClr val="575757"/>
                </a:solidFill>
                <a:effectLst/>
                <a:latin typeface="rooney-web"/>
              </a:rPr>
              <a:t>Photosensitizing medications (makes skin very sensitive to sun)</a:t>
            </a:r>
          </a:p>
          <a:p>
            <a:pPr algn="l">
              <a:buFont typeface="Arial" panose="020B0604020202020204" pitchFamily="34" charset="0"/>
              <a:buChar char="•"/>
            </a:pPr>
            <a:r>
              <a:rPr lang="en-US" b="0" i="0" dirty="0">
                <a:solidFill>
                  <a:srgbClr val="575757"/>
                </a:solidFill>
                <a:effectLst/>
                <a:latin typeface="rooney-web"/>
              </a:rPr>
              <a:t>Other contraindicated drugs or medications.</a:t>
            </a:r>
          </a:p>
          <a:p>
            <a:pPr marL="0" indent="0">
              <a:buNone/>
            </a:pPr>
            <a:endParaRPr lang="en-US" dirty="0"/>
          </a:p>
        </p:txBody>
      </p:sp>
      <p:pic>
        <p:nvPicPr>
          <p:cNvPr id="5" name="Picture 4">
            <a:extLst>
              <a:ext uri="{FF2B5EF4-FFF2-40B4-BE49-F238E27FC236}">
                <a16:creationId xmlns:a16="http://schemas.microsoft.com/office/drawing/2014/main" id="{DBEFD412-C311-6434-2C2D-91075C106FB7}"/>
              </a:ext>
            </a:extLst>
          </p:cNvPr>
          <p:cNvPicPr>
            <a:picLocks noChangeAspect="1"/>
          </p:cNvPicPr>
          <p:nvPr/>
        </p:nvPicPr>
        <p:blipFill>
          <a:blip r:embed="rId2"/>
          <a:stretch>
            <a:fillRect/>
          </a:stretch>
        </p:blipFill>
        <p:spPr>
          <a:xfrm>
            <a:off x="838200" y="571500"/>
            <a:ext cx="6791325" cy="723900"/>
          </a:xfrm>
          <a:prstGeom prst="rect">
            <a:avLst/>
          </a:prstGeom>
        </p:spPr>
      </p:pic>
    </p:spTree>
    <p:extLst>
      <p:ext uri="{BB962C8B-B14F-4D97-AF65-F5344CB8AC3E}">
        <p14:creationId xmlns:p14="http://schemas.microsoft.com/office/powerpoint/2010/main" val="3588233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CD46D78-A274-7D98-B150-97D6687BBE8C}"/>
              </a:ext>
            </a:extLst>
          </p:cNvPr>
          <p:cNvPicPr>
            <a:picLocks noGrp="1" noChangeAspect="1"/>
          </p:cNvPicPr>
          <p:nvPr>
            <p:ph idx="1"/>
          </p:nvPr>
        </p:nvPicPr>
        <p:blipFill rotWithShape="1">
          <a:blip r:embed="rId2"/>
          <a:srcRect t="9119"/>
          <a:stretch/>
        </p:blipFill>
        <p:spPr>
          <a:xfrm>
            <a:off x="643467" y="2448232"/>
            <a:ext cx="10905066" cy="2180324"/>
          </a:xfrm>
          <a:prstGeom prst="rect">
            <a:avLst/>
          </a:prstGeom>
        </p:spPr>
      </p:pic>
    </p:spTree>
    <p:extLst>
      <p:ext uri="{BB962C8B-B14F-4D97-AF65-F5344CB8AC3E}">
        <p14:creationId xmlns:p14="http://schemas.microsoft.com/office/powerpoint/2010/main" val="36407402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8C3837E-7B34-BC3D-AD13-00FD7D308578}"/>
              </a:ext>
            </a:extLst>
          </p:cNvPr>
          <p:cNvPicPr>
            <a:picLocks noGrp="1" noChangeAspect="1"/>
          </p:cNvPicPr>
          <p:nvPr>
            <p:ph idx="1"/>
          </p:nvPr>
        </p:nvPicPr>
        <p:blipFill>
          <a:blip r:embed="rId2"/>
          <a:stretch>
            <a:fillRect/>
          </a:stretch>
        </p:blipFill>
        <p:spPr>
          <a:xfrm>
            <a:off x="643467" y="1138936"/>
            <a:ext cx="10905066" cy="4580126"/>
          </a:xfrm>
          <a:prstGeom prst="rect">
            <a:avLst/>
          </a:prstGeom>
        </p:spPr>
      </p:pic>
    </p:spTree>
    <p:extLst>
      <p:ext uri="{BB962C8B-B14F-4D97-AF65-F5344CB8AC3E}">
        <p14:creationId xmlns:p14="http://schemas.microsoft.com/office/powerpoint/2010/main" val="1910734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F53475-B304-0151-5D45-0D7C17FCA115}"/>
              </a:ext>
            </a:extLst>
          </p:cNvPr>
          <p:cNvSpPr>
            <a:spLocks noGrp="1"/>
          </p:cNvSpPr>
          <p:nvPr>
            <p:ph idx="1"/>
          </p:nvPr>
        </p:nvSpPr>
        <p:spPr/>
        <p:txBody>
          <a:bodyPr>
            <a:normAutofit fontScale="62500" lnSpcReduction="20000"/>
          </a:bodyPr>
          <a:lstStyle/>
          <a:p>
            <a:pPr algn="l">
              <a:buFont typeface="Arial" panose="020B0604020202020204" pitchFamily="34" charset="0"/>
              <a:buChar char="•"/>
            </a:pPr>
            <a:r>
              <a:rPr lang="en-US" dirty="0">
                <a:solidFill>
                  <a:srgbClr val="575757"/>
                </a:solidFill>
                <a:latin typeface="rooney-web"/>
              </a:rPr>
              <a:t>D</a:t>
            </a:r>
            <a:r>
              <a:rPr lang="en-US" b="0" i="0" dirty="0">
                <a:solidFill>
                  <a:srgbClr val="575757"/>
                </a:solidFill>
                <a:effectLst/>
                <a:latin typeface="rooney-web"/>
              </a:rPr>
              <a:t>iscuss the issues and contraindications during the </a:t>
            </a:r>
            <a:r>
              <a:rPr lang="en-US" dirty="0">
                <a:solidFill>
                  <a:srgbClr val="575757"/>
                </a:solidFill>
                <a:latin typeface="rooney-web"/>
              </a:rPr>
              <a:t>consultation, </a:t>
            </a:r>
            <a:r>
              <a:rPr lang="en-US" b="0" i="0" dirty="0">
                <a:solidFill>
                  <a:srgbClr val="575757"/>
                </a:solidFill>
                <a:effectLst/>
                <a:latin typeface="rooney-web"/>
              </a:rPr>
              <a:t>procedures, the expected outcome, and realistic goals.</a:t>
            </a:r>
          </a:p>
          <a:p>
            <a:pPr algn="l">
              <a:buFont typeface="Arial" panose="020B0604020202020204" pitchFamily="34" charset="0"/>
              <a:buChar char="•"/>
            </a:pPr>
            <a:r>
              <a:rPr lang="en-US" b="0" i="0" dirty="0">
                <a:solidFill>
                  <a:srgbClr val="575757"/>
                </a:solidFill>
                <a:effectLst/>
                <a:latin typeface="rooney-web"/>
              </a:rPr>
              <a:t>In a diagnostic facial or skin analysis before scheduling treatments, note on the client intake form the condition of the skin, including dehydration, hyperpigmentation, open lesions, and any other skin conditions. Also choose the level of exfoliation with the microdermabrasion treatment based on the client’s skin condition and the results desired.</a:t>
            </a:r>
          </a:p>
          <a:p>
            <a:pPr algn="l">
              <a:buFont typeface="Arial" panose="020B0604020202020204" pitchFamily="34" charset="0"/>
              <a:buChar char="•"/>
            </a:pPr>
            <a:r>
              <a:rPr lang="en-US" b="0" i="0" dirty="0">
                <a:solidFill>
                  <a:srgbClr val="575757"/>
                </a:solidFill>
                <a:effectLst/>
                <a:latin typeface="rooney-web"/>
              </a:rPr>
              <a:t>Eyewear is always recommended to protect the client and technician. A mask for the technician is also required.</a:t>
            </a:r>
          </a:p>
          <a:p>
            <a:pPr algn="l">
              <a:buFont typeface="Arial" panose="020B0604020202020204" pitchFamily="34" charset="0"/>
              <a:buChar char="•"/>
            </a:pPr>
            <a:r>
              <a:rPr lang="en-US" dirty="0">
                <a:solidFill>
                  <a:srgbClr val="C00000"/>
                </a:solidFill>
                <a:latin typeface="rooney-web"/>
              </a:rPr>
              <a:t>A</a:t>
            </a:r>
            <a:r>
              <a:rPr lang="en-US" b="0" i="0" dirty="0">
                <a:solidFill>
                  <a:srgbClr val="C00000"/>
                </a:solidFill>
                <a:effectLst/>
                <a:latin typeface="rooney-web"/>
              </a:rPr>
              <a:t>void</a:t>
            </a:r>
            <a:r>
              <a:rPr lang="en-US" b="0" i="0" dirty="0">
                <a:solidFill>
                  <a:srgbClr val="575757"/>
                </a:solidFill>
                <a:effectLst/>
                <a:latin typeface="rooney-web"/>
              </a:rPr>
              <a:t> inadvertent exposure during their daily activities.</a:t>
            </a:r>
          </a:p>
          <a:p>
            <a:pPr algn="l">
              <a:buFont typeface="Arial" panose="020B0604020202020204" pitchFamily="34" charset="0"/>
              <a:buChar char="•"/>
            </a:pPr>
            <a:r>
              <a:rPr lang="en-US" b="0" i="0" dirty="0">
                <a:solidFill>
                  <a:srgbClr val="575757"/>
                </a:solidFill>
                <a:effectLst/>
                <a:latin typeface="rooney-web"/>
              </a:rPr>
              <a:t>It is preferred (but not required) that clients begin on a home care regimen to prepare the skin for microdermabrasion</a:t>
            </a:r>
          </a:p>
          <a:p>
            <a:pPr algn="l">
              <a:buFont typeface="Arial" panose="020B0604020202020204" pitchFamily="34" charset="0"/>
              <a:buChar char="•"/>
            </a:pPr>
            <a:r>
              <a:rPr lang="en-US" b="0" i="0" dirty="0">
                <a:solidFill>
                  <a:srgbClr val="575757"/>
                </a:solidFill>
                <a:effectLst/>
                <a:latin typeface="rooney-web"/>
              </a:rPr>
              <a:t>Home care plans that work in tandem with the in-office clinical treatment plan are very important. </a:t>
            </a:r>
          </a:p>
          <a:p>
            <a:pPr algn="l">
              <a:buFont typeface="Arial" panose="020B0604020202020204" pitchFamily="34" charset="0"/>
              <a:buChar char="•"/>
            </a:pPr>
            <a:r>
              <a:rPr lang="en-US" b="0" i="0" dirty="0">
                <a:solidFill>
                  <a:srgbClr val="575757"/>
                </a:solidFill>
                <a:effectLst/>
                <a:latin typeface="rooney-web"/>
              </a:rPr>
              <a:t>Treatment plans begin with a series of treatments to jump-start progress. </a:t>
            </a:r>
          </a:p>
          <a:p>
            <a:pPr algn="l">
              <a:buFont typeface="Arial" panose="020B0604020202020204" pitchFamily="34" charset="0"/>
              <a:buChar char="•"/>
            </a:pPr>
            <a:r>
              <a:rPr lang="en-US" b="0" i="0" dirty="0">
                <a:solidFill>
                  <a:srgbClr val="575757"/>
                </a:solidFill>
                <a:effectLst/>
                <a:latin typeface="rooney-web"/>
              </a:rPr>
              <a:t>During the maintenance phase, you maintain the results by administering a monthly</a:t>
            </a:r>
          </a:p>
          <a:p>
            <a:pPr algn="l">
              <a:buFont typeface="Arial" panose="020B0604020202020204" pitchFamily="34" charset="0"/>
              <a:buChar char="•"/>
            </a:pPr>
            <a:r>
              <a:rPr lang="en-US" b="0" i="0" dirty="0">
                <a:solidFill>
                  <a:srgbClr val="575757"/>
                </a:solidFill>
                <a:effectLst/>
                <a:latin typeface="rooney-web"/>
              </a:rPr>
              <a:t>Photo documentation before and after treatments and during the series is advantageous</a:t>
            </a:r>
          </a:p>
          <a:p>
            <a:pPr algn="l">
              <a:buFont typeface="Arial" panose="020B0604020202020204" pitchFamily="34" charset="0"/>
              <a:buChar char="•"/>
            </a:pPr>
            <a:r>
              <a:rPr lang="en-US" b="0" i="0" dirty="0">
                <a:solidFill>
                  <a:srgbClr val="575757"/>
                </a:solidFill>
                <a:effectLst/>
                <a:latin typeface="rooney-web"/>
              </a:rPr>
              <a:t>Important reminder: The treatment schedule will depend on the client’s tolerance to the procedure</a:t>
            </a:r>
          </a:p>
          <a:p>
            <a:endParaRPr lang="en-US" dirty="0"/>
          </a:p>
        </p:txBody>
      </p:sp>
      <p:pic>
        <p:nvPicPr>
          <p:cNvPr id="5" name="Picture 4">
            <a:extLst>
              <a:ext uri="{FF2B5EF4-FFF2-40B4-BE49-F238E27FC236}">
                <a16:creationId xmlns:a16="http://schemas.microsoft.com/office/drawing/2014/main" id="{3E458A82-92D1-20E3-5B07-9E539DADB75F}"/>
              </a:ext>
            </a:extLst>
          </p:cNvPr>
          <p:cNvPicPr>
            <a:picLocks noChangeAspect="1"/>
          </p:cNvPicPr>
          <p:nvPr/>
        </p:nvPicPr>
        <p:blipFill>
          <a:blip r:embed="rId2"/>
          <a:stretch>
            <a:fillRect/>
          </a:stretch>
        </p:blipFill>
        <p:spPr>
          <a:xfrm>
            <a:off x="907026" y="1192315"/>
            <a:ext cx="7143750" cy="552450"/>
          </a:xfrm>
          <a:prstGeom prst="rect">
            <a:avLst/>
          </a:prstGeom>
        </p:spPr>
      </p:pic>
    </p:spTree>
    <p:extLst>
      <p:ext uri="{BB962C8B-B14F-4D97-AF65-F5344CB8AC3E}">
        <p14:creationId xmlns:p14="http://schemas.microsoft.com/office/powerpoint/2010/main" val="498726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EEAD873-5DDD-37A5-B479-ABF49ABDD84A}"/>
              </a:ext>
            </a:extLst>
          </p:cNvPr>
          <p:cNvPicPr>
            <a:picLocks noGrp="1" noChangeAspect="1"/>
          </p:cNvPicPr>
          <p:nvPr>
            <p:ph idx="1"/>
          </p:nvPr>
        </p:nvPicPr>
        <p:blipFill>
          <a:blip r:embed="rId2"/>
          <a:stretch>
            <a:fillRect/>
          </a:stretch>
        </p:blipFill>
        <p:spPr>
          <a:xfrm>
            <a:off x="643467" y="2093129"/>
            <a:ext cx="10905066" cy="2671740"/>
          </a:xfrm>
          <a:prstGeom prst="rect">
            <a:avLst/>
          </a:prstGeom>
        </p:spPr>
      </p:pic>
    </p:spTree>
    <p:extLst>
      <p:ext uri="{BB962C8B-B14F-4D97-AF65-F5344CB8AC3E}">
        <p14:creationId xmlns:p14="http://schemas.microsoft.com/office/powerpoint/2010/main" val="3441668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EDFF3C1-8E76-720D-027A-A28BC5DA8C41}"/>
              </a:ext>
            </a:extLst>
          </p:cNvPr>
          <p:cNvPicPr>
            <a:picLocks noGrp="1" noChangeAspect="1"/>
          </p:cNvPicPr>
          <p:nvPr>
            <p:ph idx="1"/>
          </p:nvPr>
        </p:nvPicPr>
        <p:blipFill>
          <a:blip r:embed="rId2"/>
          <a:stretch>
            <a:fillRect/>
          </a:stretch>
        </p:blipFill>
        <p:spPr>
          <a:xfrm>
            <a:off x="1414430" y="987595"/>
            <a:ext cx="9363140" cy="5571067"/>
          </a:xfrm>
          <a:prstGeom prst="rect">
            <a:avLst/>
          </a:prstGeom>
        </p:spPr>
      </p:pic>
    </p:spTree>
    <p:extLst>
      <p:ext uri="{BB962C8B-B14F-4D97-AF65-F5344CB8AC3E}">
        <p14:creationId xmlns:p14="http://schemas.microsoft.com/office/powerpoint/2010/main" val="2668437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9120FA7-CF9F-22C9-D2CC-3F59A2F893AC}"/>
              </a:ext>
            </a:extLst>
          </p:cNvPr>
          <p:cNvPicPr>
            <a:picLocks noGrp="1" noChangeAspect="1"/>
          </p:cNvPicPr>
          <p:nvPr>
            <p:ph idx="1"/>
          </p:nvPr>
        </p:nvPicPr>
        <p:blipFill>
          <a:blip r:embed="rId2"/>
          <a:stretch>
            <a:fillRect/>
          </a:stretch>
        </p:blipFill>
        <p:spPr>
          <a:xfrm>
            <a:off x="1671637" y="2920206"/>
            <a:ext cx="8848725" cy="2162175"/>
          </a:xfrm>
        </p:spPr>
      </p:pic>
    </p:spTree>
    <p:extLst>
      <p:ext uri="{BB962C8B-B14F-4D97-AF65-F5344CB8AC3E}">
        <p14:creationId xmlns:p14="http://schemas.microsoft.com/office/powerpoint/2010/main" val="2127040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Benefits of Microdermabrasion">
            <a:hlinkClick r:id="" action="ppaction://media"/>
            <a:extLst>
              <a:ext uri="{FF2B5EF4-FFF2-40B4-BE49-F238E27FC236}">
                <a16:creationId xmlns:a16="http://schemas.microsoft.com/office/drawing/2014/main" id="{C1C1CB76-C8FD-D347-C592-AC88AC5878F1}"/>
              </a:ext>
            </a:extLst>
          </p:cNvPr>
          <p:cNvPicPr>
            <a:picLocks noGrp="1" noRot="1" noChangeAspect="1"/>
          </p:cNvPicPr>
          <p:nvPr>
            <p:ph idx="1"/>
            <a:videoFile r:link="rId1"/>
          </p:nvPr>
        </p:nvPicPr>
        <p:blipFill>
          <a:blip r:embed="rId3"/>
          <a:stretch>
            <a:fillRect/>
          </a:stretch>
        </p:blipFill>
        <p:spPr>
          <a:xfrm>
            <a:off x="3005138" y="1253331"/>
            <a:ext cx="5802312" cy="4351338"/>
          </a:xfrm>
          <a:prstGeom prst="rect">
            <a:avLst/>
          </a:prstGeom>
        </p:spPr>
      </p:pic>
    </p:spTree>
    <p:extLst>
      <p:ext uri="{BB962C8B-B14F-4D97-AF65-F5344CB8AC3E}">
        <p14:creationId xmlns:p14="http://schemas.microsoft.com/office/powerpoint/2010/main" val="1030459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6855</TotalTime>
  <Words>570</Words>
  <Application>Microsoft Office PowerPoint</Application>
  <PresentationFormat>Widescreen</PresentationFormat>
  <Paragraphs>44</Paragraphs>
  <Slides>41</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Futura PT Book</vt:lpstr>
      <vt:lpstr>Futura PT Demi</vt:lpstr>
      <vt:lpstr>Open Sans</vt:lpstr>
      <vt:lpstr>rooney-web</vt:lpstr>
      <vt:lpstr>Office Theme</vt:lpstr>
      <vt:lpstr>PowerPoint Presentation</vt:lpstr>
      <vt:lpstr>PowerPoint Presentation</vt:lpstr>
      <vt:lpstr>PowerPoint Presentation</vt:lpstr>
      <vt:lpstr>PowerPoint Presentation</vt:lpstr>
      <vt:lpstr>Crystal Microdemabrasion</vt:lpstr>
      <vt:lpstr>PowerPoint Presentation</vt:lpstr>
      <vt:lpstr>Crystal-Free Microdemabrasion</vt:lpstr>
      <vt:lpstr>PowerPoint Presentation</vt:lpstr>
      <vt:lpstr>Procedure 13-4:Perform Crystal-Free Microdermabrasion (Diamond Tip)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Timing</vt:lpstr>
      <vt:lpstr>Technique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2023-04-11T20:33:14Z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