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1"/>
  </p:notesMasterIdLst>
  <p:handoutMasterIdLst>
    <p:handoutMasterId r:id="rId32"/>
  </p:handoutMasterIdLst>
  <p:sldIdLst>
    <p:sldId id="284" r:id="rId5"/>
    <p:sldId id="361" r:id="rId6"/>
    <p:sldId id="281" r:id="rId7"/>
    <p:sldId id="455" r:id="rId8"/>
    <p:sldId id="400" r:id="rId9"/>
    <p:sldId id="456" r:id="rId10"/>
    <p:sldId id="457" r:id="rId11"/>
    <p:sldId id="405" r:id="rId12"/>
    <p:sldId id="434" r:id="rId13"/>
    <p:sldId id="458" r:id="rId14"/>
    <p:sldId id="460" r:id="rId15"/>
    <p:sldId id="462" r:id="rId16"/>
    <p:sldId id="463" r:id="rId17"/>
    <p:sldId id="464" r:id="rId18"/>
    <p:sldId id="446" r:id="rId19"/>
    <p:sldId id="465" r:id="rId20"/>
    <p:sldId id="466" r:id="rId21"/>
    <p:sldId id="467" r:id="rId22"/>
    <p:sldId id="477" r:id="rId23"/>
    <p:sldId id="468" r:id="rId24"/>
    <p:sldId id="479" r:id="rId25"/>
    <p:sldId id="472" r:id="rId26"/>
    <p:sldId id="473" r:id="rId27"/>
    <p:sldId id="474" r:id="rId28"/>
    <p:sldId id="475" r:id="rId29"/>
    <p:sldId id="476" r:id="rId30"/>
  </p:sldIdLst>
  <p:sldSz cx="12192000" cy="6858000"/>
  <p:notesSz cx="7023100" cy="9309100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455"/>
            <p14:sldId id="400"/>
            <p14:sldId id="456"/>
            <p14:sldId id="457"/>
            <p14:sldId id="405"/>
            <p14:sldId id="434"/>
            <p14:sldId id="458"/>
            <p14:sldId id="460"/>
            <p14:sldId id="462"/>
            <p14:sldId id="463"/>
            <p14:sldId id="464"/>
            <p14:sldId id="446"/>
            <p14:sldId id="465"/>
            <p14:sldId id="466"/>
            <p14:sldId id="467"/>
            <p14:sldId id="477"/>
            <p14:sldId id="468"/>
            <p14:sldId id="479"/>
            <p14:sldId id="472"/>
            <p14:sldId id="473"/>
            <p14:sldId id="474"/>
            <p14:sldId id="475"/>
            <p14:sldId id="4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CC00FF"/>
    <a:srgbClr val="0AF474"/>
    <a:srgbClr val="DDDDDD"/>
    <a:srgbClr val="EE362C"/>
    <a:srgbClr val="F2B800"/>
    <a:srgbClr val="CBF7FD"/>
    <a:srgbClr val="C3FDDD"/>
    <a:srgbClr val="61F9A6"/>
    <a:srgbClr val="92F7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163D6B-1EDD-EC47-6298-222258C819BB}" v="77" dt="2024-10-25T22:02:42.7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91" autoAdjust="0"/>
    <p:restoredTop sz="94249" autoAdjust="0"/>
  </p:normalViewPr>
  <p:slideViewPr>
    <p:cSldViewPr snapToGrid="0">
      <p:cViewPr varScale="1">
        <p:scale>
          <a:sx n="112" d="100"/>
          <a:sy n="112" d="100"/>
        </p:scale>
        <p:origin x="420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gs" Target="tags/tag1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316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456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5857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29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71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910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017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299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613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4451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82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1879086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638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98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938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0536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3673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278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9544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9225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564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7468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6C70DB6B-8C80-827B-A923-933D1D3A40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185D19B-8376-2154-734F-9B65B64A365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38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42338" y="2349305"/>
            <a:ext cx="6025662" cy="1160658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42336" y="3602038"/>
            <a:ext cx="6025663" cy="1655762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1-5: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Positioning –Wrist &amp; Scaphoid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/>
              <a:t>Module </a:t>
            </a:r>
            <a:r>
              <a:rPr lang="en-US" sz="3200" b="1" dirty="0"/>
              <a:t>3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153→156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162→163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17829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24898" y="1239758"/>
            <a:ext cx="46165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Identify required anatomy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749144" y="5450673"/>
            <a:ext cx="301633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cs typeface="Arial" pitchFamily="34" charset="0"/>
              </a:rPr>
              <a:t>Scaphoid radiographs require metacarpal bases, and distal radius</a:t>
            </a:r>
            <a:endParaRPr lang="en-CA" sz="1400" dirty="0"/>
          </a:p>
        </p:txBody>
      </p:sp>
      <p:grpSp>
        <p:nvGrpSpPr>
          <p:cNvPr id="7" name="Group 6"/>
          <p:cNvGrpSpPr/>
          <p:nvPr/>
        </p:nvGrpSpPr>
        <p:grpSpPr>
          <a:xfrm>
            <a:off x="2171279" y="1762978"/>
            <a:ext cx="3244786" cy="4788546"/>
            <a:chOff x="640216" y="1618958"/>
            <a:chExt cx="3244786" cy="478854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290CCC3-FDB8-4315-8B0C-F824D803C3D7}"/>
                </a:ext>
              </a:extLst>
            </p:cNvPr>
            <p:cNvGrpSpPr/>
            <p:nvPr/>
          </p:nvGrpSpPr>
          <p:grpSpPr>
            <a:xfrm>
              <a:off x="640216" y="5074901"/>
              <a:ext cx="2703143" cy="975672"/>
              <a:chOff x="5640122" y="5288621"/>
              <a:chExt cx="2703143" cy="975672"/>
            </a:xfrm>
          </p:grpSpPr>
          <p:sp>
            <p:nvSpPr>
              <p:cNvPr id="10" name="Text Placeholder 4"/>
              <p:cNvSpPr txBox="1">
                <a:spLocks/>
              </p:cNvSpPr>
              <p:nvPr/>
            </p:nvSpPr>
            <p:spPr>
              <a:xfrm>
                <a:off x="6403939" y="5879975"/>
                <a:ext cx="1939326" cy="384318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Image Critique Handbook</a:t>
                </a:r>
              </a:p>
              <a:p>
                <a:endParaRPr lang="en-CA" dirty="0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5640122" y="5288621"/>
                <a:ext cx="44435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R</a:t>
                </a:r>
                <a:endParaRPr lang="en-CA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4" name="Rectangle 13"/>
            <p:cNvSpPr/>
            <p:nvPr/>
          </p:nvSpPr>
          <p:spPr>
            <a:xfrm>
              <a:off x="862392" y="5884284"/>
              <a:ext cx="3022610" cy="523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sz="1400" dirty="0">
                  <a:solidFill>
                    <a:srgbClr val="000000"/>
                  </a:solidFill>
                  <a:cs typeface="Arial" pitchFamily="34" charset="0"/>
                </a:rPr>
                <a:t>Wrist radiographs require 2’ of distal forearm AND ½ of the metacarpals</a:t>
              </a:r>
              <a:endParaRPr lang="en-CA" sz="1400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62392" y="1618958"/>
              <a:ext cx="3022609" cy="4030145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2186" y="2348054"/>
            <a:ext cx="3426249" cy="30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078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81858" y="69987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075701" y="1395550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.   Select appropriate equipment/technical factors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075701" y="2023712"/>
            <a:ext cx="8296454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cs typeface="Arial"/>
              </a:rPr>
              <a:t>*For CR, always use the </a:t>
            </a:r>
            <a:r>
              <a:rPr lang="en-CA" sz="2800" b="1" i="1" u="sng" dirty="0">
                <a:solidFill>
                  <a:srgbClr val="000000"/>
                </a:solidFill>
                <a:cs typeface="Arial"/>
              </a:rPr>
              <a:t>smallest</a:t>
            </a:r>
            <a:r>
              <a:rPr lang="en-CA" sz="2800" b="1" i="1" dirty="0">
                <a:solidFill>
                  <a:srgbClr val="000000"/>
                </a:solidFill>
                <a:cs typeface="Arial"/>
              </a:rPr>
              <a:t> cassette size</a:t>
            </a:r>
          </a:p>
        </p:txBody>
      </p:sp>
      <p:sp>
        <p:nvSpPr>
          <p:cNvPr id="8" name="Rectangle 7"/>
          <p:cNvSpPr/>
          <p:nvPr/>
        </p:nvSpPr>
        <p:spPr>
          <a:xfrm>
            <a:off x="1583498" y="2679048"/>
            <a:ext cx="7620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100cm SID, </a:t>
            </a:r>
            <a:r>
              <a:rPr lang="en-CA" sz="2800" i="1" dirty="0">
                <a:solidFill>
                  <a:srgbClr val="000000"/>
                </a:solidFill>
                <a:cs typeface="Arial" pitchFamily="34" charset="0"/>
              </a:rPr>
              <a:t>measured manually</a:t>
            </a:r>
          </a:p>
        </p:txBody>
      </p:sp>
      <p:sp>
        <p:nvSpPr>
          <p:cNvPr id="9" name="Rectangle 8"/>
          <p:cNvSpPr/>
          <p:nvPr/>
        </p:nvSpPr>
        <p:spPr>
          <a:xfrm>
            <a:off x="1158828" y="3334385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“free cassette”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the projection you will begin positioning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9945" y="5376803"/>
            <a:ext cx="854003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en-CA" sz="2400" b="1" i="1" dirty="0">
                <a:solidFill>
                  <a:srgbClr val="000000"/>
                </a:solidFill>
                <a:cs typeface="Arial" pitchFamily="34" charset="0"/>
              </a:rPr>
              <a:t>Wrist technique = *55→70 kVp </a:t>
            </a:r>
            <a:r>
              <a:rPr lang="en-CA" sz="2000" i="1" dirty="0">
                <a:solidFill>
                  <a:srgbClr val="000000"/>
                </a:solidFill>
                <a:cs typeface="Arial" pitchFamily="34" charset="0"/>
              </a:rPr>
              <a:t>(PA = 55-65; Obl. &amp; Lat. = 60-70)</a:t>
            </a:r>
          </a:p>
          <a:p>
            <a:pPr lvl="0" algn="ctr">
              <a:spcBef>
                <a:spcPct val="20000"/>
              </a:spcBef>
            </a:pPr>
            <a:r>
              <a:rPr lang="en-CA" sz="2400" b="1" i="1" dirty="0">
                <a:solidFill>
                  <a:srgbClr val="000000"/>
                </a:solidFill>
                <a:cs typeface="Arial" pitchFamily="34" charset="0"/>
              </a:rPr>
              <a:t>*Scaphoid technique = 55→65 kVp</a:t>
            </a:r>
          </a:p>
        </p:txBody>
      </p:sp>
    </p:spTree>
    <p:extLst>
      <p:ext uri="{BB962C8B-B14F-4D97-AF65-F5344CB8AC3E}">
        <p14:creationId xmlns:p14="http://schemas.microsoft.com/office/powerpoint/2010/main" val="2766570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69388" y="-18375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41852" y="967009"/>
            <a:ext cx="8192516" cy="147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cs typeface="Arial" pitchFamily="34" charset="0"/>
              </a:rPr>
              <a:t> bringing the patient in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cs typeface="Arial" pitchFamily="34" charset="0"/>
              </a:rPr>
              <a:t>Note: can be done at either end of table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256" y="2114313"/>
            <a:ext cx="5526119" cy="414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15123" y="6074237"/>
            <a:ext cx="4699813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cs typeface="Arial" pitchFamily="34" charset="0"/>
              </a:rPr>
              <a:t>Ensure the table IR is not directly under the cassette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16566" y="4598362"/>
            <a:ext cx="581497" cy="320633"/>
          </a:xfrm>
          <a:prstGeom prst="straightConnector1">
            <a:avLst/>
          </a:prstGeom>
          <a:ln w="57150">
            <a:solidFill>
              <a:srgbClr val="61F9A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8054090" y="2216838"/>
            <a:ext cx="2449605" cy="393954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Tube and IR aligned using 100cm SID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Field size matches size of IR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cs typeface="Arial" pitchFamily="34" charset="0"/>
              </a:rPr>
              <a:t>Correct anatomical marker selected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444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69387" y="-71084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07013" y="1147904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</a:t>
            </a:r>
            <a:r>
              <a:rPr lang="en-CA" sz="2800" b="1" dirty="0">
                <a:solidFill>
                  <a:srgbClr val="000000"/>
                </a:solidFill>
                <a:cs typeface="Arial" pitchFamily="34" charset="0"/>
              </a:rPr>
              <a:t>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1682736" y="1672415"/>
            <a:ext cx="7620731" cy="138499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/>
              </a:rPr>
              <a:t>Only anatomy of interest should appear in the light field &amp; over the active surface of the image receptor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82735" y="3057410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Ensure the marker is NOT placed under “anatomy shadow”</a:t>
            </a:r>
            <a:endParaRPr lang="en-CA" sz="2800" i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07014" y="4187337"/>
            <a:ext cx="7620731" cy="336707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Best practice to have patient facing you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i="1" dirty="0">
                <a:solidFill>
                  <a:srgbClr val="000000"/>
                </a:solidFill>
                <a:cs typeface="Arial"/>
              </a:rPr>
              <a:t>Do NOT let their legs go under the x-ray table/IR</a:t>
            </a:r>
            <a:endParaRPr lang="en-CA" sz="2800" i="1" dirty="0">
              <a:solidFill>
                <a:srgbClr val="000000"/>
              </a:solidFill>
              <a:cs typeface="Arial" pitchFamily="34" charset="0"/>
            </a:endParaRP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Use external landmarks when positioning</a:t>
            </a:r>
          </a:p>
        </p:txBody>
      </p:sp>
    </p:spTree>
    <p:extLst>
      <p:ext uri="{BB962C8B-B14F-4D97-AF65-F5344CB8AC3E}">
        <p14:creationId xmlns:p14="http://schemas.microsoft.com/office/powerpoint/2010/main" val="3491092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Wrist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u="sng" dirty="0"/>
              <a:t>Routine</a:t>
            </a:r>
            <a:r>
              <a:rPr lang="en-US" sz="3600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PA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PA Oblique (45</a:t>
            </a:r>
            <a:r>
              <a:rPr lang="en-US" sz="3600" baseline="30000" dirty="0"/>
              <a:t>o</a:t>
            </a:r>
            <a:r>
              <a:rPr lang="en-US" sz="3600" dirty="0"/>
              <a:t> anterior oblique)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Lateral</a:t>
            </a: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Wrist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083105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5941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  <a:endParaRPr lang="en-US"/>
          </a:p>
          <a:p>
            <a:pPr marL="35941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  <a:p>
            <a:pPr marL="35941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forearm on the same horizontal plane &amp; ensure the elbow and wrist are aligned</a:t>
            </a:r>
          </a:p>
          <a:p>
            <a:pPr marL="35941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“Arch” hand slightly (make an arch)</a:t>
            </a:r>
          </a:p>
          <a:p>
            <a:pPr marL="35941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35941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</a:t>
            </a:r>
            <a:r>
              <a:rPr lang="en-CA" sz="2000" i="1" dirty="0"/>
              <a:t>(using Anderson Marker Rules), </a:t>
            </a:r>
            <a:r>
              <a:rPr lang="en-CA" sz="2400" i="1" dirty="0"/>
              <a:t>&amp; </a:t>
            </a:r>
            <a:r>
              <a:rPr lang="en-CA" sz="2400" dirty="0"/>
              <a:t>adjust collimation as needed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rcRect t="-835" b="4258"/>
          <a:stretch/>
        </p:blipFill>
        <p:spPr>
          <a:xfrm>
            <a:off x="7664974" y="734500"/>
            <a:ext cx="3462828" cy="493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402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847" y="-82732"/>
            <a:ext cx="10515600" cy="1325563"/>
          </a:xfrm>
        </p:spPr>
        <p:txBody>
          <a:bodyPr/>
          <a:lstStyle/>
          <a:p>
            <a:r>
              <a:rPr lang="en-CA" dirty="0"/>
              <a:t>Positioning – PA Wrist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 b="4531"/>
          <a:stretch/>
        </p:blipFill>
        <p:spPr>
          <a:xfrm>
            <a:off x="4327233" y="1363713"/>
            <a:ext cx="3462828" cy="488326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6380206" y="5398136"/>
            <a:ext cx="4213089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*At least 1½ inches of anatomy proximal to the ulnar styloid process must be over the active surface of the IR </a:t>
            </a:r>
          </a:p>
          <a:p>
            <a:r>
              <a:rPr lang="en-CA" sz="1600" i="1" dirty="0"/>
              <a:t>(ensures 2 inches of distal forearm included)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26349" y="978183"/>
            <a:ext cx="3835175" cy="8617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“bend” in the wrist </a:t>
            </a:r>
            <a:r>
              <a:rPr lang="en-CA" sz="1600" i="1" dirty="0"/>
              <a:t>(aka. halfway between the ulnar styloid process and base of 1</a:t>
            </a:r>
            <a:r>
              <a:rPr lang="en-CA" sz="1600" i="1" baseline="30000" dirty="0"/>
              <a:t>st</a:t>
            </a:r>
            <a:r>
              <a:rPr lang="en-CA" sz="1600" i="1" dirty="0"/>
              <a:t> metacarpal)</a:t>
            </a:r>
          </a:p>
        </p:txBody>
      </p:sp>
      <p:cxnSp>
        <p:nvCxnSpPr>
          <p:cNvPr id="7" name="Straight Arrow Connector 6"/>
          <p:cNvCxnSpPr>
            <a:stCxn id="26" idx="2"/>
          </p:cNvCxnSpPr>
          <p:nvPr/>
        </p:nvCxnSpPr>
        <p:spPr>
          <a:xfrm>
            <a:off x="3543936" y="1839958"/>
            <a:ext cx="2714808" cy="205741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28" idx="0"/>
          </p:cNvCxnSpPr>
          <p:nvPr/>
        </p:nvCxnSpPr>
        <p:spPr>
          <a:xfrm flipH="1" flipV="1">
            <a:off x="6528486" y="4942704"/>
            <a:ext cx="1958264" cy="455433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934621" y="3938292"/>
            <a:ext cx="258536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Hand &amp; Wrist parallel to length of IR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57292" y="961317"/>
            <a:ext cx="305382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Fingers flexed to place entire wrist flat against IR</a:t>
            </a:r>
          </a:p>
        </p:txBody>
      </p:sp>
      <p:cxnSp>
        <p:nvCxnSpPr>
          <p:cNvPr id="31" name="Straight Arrow Connector 30"/>
          <p:cNvCxnSpPr>
            <a:stCxn id="30" idx="1"/>
            <a:endCxn id="20" idx="0"/>
          </p:cNvCxnSpPr>
          <p:nvPr/>
        </p:nvCxnSpPr>
        <p:spPr>
          <a:xfrm flipH="1">
            <a:off x="6477285" y="1284483"/>
            <a:ext cx="980006" cy="300453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 rot="678290">
            <a:off x="5490526" y="1576064"/>
            <a:ext cx="1794270" cy="914400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/>
          <a:srcRect t="34723" b="33200"/>
          <a:stretch/>
        </p:blipFill>
        <p:spPr>
          <a:xfrm>
            <a:off x="7899962" y="2292709"/>
            <a:ext cx="2693333" cy="1151907"/>
          </a:xfrm>
          <a:prstGeom prst="rect">
            <a:avLst/>
          </a:prstGeom>
        </p:spPr>
      </p:pic>
      <p:cxnSp>
        <p:nvCxnSpPr>
          <p:cNvPr id="38" name="Straight Arrow Connector 37"/>
          <p:cNvCxnSpPr>
            <a:stCxn id="30" idx="2"/>
          </p:cNvCxnSpPr>
          <p:nvPr/>
        </p:nvCxnSpPr>
        <p:spPr>
          <a:xfrm flipH="1">
            <a:off x="8881136" y="1607647"/>
            <a:ext cx="103071" cy="83255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22842" y="3248824"/>
            <a:ext cx="35232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</a:t>
            </a:r>
            <a:endParaRPr lang="en-CA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1655351" y="5525609"/>
            <a:ext cx="352323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@ least ½ metacarpals &amp; 2 inches of distal forearm</a:t>
            </a:r>
            <a:endParaRPr lang="en-CA" i="1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97630" y="4525715"/>
            <a:ext cx="238732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57" name="Straight Arrow Connector 56"/>
          <p:cNvCxnSpPr>
            <a:stCxn id="56" idx="3"/>
          </p:cNvCxnSpPr>
          <p:nvPr/>
        </p:nvCxnSpPr>
        <p:spPr>
          <a:xfrm>
            <a:off x="4184954" y="4710381"/>
            <a:ext cx="1135912" cy="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3809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447" y="-83228"/>
            <a:ext cx="10515600" cy="1325563"/>
          </a:xfrm>
        </p:spPr>
        <p:txBody>
          <a:bodyPr/>
          <a:lstStyle/>
          <a:p>
            <a:r>
              <a:rPr lang="en-CA" dirty="0"/>
              <a:t>Positioning – PA Oblique Wrist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78055" cy="4351338"/>
          </a:xfrm>
        </p:spPr>
        <p:txBody>
          <a:bodyPr>
            <a:normAutofit/>
          </a:bodyPr>
          <a:lstStyle/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  <a:p>
            <a:pPr marL="3600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forearm on the same horizontal plane &amp; ensure the elbow and wrist are aligned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Rotate </a:t>
            </a:r>
            <a:r>
              <a:rPr lang="en-CA" sz="2400" u="sng" dirty="0"/>
              <a:t>wrist</a:t>
            </a:r>
            <a:r>
              <a:rPr lang="en-CA" sz="2400" dirty="0"/>
              <a:t> laterally 45</a:t>
            </a:r>
            <a:r>
              <a:rPr lang="en-CA" sz="2400" baseline="30000" dirty="0"/>
              <a:t>0</a:t>
            </a:r>
            <a:r>
              <a:rPr lang="en-CA" sz="2400" dirty="0"/>
              <a:t> 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</a:t>
            </a:r>
            <a:r>
              <a:rPr lang="en-CA" sz="2000" i="1" dirty="0"/>
              <a:t>(using Anderson Marker Rules), </a:t>
            </a:r>
            <a:r>
              <a:rPr lang="en-CA" sz="2400" i="1" dirty="0"/>
              <a:t>&amp; </a:t>
            </a:r>
            <a:r>
              <a:rPr lang="en-CA" sz="2400" dirty="0"/>
              <a:t>adjust collimation as needed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553813" y="6472672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641" t="53597" r="9884" b="4724"/>
          <a:stretch/>
        </p:blipFill>
        <p:spPr>
          <a:xfrm rot="5400000">
            <a:off x="6446574" y="2005868"/>
            <a:ext cx="5403154" cy="347224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3102049" y="1089940"/>
            <a:ext cx="3441968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Remember to change cassettes</a:t>
            </a:r>
          </a:p>
        </p:txBody>
      </p:sp>
    </p:spTree>
    <p:extLst>
      <p:ext uri="{BB962C8B-B14F-4D97-AF65-F5344CB8AC3E}">
        <p14:creationId xmlns:p14="http://schemas.microsoft.com/office/powerpoint/2010/main" val="2681733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84480"/>
            <a:ext cx="10515600" cy="1325563"/>
          </a:xfrm>
        </p:spPr>
        <p:txBody>
          <a:bodyPr/>
          <a:lstStyle/>
          <a:p>
            <a:r>
              <a:rPr lang="en-CA" dirty="0"/>
              <a:t>Positioning – PA Oblique Wrist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655350" y="986246"/>
            <a:ext cx="8937944" cy="5775374"/>
            <a:chOff x="131350" y="986246"/>
            <a:chExt cx="8937944" cy="577537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20316" y="1007412"/>
              <a:ext cx="3468925" cy="5407621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4C6F823-2EC3-41C2-BA4F-D05B92AC8005}"/>
                </a:ext>
              </a:extLst>
            </p:cNvPr>
            <p:cNvSpPr/>
            <p:nvPr/>
          </p:nvSpPr>
          <p:spPr>
            <a:xfrm>
              <a:off x="4856205" y="5398136"/>
              <a:ext cx="4213089" cy="10772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sz="1600" i="1" dirty="0"/>
                <a:t>*At least 1½ inches of anatomy proximal to the ulnar styloid process must be over the active surface of the IR </a:t>
              </a:r>
            </a:p>
            <a:p>
              <a:r>
                <a:rPr lang="en-CA" sz="1600" i="1" dirty="0"/>
                <a:t>(ensures 2 inches of distal forearm included)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68741EA-1267-441D-B665-FE1577777C50}"/>
                </a:ext>
              </a:extLst>
            </p:cNvPr>
            <p:cNvSpPr/>
            <p:nvPr/>
          </p:nvSpPr>
          <p:spPr>
            <a:xfrm>
              <a:off x="182089" y="986246"/>
              <a:ext cx="3835175" cy="8617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dirty="0"/>
                <a:t>CR is over the wrist joint </a:t>
              </a:r>
            </a:p>
            <a:p>
              <a:r>
                <a:rPr lang="en-CA" sz="1600" i="1" dirty="0"/>
                <a:t>(aka. halfway between the ulnar styloid process and base of 1</a:t>
              </a:r>
              <a:r>
                <a:rPr lang="en-CA" sz="1600" i="1" baseline="30000" dirty="0"/>
                <a:t>st</a:t>
              </a:r>
              <a:r>
                <a:rPr lang="en-CA" sz="1600" i="1" dirty="0"/>
                <a:t> metacarpal)</a:t>
              </a:r>
            </a:p>
          </p:txBody>
        </p:sp>
        <p:cxnSp>
          <p:nvCxnSpPr>
            <p:cNvPr id="7" name="Straight Arrow Connector 6"/>
            <p:cNvCxnSpPr>
              <a:stCxn id="26" idx="2"/>
            </p:cNvCxnSpPr>
            <p:nvPr/>
          </p:nvCxnSpPr>
          <p:spPr>
            <a:xfrm>
              <a:off x="2099677" y="1848020"/>
              <a:ext cx="3184842" cy="1989027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>
              <a:stCxn id="28" idx="0"/>
            </p:cNvCxnSpPr>
            <p:nvPr/>
          </p:nvCxnSpPr>
          <p:spPr>
            <a:xfrm flipH="1" flipV="1">
              <a:off x="5522026" y="4857008"/>
              <a:ext cx="1440724" cy="541128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D9C0B70-E92D-425E-9510-2992A409AF5D}"/>
                </a:ext>
              </a:extLst>
            </p:cNvPr>
            <p:cNvSpPr/>
            <p:nvPr/>
          </p:nvSpPr>
          <p:spPr>
            <a:xfrm>
              <a:off x="6564584" y="1312072"/>
              <a:ext cx="2329367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dirty="0"/>
                <a:t>Hand &amp; Wrist parallel to length of IR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A913140-0247-4275-9C3A-F856D43D8F89}"/>
                </a:ext>
              </a:extLst>
            </p:cNvPr>
            <p:cNvSpPr/>
            <p:nvPr/>
          </p:nvSpPr>
          <p:spPr>
            <a:xfrm>
              <a:off x="240263" y="3079028"/>
              <a:ext cx="3523237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i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*At least 1/2inch of light beyond required anatomy*</a:t>
              </a:r>
              <a:endParaRPr lang="en-CA" i="1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64F9D60-AC5D-4CD9-BCAD-B512731C0845}"/>
                </a:ext>
              </a:extLst>
            </p:cNvPr>
            <p:cNvSpPr/>
            <p:nvPr/>
          </p:nvSpPr>
          <p:spPr>
            <a:xfrm>
              <a:off x="131350" y="5525609"/>
              <a:ext cx="3523237" cy="9233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i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Radiograph must include @ least ½ metacarpals &amp; 2 inches of distal forearm</a:t>
              </a:r>
              <a:endParaRPr lang="en-CA" i="1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D9C0B70-E92D-425E-9510-2992A409AF5D}"/>
                </a:ext>
              </a:extLst>
            </p:cNvPr>
            <p:cNvSpPr/>
            <p:nvPr/>
          </p:nvSpPr>
          <p:spPr>
            <a:xfrm>
              <a:off x="273629" y="4525715"/>
              <a:ext cx="2387325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dirty="0"/>
                <a:t>Marker on </a:t>
              </a:r>
              <a:r>
                <a:rPr lang="en-CA" i="1" dirty="0"/>
                <a:t>lateral</a:t>
              </a:r>
              <a:r>
                <a:rPr lang="en-CA" dirty="0"/>
                <a:t> side</a:t>
              </a:r>
            </a:p>
          </p:txBody>
        </p:sp>
        <p:cxnSp>
          <p:nvCxnSpPr>
            <p:cNvPr id="25" name="Straight Arrow Connector 24"/>
            <p:cNvCxnSpPr>
              <a:stCxn id="24" idx="3"/>
            </p:cNvCxnSpPr>
            <p:nvPr/>
          </p:nvCxnSpPr>
          <p:spPr>
            <a:xfrm flipV="1">
              <a:off x="2660954" y="4655127"/>
              <a:ext cx="1590412" cy="55254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1D9C0B70-E92D-425E-9510-2992A409AF5D}"/>
                </a:ext>
              </a:extLst>
            </p:cNvPr>
            <p:cNvSpPr/>
            <p:nvPr/>
          </p:nvSpPr>
          <p:spPr>
            <a:xfrm>
              <a:off x="5949538" y="3232597"/>
              <a:ext cx="3119756" cy="9233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CA" i="1" dirty="0">
                  <a:solidFill>
                    <a:srgbClr val="CC00FF"/>
                  </a:solidFill>
                </a:rPr>
                <a:t>Styloid processes </a:t>
              </a:r>
              <a:r>
                <a:rPr lang="en-CA" dirty="0"/>
                <a:t>(of radius &amp; ulna) </a:t>
              </a:r>
              <a:r>
                <a:rPr lang="en-CA" i="1" dirty="0"/>
                <a:t>form a 45</a:t>
              </a:r>
              <a:r>
                <a:rPr lang="en-CA" i="1" baseline="30000" dirty="0"/>
                <a:t>0</a:t>
              </a:r>
              <a:r>
                <a:rPr lang="en-CA" i="1" dirty="0"/>
                <a:t> angle </a:t>
              </a:r>
              <a:r>
                <a:rPr lang="en-CA" dirty="0"/>
                <a:t>to the anterior surface of the IR</a:t>
              </a:r>
            </a:p>
          </p:txBody>
        </p:sp>
        <p:sp>
          <p:nvSpPr>
            <p:cNvPr id="32" name="Text Placeholder 4">
              <a:extLst>
                <a:ext uri="{FF2B5EF4-FFF2-40B4-BE49-F238E27FC236}">
                  <a16:creationId xmlns:a16="http://schemas.microsoft.com/office/drawing/2014/main" id="{683AEE2D-930A-4AE7-93E8-D4C38A51F9B2}"/>
                </a:ext>
              </a:extLst>
            </p:cNvPr>
            <p:cNvSpPr txBox="1">
              <a:spLocks/>
            </p:cNvSpPr>
            <p:nvPr/>
          </p:nvSpPr>
          <p:spPr>
            <a:xfrm>
              <a:off x="6029812" y="6472672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3140765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7" t="45801" r="8043" b="18064"/>
          <a:stretch/>
        </p:blipFill>
        <p:spPr bwMode="auto">
          <a:xfrm rot="5400000">
            <a:off x="6335502" y="2067649"/>
            <a:ext cx="5389407" cy="340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48352"/>
            <a:ext cx="10515600" cy="1325563"/>
          </a:xfrm>
        </p:spPr>
        <p:txBody>
          <a:bodyPr/>
          <a:lstStyle/>
          <a:p>
            <a:r>
              <a:rPr lang="en-CA" dirty="0"/>
              <a:t>Positioning – Lateral </a:t>
            </a:r>
            <a:r>
              <a:rPr lang="en-CA" sz="2000" b="0" i="1" dirty="0"/>
              <a:t>(</a:t>
            </a:r>
            <a:r>
              <a:rPr lang="en-CA" sz="2000" b="0" i="1" dirty="0" err="1"/>
              <a:t>lateromedial</a:t>
            </a:r>
            <a:r>
              <a:rPr lang="en-CA" sz="2000" b="0" i="1" dirty="0"/>
              <a:t>) </a:t>
            </a:r>
            <a:r>
              <a:rPr lang="en-CA" dirty="0"/>
              <a:t>Wrist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40533" cy="4351338"/>
          </a:xfrm>
        </p:spPr>
        <p:txBody>
          <a:bodyPr>
            <a:normAutofit/>
          </a:bodyPr>
          <a:lstStyle/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  <a:p>
            <a:pPr marL="3600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forearm on the same horizontal plane &amp; ensure the elbow and wrist are aligned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styloid processes perpendicular to IR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Use external landmarks to set an appropriate field size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</a:t>
            </a:r>
            <a:r>
              <a:rPr lang="en-CA" sz="2000" i="1" dirty="0"/>
              <a:t>(using Anderson Marker Rules), </a:t>
            </a:r>
            <a:r>
              <a:rPr lang="en-CA" sz="2400" i="1" dirty="0"/>
              <a:t>&amp; </a:t>
            </a:r>
            <a:r>
              <a:rPr lang="en-CA" sz="2400" dirty="0"/>
              <a:t>adjust collimation as needed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553813" y="6472672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3536765" y="1082086"/>
            <a:ext cx="3441968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Remember to change cassettes</a:t>
            </a:r>
          </a:p>
        </p:txBody>
      </p:sp>
    </p:spTree>
    <p:extLst>
      <p:ext uri="{BB962C8B-B14F-4D97-AF65-F5344CB8AC3E}">
        <p14:creationId xmlns:p14="http://schemas.microsoft.com/office/powerpoint/2010/main" val="4190049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881" y="999597"/>
            <a:ext cx="3407959" cy="53893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00432"/>
            <a:ext cx="10515600" cy="1325563"/>
          </a:xfrm>
        </p:spPr>
        <p:txBody>
          <a:bodyPr/>
          <a:lstStyle/>
          <a:p>
            <a:r>
              <a:rPr lang="en-CA" dirty="0"/>
              <a:t>Positioning – Lateral Wrist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6380206" y="5398136"/>
            <a:ext cx="4213089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*At least 1½ inches of anatomy proximal to the ulnar styloid process must be over the active surface of the IR </a:t>
            </a:r>
          </a:p>
          <a:p>
            <a:r>
              <a:rPr lang="en-CA" sz="1600" i="1" dirty="0"/>
              <a:t>(ensures 2 inches of distal forearm included)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592996" y="2597035"/>
            <a:ext cx="3835175" cy="8617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wrist joint </a:t>
            </a:r>
          </a:p>
          <a:p>
            <a:r>
              <a:rPr lang="en-CA" sz="1600" i="1" dirty="0"/>
              <a:t>(aka. halfway between the ulnar styloid process and base of 1</a:t>
            </a:r>
            <a:r>
              <a:rPr lang="en-CA" sz="1600" i="1" baseline="30000" dirty="0"/>
              <a:t>st</a:t>
            </a:r>
            <a:r>
              <a:rPr lang="en-CA" sz="1600" i="1" dirty="0"/>
              <a:t> metacarpal)</a:t>
            </a:r>
          </a:p>
        </p:txBody>
      </p:sp>
      <p:cxnSp>
        <p:nvCxnSpPr>
          <p:cNvPr id="7" name="Straight Arrow Connector 6"/>
          <p:cNvCxnSpPr>
            <a:stCxn id="26" idx="2"/>
          </p:cNvCxnSpPr>
          <p:nvPr/>
        </p:nvCxnSpPr>
        <p:spPr>
          <a:xfrm>
            <a:off x="3510583" y="3458809"/>
            <a:ext cx="2906628" cy="630562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28" idx="0"/>
          </p:cNvCxnSpPr>
          <p:nvPr/>
        </p:nvCxnSpPr>
        <p:spPr>
          <a:xfrm flipH="1" flipV="1">
            <a:off x="6666016" y="5058888"/>
            <a:ext cx="1820734" cy="339248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088585" y="1312073"/>
            <a:ext cx="232936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Hand &amp; Wrist parallel to length of IR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7070058" y="2381592"/>
            <a:ext cx="3523237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required anatomy*</a:t>
            </a:r>
            <a:endParaRPr lang="en-CA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1655351" y="5525609"/>
            <a:ext cx="352323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@ least ½ metacarpals &amp; 2 inches of distal forearm</a:t>
            </a:r>
            <a:endParaRPr lang="en-CA" i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55349" y="4525715"/>
            <a:ext cx="262372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b="1" i="1" dirty="0"/>
              <a:t>anterior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 flipV="1">
            <a:off x="4279076" y="4655127"/>
            <a:ext cx="1496291" cy="5525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73538" y="3669727"/>
            <a:ext cx="3119756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CC00FF"/>
                </a:solidFill>
              </a:rPr>
              <a:t>Styloid processes </a:t>
            </a:r>
            <a:r>
              <a:rPr lang="en-CA" dirty="0"/>
              <a:t>(of radius &amp; ulna) </a:t>
            </a:r>
            <a:r>
              <a:rPr lang="en-CA" i="1" dirty="0"/>
              <a:t>perpendicular </a:t>
            </a:r>
            <a:r>
              <a:rPr lang="en-CA" dirty="0"/>
              <a:t>to the anterior surface of the IR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553813" y="6472672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55350" y="975060"/>
            <a:ext cx="2713325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*Thumb in a PA position* (not </a:t>
            </a:r>
            <a:r>
              <a:rPr lang="en-CA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superimposing metacarpals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CA" i="1" dirty="0"/>
          </a:p>
        </p:txBody>
      </p:sp>
      <p:cxnSp>
        <p:nvCxnSpPr>
          <p:cNvPr id="23" name="Straight Arrow Connector 22"/>
          <p:cNvCxnSpPr>
            <a:stCxn id="21" idx="3"/>
            <a:endCxn id="30" idx="4"/>
          </p:cNvCxnSpPr>
          <p:nvPr/>
        </p:nvCxnSpPr>
        <p:spPr>
          <a:xfrm>
            <a:off x="4368675" y="1436725"/>
            <a:ext cx="1574455" cy="142046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 rot="5619897">
            <a:off x="5363654" y="2559222"/>
            <a:ext cx="1794270" cy="636621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0351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Scaphoid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600" b="1" u="sng" dirty="0"/>
              <a:t>Routine</a:t>
            </a:r>
            <a:r>
              <a:rPr lang="en-US" sz="3600" dirty="0"/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/>
              <a:t>PA </a:t>
            </a:r>
            <a:r>
              <a:rPr lang="en-US" sz="3600" dirty="0">
                <a:solidFill>
                  <a:srgbClr val="CC00FF"/>
                </a:solidFill>
              </a:rPr>
              <a:t>with </a:t>
            </a:r>
            <a:r>
              <a:rPr lang="en-US" sz="3600" i="1" dirty="0">
                <a:solidFill>
                  <a:srgbClr val="CC00FF"/>
                </a:solidFill>
              </a:rPr>
              <a:t>ulnar deviation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/>
              <a:t>15</a:t>
            </a:r>
            <a:r>
              <a:rPr lang="en-US" sz="3600" baseline="30000" dirty="0"/>
              <a:t>0</a:t>
            </a:r>
            <a:r>
              <a:rPr lang="en-US" sz="3600" dirty="0"/>
              <a:t> PA Axial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/>
              <a:t>Note: </a:t>
            </a:r>
            <a:r>
              <a:rPr lang="en-US" sz="2000" dirty="0"/>
              <a:t>number of views/projections (and angles used) is work-site dependent</a:t>
            </a: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18978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PA Scaphoid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622561" cy="4351338"/>
          </a:xfrm>
        </p:spPr>
        <p:txBody>
          <a:bodyPr/>
          <a:lstStyle/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Set a field size (just large enough for a “clear” anatomical marker to fit into each square of light)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the elbow and wrist are aligned, and on the same horizontal plane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Have the patient apply ulnar deviation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</a:t>
            </a:r>
            <a:r>
              <a:rPr lang="en-CA" sz="2000" i="1" dirty="0"/>
              <a:t>(using Anderson Marker Rules), </a:t>
            </a:r>
            <a:r>
              <a:rPr lang="en-CA" sz="2400" i="1" dirty="0"/>
              <a:t>&amp; </a:t>
            </a:r>
            <a:r>
              <a:rPr lang="en-CA" sz="2400" dirty="0"/>
              <a:t>adjust collimation as needed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576163" y="1619819"/>
            <a:ext cx="3718882" cy="4545053"/>
            <a:chOff x="5052163" y="1619818"/>
            <a:chExt cx="3718882" cy="454505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52163" y="1619818"/>
              <a:ext cx="3718882" cy="4237087"/>
            </a:xfrm>
            <a:prstGeom prst="rect">
              <a:avLst/>
            </a:prstGeom>
          </p:spPr>
        </p:pic>
        <p:sp>
          <p:nvSpPr>
            <p:cNvPr id="8" name="Text Placeholder 4">
              <a:extLst>
                <a:ext uri="{FF2B5EF4-FFF2-40B4-BE49-F238E27FC236}">
                  <a16:creationId xmlns:a16="http://schemas.microsoft.com/office/drawing/2014/main" id="{683AEE2D-930A-4AE7-93E8-D4C38A51F9B2}"/>
                </a:ext>
              </a:extLst>
            </p:cNvPr>
            <p:cNvSpPr txBox="1">
              <a:spLocks/>
            </p:cNvSpPr>
            <p:nvPr/>
          </p:nvSpPr>
          <p:spPr>
            <a:xfrm>
              <a:off x="5590425" y="5875923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1352596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rcRect b="6079"/>
          <a:stretch/>
        </p:blipFill>
        <p:spPr>
          <a:xfrm>
            <a:off x="4239987" y="1320698"/>
            <a:ext cx="3718882" cy="4265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291" y="-113782"/>
            <a:ext cx="10515600" cy="1325563"/>
          </a:xfrm>
        </p:spPr>
        <p:txBody>
          <a:bodyPr/>
          <a:lstStyle/>
          <a:p>
            <a:r>
              <a:rPr lang="en-CA" dirty="0"/>
              <a:t>Positioning – PA Scaphoid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592996" y="3164722"/>
            <a:ext cx="3835175" cy="8617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scaphoid</a:t>
            </a:r>
          </a:p>
          <a:p>
            <a:r>
              <a:rPr lang="en-CA" sz="1600" i="1" dirty="0"/>
              <a:t>(aka. halfway between the ulnar styloid process and base of 1</a:t>
            </a:r>
            <a:r>
              <a:rPr lang="en-CA" sz="1600" i="1" baseline="30000" dirty="0"/>
              <a:t>st</a:t>
            </a:r>
            <a:r>
              <a:rPr lang="en-CA" sz="1600" i="1" dirty="0"/>
              <a:t> metacarpal)</a:t>
            </a:r>
          </a:p>
        </p:txBody>
      </p:sp>
      <p:cxnSp>
        <p:nvCxnSpPr>
          <p:cNvPr id="7" name="Straight Arrow Connector 6"/>
          <p:cNvCxnSpPr>
            <a:stCxn id="26" idx="3"/>
          </p:cNvCxnSpPr>
          <p:nvPr/>
        </p:nvCxnSpPr>
        <p:spPr>
          <a:xfrm>
            <a:off x="5428170" y="3595610"/>
            <a:ext cx="858420" cy="20721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16261" y="5771170"/>
            <a:ext cx="262372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 flipV="1">
            <a:off x="4239988" y="4048392"/>
            <a:ext cx="1476003" cy="190744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55350" y="975060"/>
            <a:ext cx="2713325" cy="8925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Wrist ulnar deviated</a:t>
            </a:r>
          </a:p>
          <a:p>
            <a:pPr algn="ctr"/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16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(until 1</a:t>
            </a:r>
            <a:r>
              <a:rPr lang="en-CA" sz="1600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CA" sz="16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metacarpal aligned with distal radius)</a:t>
            </a:r>
            <a:endParaRPr lang="en-CA" sz="1600" i="1" dirty="0"/>
          </a:p>
        </p:txBody>
      </p:sp>
      <p:cxnSp>
        <p:nvCxnSpPr>
          <p:cNvPr id="23" name="Straight Arrow Connector 22"/>
          <p:cNvCxnSpPr>
            <a:stCxn id="21" idx="3"/>
          </p:cNvCxnSpPr>
          <p:nvPr/>
        </p:nvCxnSpPr>
        <p:spPr>
          <a:xfrm>
            <a:off x="4368675" y="1421337"/>
            <a:ext cx="1608573" cy="1654373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47363" y="4376658"/>
            <a:ext cx="2896144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to ~½ of 1</a:t>
            </a:r>
            <a:r>
              <a:rPr lang="en-CA" baseline="30000" dirty="0"/>
              <a:t>st</a:t>
            </a:r>
            <a:r>
              <a:rPr lang="en-CA" dirty="0"/>
              <a:t> metacarpal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Proximally: to ~ level of ulnar styloid process 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H="1" flipV="1">
            <a:off x="6523573" y="4227616"/>
            <a:ext cx="1123790" cy="111628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304172" y="4228782"/>
            <a:ext cx="438802" cy="1"/>
          </a:xfrm>
          <a:prstGeom prst="line">
            <a:avLst/>
          </a:prstGeom>
          <a:ln w="19050">
            <a:solidFill>
              <a:srgbClr val="66FF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77204" y="1421336"/>
            <a:ext cx="2896144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 to include entire marker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to ~ mid-wrist </a:t>
            </a:r>
            <a:r>
              <a:rPr lang="en-CA" sz="1600" i="1" dirty="0"/>
              <a:t>(or “edge” of ulnar styloid process)</a:t>
            </a:r>
          </a:p>
        </p:txBody>
      </p:sp>
    </p:spTree>
    <p:extLst>
      <p:ext uri="{BB962C8B-B14F-4D97-AF65-F5344CB8AC3E}">
        <p14:creationId xmlns:p14="http://schemas.microsoft.com/office/powerpoint/2010/main" val="2541623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308" y="-182063"/>
            <a:ext cx="10515600" cy="1325563"/>
          </a:xfrm>
        </p:spPr>
        <p:txBody>
          <a:bodyPr/>
          <a:lstStyle/>
          <a:p>
            <a:r>
              <a:rPr lang="en-CA" dirty="0"/>
              <a:t>Positioning – 15</a:t>
            </a:r>
            <a:r>
              <a:rPr lang="en-CA" baseline="30000" dirty="0"/>
              <a:t>0</a:t>
            </a:r>
            <a:r>
              <a:rPr lang="en-CA" dirty="0"/>
              <a:t> PA Axial Scaphoid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92580" cy="4351338"/>
          </a:xfrm>
        </p:spPr>
        <p:txBody>
          <a:bodyPr/>
          <a:lstStyle/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Set a field size </a:t>
            </a:r>
            <a:r>
              <a:rPr lang="en-CA" sz="2000" i="1" dirty="0"/>
              <a:t>(just large enough for a “clear” anatomical marker to fit into each square of light)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the elbow and wrist are aligned, and on the same horizontal plane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Have the patient apply ulnar deviation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</a:t>
            </a:r>
            <a:r>
              <a:rPr lang="en-CA" sz="2000" i="1" dirty="0"/>
              <a:t>(using Anderson Marker Rules), </a:t>
            </a:r>
            <a:r>
              <a:rPr lang="en-CA" sz="2400" i="1" dirty="0"/>
              <a:t>&amp; </a:t>
            </a:r>
            <a:r>
              <a:rPr lang="en-CA" sz="2400" dirty="0"/>
              <a:t>adjust collimation as needed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332257" y="6299094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517" y="1359741"/>
            <a:ext cx="3719342" cy="495912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611803" y="989612"/>
            <a:ext cx="3821057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Note: CR must be angled “towards the elbow”</a:t>
            </a:r>
            <a:endParaRPr lang="en-CA" sz="14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8043554" y="2861954"/>
            <a:ext cx="581891" cy="2137559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2706122" y="724635"/>
            <a:ext cx="3441968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Remember to change cassettes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53" t="11810" r="33826" b="51220"/>
          <a:stretch/>
        </p:blipFill>
        <p:spPr>
          <a:xfrm>
            <a:off x="6702863" y="1359740"/>
            <a:ext cx="1258786" cy="85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83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89465"/>
            <a:ext cx="10515600" cy="1325563"/>
          </a:xfrm>
        </p:spPr>
        <p:txBody>
          <a:bodyPr/>
          <a:lstStyle/>
          <a:p>
            <a:r>
              <a:rPr lang="en-CA" dirty="0"/>
              <a:t>Positioning – </a:t>
            </a:r>
            <a:r>
              <a:rPr lang="en-CA" sz="2400" i="1" dirty="0"/>
              <a:t>15</a:t>
            </a:r>
            <a:r>
              <a:rPr lang="en-CA" sz="2400" i="1" baseline="30000" dirty="0"/>
              <a:t>0</a:t>
            </a:r>
            <a:r>
              <a:rPr lang="en-CA" sz="2400" i="1" dirty="0"/>
              <a:t> PA Axial Scaphoid</a:t>
            </a:r>
            <a:r>
              <a:rPr lang="en-CA" dirty="0"/>
              <a:t>: Notes</a:t>
            </a:r>
          </a:p>
        </p:txBody>
      </p:sp>
      <p:pic>
        <p:nvPicPr>
          <p:cNvPr id="1028" name="Picture 4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77" y="2206581"/>
            <a:ext cx="3122515" cy="416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16"/>
          <a:stretch/>
        </p:blipFill>
        <p:spPr bwMode="auto">
          <a:xfrm>
            <a:off x="7949513" y="1819979"/>
            <a:ext cx="2790120" cy="335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446" y="1359741"/>
            <a:ext cx="2099191" cy="279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2559154" y="1906365"/>
            <a:ext cx="54880" cy="2715062"/>
          </a:xfrm>
          <a:prstGeom prst="straightConnector1">
            <a:avLst/>
          </a:prstGeom>
          <a:ln w="57150">
            <a:solidFill>
              <a:srgbClr val="66FF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403124" y="2384854"/>
            <a:ext cx="1013254" cy="879042"/>
          </a:xfrm>
          <a:prstGeom prst="straightConnector1">
            <a:avLst/>
          </a:prstGeom>
          <a:ln w="57150">
            <a:solidFill>
              <a:srgbClr val="66FF33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Multiplication Sign 24">
            <a:extLst>
              <a:ext uri="{FF2B5EF4-FFF2-40B4-BE49-F238E27FC236}">
                <a16:creationId xmlns:a16="http://schemas.microsoft.com/office/drawing/2014/main" id="{A9AF4165-EF6D-4B96-91FF-F0BAC0FD126F}"/>
              </a:ext>
            </a:extLst>
          </p:cNvPr>
          <p:cNvSpPr/>
          <p:nvPr/>
        </p:nvSpPr>
        <p:spPr>
          <a:xfrm>
            <a:off x="7699156" y="1749381"/>
            <a:ext cx="914400" cy="91440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8613557" y="2186807"/>
            <a:ext cx="731017" cy="729389"/>
          </a:xfrm>
          <a:prstGeom prst="straightConnector1">
            <a:avLst/>
          </a:prstGeom>
          <a:ln w="571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 rot="5619897">
            <a:off x="9516580" y="2427745"/>
            <a:ext cx="775836" cy="1091532"/>
          </a:xfrm>
          <a:prstGeom prst="ellipse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9" name="Rectangle 28"/>
          <p:cNvSpPr/>
          <p:nvPr/>
        </p:nvSpPr>
        <p:spPr>
          <a:xfrm>
            <a:off x="3520641" y="917116"/>
            <a:ext cx="41048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Move the patients body, so the tube is only aiming towards the elbow</a:t>
            </a:r>
          </a:p>
        </p:txBody>
      </p:sp>
    </p:spTree>
    <p:extLst>
      <p:ext uri="{BB962C8B-B14F-4D97-AF65-F5344CB8AC3E}">
        <p14:creationId xmlns:p14="http://schemas.microsoft.com/office/powerpoint/2010/main" val="3631084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rcRect b="5889"/>
          <a:stretch/>
        </p:blipFill>
        <p:spPr>
          <a:xfrm>
            <a:off x="4239987" y="1312072"/>
            <a:ext cx="3718882" cy="42744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48" y="-57997"/>
            <a:ext cx="10515600" cy="1325563"/>
          </a:xfrm>
        </p:spPr>
        <p:txBody>
          <a:bodyPr/>
          <a:lstStyle/>
          <a:p>
            <a:r>
              <a:rPr lang="en-CA" dirty="0"/>
              <a:t>Positioning – 15</a:t>
            </a:r>
            <a:r>
              <a:rPr lang="en-CA" baseline="30000" dirty="0"/>
              <a:t>0</a:t>
            </a:r>
            <a:r>
              <a:rPr lang="en-CA" dirty="0"/>
              <a:t> PA Axial Scaphoid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592996" y="3164722"/>
            <a:ext cx="3835175" cy="8617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scaphoid</a:t>
            </a:r>
          </a:p>
          <a:p>
            <a:r>
              <a:rPr lang="en-CA" sz="1600" i="1" dirty="0"/>
              <a:t>(aka. halfway between the ulnar styloid process and base of 1</a:t>
            </a:r>
            <a:r>
              <a:rPr lang="en-CA" sz="1600" i="1" baseline="30000" dirty="0"/>
              <a:t>st</a:t>
            </a:r>
            <a:r>
              <a:rPr lang="en-CA" sz="1600" i="1" dirty="0"/>
              <a:t> metacarpal)</a:t>
            </a:r>
          </a:p>
        </p:txBody>
      </p:sp>
      <p:cxnSp>
        <p:nvCxnSpPr>
          <p:cNvPr id="7" name="Straight Arrow Connector 6"/>
          <p:cNvCxnSpPr>
            <a:stCxn id="26" idx="3"/>
          </p:cNvCxnSpPr>
          <p:nvPr/>
        </p:nvCxnSpPr>
        <p:spPr>
          <a:xfrm>
            <a:off x="5428170" y="3595610"/>
            <a:ext cx="858420" cy="20721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16261" y="5771170"/>
            <a:ext cx="262372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 flipV="1">
            <a:off x="4239988" y="4048392"/>
            <a:ext cx="1476003" cy="190744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55350" y="975060"/>
            <a:ext cx="2713325" cy="8925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Wrist ulnar deviated</a:t>
            </a:r>
          </a:p>
          <a:p>
            <a:pPr algn="ctr"/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16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(until 1</a:t>
            </a:r>
            <a:r>
              <a:rPr lang="en-CA" sz="1600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CA" sz="16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metacarpal aligned with distal radius)</a:t>
            </a:r>
            <a:endParaRPr lang="en-CA" sz="1600" i="1" dirty="0"/>
          </a:p>
        </p:txBody>
      </p:sp>
      <p:cxnSp>
        <p:nvCxnSpPr>
          <p:cNvPr id="23" name="Straight Arrow Connector 22"/>
          <p:cNvCxnSpPr>
            <a:stCxn id="21" idx="3"/>
          </p:cNvCxnSpPr>
          <p:nvPr/>
        </p:nvCxnSpPr>
        <p:spPr>
          <a:xfrm>
            <a:off x="4368675" y="1421337"/>
            <a:ext cx="1608573" cy="1654373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47363" y="4376658"/>
            <a:ext cx="2896144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to ~½ of 1</a:t>
            </a:r>
            <a:r>
              <a:rPr lang="en-CA" baseline="30000" dirty="0"/>
              <a:t>st</a:t>
            </a:r>
            <a:r>
              <a:rPr lang="en-CA" dirty="0"/>
              <a:t> metacarpal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Proximally: to ~ level of ulnar styloid process 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H="1" flipV="1">
            <a:off x="6523573" y="4227616"/>
            <a:ext cx="1123790" cy="111628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304172" y="4228782"/>
            <a:ext cx="438802" cy="1"/>
          </a:xfrm>
          <a:prstGeom prst="line">
            <a:avLst/>
          </a:prstGeom>
          <a:ln w="19050">
            <a:solidFill>
              <a:srgbClr val="66FF3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77204" y="1421336"/>
            <a:ext cx="2896144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 to include entire marker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to ~ mid-wrist </a:t>
            </a:r>
            <a:r>
              <a:rPr lang="en-CA" sz="1600" i="1" dirty="0"/>
              <a:t>(or “edge” of ulnar styloid process)</a:t>
            </a:r>
          </a:p>
        </p:txBody>
      </p:sp>
    </p:spTree>
    <p:extLst>
      <p:ext uri="{BB962C8B-B14F-4D97-AF65-F5344CB8AC3E}">
        <p14:creationId xmlns:p14="http://schemas.microsoft.com/office/powerpoint/2010/main" val="31594492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87067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Notes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39953" y="2315386"/>
            <a:ext cx="5501077" cy="1803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Identify required anatomy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cs typeface="Arial" pitchFamily="34" charset="0"/>
              </a:rPr>
              <a:t>Joints proximal (elbow) </a:t>
            </a:r>
            <a:r>
              <a:rPr lang="en-CA" sz="2600" u="sng" dirty="0">
                <a:solidFill>
                  <a:srgbClr val="000000"/>
                </a:solidFill>
                <a:cs typeface="Arial" pitchFamily="34" charset="0"/>
              </a:rPr>
              <a:t>and</a:t>
            </a:r>
            <a:r>
              <a:rPr lang="en-CA" sz="2600" dirty="0">
                <a:solidFill>
                  <a:srgbClr val="000000"/>
                </a:solidFill>
                <a:cs typeface="Arial" pitchFamily="34" charset="0"/>
              </a:rPr>
              <a:t> distal (wrist) to long bones </a:t>
            </a:r>
            <a:r>
              <a:rPr lang="en-CA" sz="2600" b="1" dirty="0">
                <a:solidFill>
                  <a:srgbClr val="000000"/>
                </a:solidFill>
                <a:cs typeface="Arial" pitchFamily="34" charset="0"/>
              </a:rPr>
              <a:t>MUST</a:t>
            </a:r>
            <a:r>
              <a:rPr lang="en-CA" sz="2600" dirty="0">
                <a:solidFill>
                  <a:srgbClr val="000000"/>
                </a:solidFill>
                <a:cs typeface="Arial" pitchFamily="34" charset="0"/>
              </a:rPr>
              <a:t> be included in the radiograph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639952" y="4715719"/>
            <a:ext cx="8428518" cy="1403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</a:t>
            </a:r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Select appropriate equipment/technical factors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cs typeface="Arial" pitchFamily="34" charset="0"/>
              </a:rPr>
              <a:t>Largest cassette is more commonly used for an adult forearm</a:t>
            </a:r>
          </a:p>
        </p:txBody>
      </p:sp>
      <p:sp>
        <p:nvSpPr>
          <p:cNvPr id="6" name="Rectangle 5"/>
          <p:cNvSpPr/>
          <p:nvPr/>
        </p:nvSpPr>
        <p:spPr>
          <a:xfrm>
            <a:off x="3017388" y="6022019"/>
            <a:ext cx="58218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400" b="1" i="1" dirty="0">
                <a:solidFill>
                  <a:srgbClr val="000000"/>
                </a:solidFill>
                <a:cs typeface="Arial" pitchFamily="34" charset="0"/>
              </a:rPr>
              <a:t>*Forearm technique = 65→75 kVp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9953" y="830902"/>
            <a:ext cx="90162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rgbClr val="000000"/>
                </a:solidFill>
                <a:cs typeface="Arial" pitchFamily="34" charset="0"/>
              </a:rPr>
              <a:t>For Forearm imaging, follow all the same guidelines/considerations outlined earlier, making note of these differences:</a:t>
            </a:r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6201" b="10638"/>
          <a:stretch/>
        </p:blipFill>
        <p:spPr>
          <a:xfrm>
            <a:off x="6950747" y="1791483"/>
            <a:ext cx="1171363" cy="295442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52802" y="2374224"/>
            <a:ext cx="2070814" cy="13542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cs typeface="Arial" pitchFamily="34" charset="0"/>
              </a:rPr>
              <a:t>Forearm radiographs require the proximal row of carpal bones, AND ½ inch proximal to the humeral epicondyles </a:t>
            </a:r>
            <a:r>
              <a:rPr lang="en-CA" sz="1200" dirty="0">
                <a:solidFill>
                  <a:srgbClr val="000000"/>
                </a:solidFill>
                <a:cs typeface="Arial" pitchFamily="34" charset="0"/>
              </a:rPr>
              <a:t>(to ensure olecranon process is included)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34818197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Forearm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u="sng" dirty="0"/>
              <a:t>Routine</a:t>
            </a:r>
            <a:r>
              <a:rPr lang="en-US" sz="3600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AP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Lateral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858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AP Forearm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97708" cy="4351338"/>
          </a:xfrm>
        </p:spPr>
        <p:txBody>
          <a:bodyPr>
            <a:normAutofit fontScale="92500" lnSpcReduction="10000"/>
          </a:bodyPr>
          <a:lstStyle/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Align the </a:t>
            </a:r>
            <a:r>
              <a:rPr lang="en-CA" sz="2400" u="sng" dirty="0"/>
              <a:t>length</a:t>
            </a:r>
            <a:r>
              <a:rPr lang="en-CA" sz="2400" dirty="0"/>
              <a:t> of anatomy with the </a:t>
            </a:r>
            <a:r>
              <a:rPr lang="en-CA" sz="2400" u="sng" dirty="0"/>
              <a:t>length</a:t>
            </a:r>
            <a:r>
              <a:rPr lang="en-CA" sz="2400" dirty="0"/>
              <a:t> of IR </a:t>
            </a:r>
          </a:p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entire upper limb on the same horizontal plane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Supinate the hand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humeral epicondyles are parallel to IR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300" dirty="0"/>
              <a:t>Use external landmarks to set an appropriate field size</a:t>
            </a:r>
          </a:p>
          <a:p>
            <a:pPr marL="3600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300" dirty="0"/>
              <a:t>Place an anatomical marker </a:t>
            </a:r>
            <a:r>
              <a:rPr lang="en-CA" sz="2000" i="1" dirty="0"/>
              <a:t>(using Anderson Marker Rules), </a:t>
            </a:r>
            <a:r>
              <a:rPr lang="en-CA" sz="2300" i="1" dirty="0"/>
              <a:t>&amp; </a:t>
            </a:r>
            <a:r>
              <a:rPr lang="en-CA" sz="2300" dirty="0"/>
              <a:t>adjust collimation as needed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332285" y="6192555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8690" b="6841"/>
          <a:stretch/>
        </p:blipFill>
        <p:spPr>
          <a:xfrm rot="5400000">
            <a:off x="6150381" y="1680069"/>
            <a:ext cx="4783870" cy="411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2365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700" y="1100126"/>
            <a:ext cx="4327862" cy="50403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360"/>
            <a:ext cx="10515600" cy="1325563"/>
          </a:xfrm>
        </p:spPr>
        <p:txBody>
          <a:bodyPr/>
          <a:lstStyle/>
          <a:p>
            <a:r>
              <a:rPr lang="en-CA" dirty="0"/>
              <a:t>Positioning – AP Forearm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2062514" y="2601547"/>
            <a:ext cx="218731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~mid forearm</a:t>
            </a:r>
          </a:p>
        </p:txBody>
      </p:sp>
      <p:cxnSp>
        <p:nvCxnSpPr>
          <p:cNvPr id="7" name="Straight Arrow Connector 6"/>
          <p:cNvCxnSpPr>
            <a:stCxn id="26" idx="3"/>
          </p:cNvCxnSpPr>
          <p:nvPr/>
        </p:nvCxnSpPr>
        <p:spPr>
          <a:xfrm>
            <a:off x="4249831" y="2786214"/>
            <a:ext cx="2143053" cy="871387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994115" y="1352413"/>
            <a:ext cx="262372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1"/>
          </p:cNvCxnSpPr>
          <p:nvPr/>
        </p:nvCxnSpPr>
        <p:spPr>
          <a:xfrm flipH="1">
            <a:off x="6796645" y="1537080"/>
            <a:ext cx="1197471" cy="93135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2407642" y="1100126"/>
            <a:ext cx="185183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Hand supinated</a:t>
            </a:r>
          </a:p>
        </p:txBody>
      </p:sp>
      <p:cxnSp>
        <p:nvCxnSpPr>
          <p:cNvPr id="23" name="Straight Arrow Connector 22"/>
          <p:cNvCxnSpPr>
            <a:stCxn id="21" idx="3"/>
            <a:endCxn id="22" idx="2"/>
          </p:cNvCxnSpPr>
          <p:nvPr/>
        </p:nvCxnSpPr>
        <p:spPr>
          <a:xfrm>
            <a:off x="4259473" y="1284793"/>
            <a:ext cx="1198359" cy="138149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85020" y="2754252"/>
            <a:ext cx="2896144" cy="19697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to base of metacarpals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Proximally: to ~ level of humeral epicondyles </a:t>
            </a:r>
            <a:r>
              <a:rPr lang="en-CA" sz="1600" i="1" dirty="0"/>
              <a:t>(aka. ~ ½ inch proximal to the elbow joint/”crease”)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56098" y="5124840"/>
            <a:ext cx="289614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 “side-side” to include @ least ½ inch beyond soft-tissue margins </a:t>
            </a:r>
          </a:p>
        </p:txBody>
      </p:sp>
      <p:sp>
        <p:nvSpPr>
          <p:cNvPr id="22" name="Oval 21"/>
          <p:cNvSpPr/>
          <p:nvPr/>
        </p:nvSpPr>
        <p:spPr>
          <a:xfrm rot="678290">
            <a:off x="5440302" y="962683"/>
            <a:ext cx="1806968" cy="1274734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6796644" y="6107370"/>
            <a:ext cx="372702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epicondyles </a:t>
            </a:r>
            <a:r>
              <a:rPr lang="en-CA" i="1" dirty="0"/>
              <a:t>parallel</a:t>
            </a:r>
            <a:r>
              <a:rPr lang="en-CA" dirty="0"/>
              <a:t> to IR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6796643" y="5367648"/>
            <a:ext cx="0" cy="772855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5875551" y="5454934"/>
            <a:ext cx="921093" cy="65243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4597026" y="616933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71976" y="3586771"/>
            <a:ext cx="312204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Entire upper limb on same horizontal level</a:t>
            </a:r>
          </a:p>
        </p:txBody>
      </p:sp>
    </p:spTree>
    <p:extLst>
      <p:ext uri="{BB962C8B-B14F-4D97-AF65-F5344CB8AC3E}">
        <p14:creationId xmlns:p14="http://schemas.microsoft.com/office/powerpoint/2010/main" val="1025590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5"/>
            <a:ext cx="10515600" cy="1325563"/>
          </a:xfrm>
        </p:spPr>
        <p:txBody>
          <a:bodyPr/>
          <a:lstStyle/>
          <a:p>
            <a:r>
              <a:rPr lang="en-CA" dirty="0"/>
              <a:t>Positioning – Lateral Forearm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90291" y="754801"/>
            <a:ext cx="10515600" cy="4351338"/>
          </a:xfrm>
        </p:spPr>
        <p:txBody>
          <a:bodyPr/>
          <a:lstStyle/>
          <a:p>
            <a:pPr marL="3600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7035721" y="6154621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25035"/>
          <a:stretch/>
        </p:blipFill>
        <p:spPr>
          <a:xfrm rot="10800000">
            <a:off x="6268995" y="1942907"/>
            <a:ext cx="4162243" cy="416029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524000" y="1274668"/>
            <a:ext cx="70557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Align the </a:t>
            </a:r>
            <a:r>
              <a:rPr lang="en-CA" sz="2400" u="sng" dirty="0">
                <a:solidFill>
                  <a:srgbClr val="000000"/>
                </a:solidFill>
                <a:cs typeface="Arial" pitchFamily="34" charset="0"/>
              </a:rPr>
              <a:t>length</a:t>
            </a: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 of anatomy with the </a:t>
            </a:r>
            <a:r>
              <a:rPr lang="en-CA" sz="2400" u="sng" dirty="0">
                <a:solidFill>
                  <a:srgbClr val="000000"/>
                </a:solidFill>
                <a:cs typeface="Arial" pitchFamily="34" charset="0"/>
              </a:rPr>
              <a:t>length</a:t>
            </a:r>
            <a:r>
              <a:rPr lang="en-CA" sz="2400" dirty="0">
                <a:solidFill>
                  <a:srgbClr val="000000"/>
                </a:solidFill>
                <a:cs typeface="Arial" pitchFamily="34" charset="0"/>
              </a:rPr>
              <a:t> of IR </a:t>
            </a:r>
          </a:p>
        </p:txBody>
      </p:sp>
      <p:sp>
        <p:nvSpPr>
          <p:cNvPr id="9" name="Rectangle 8"/>
          <p:cNvSpPr/>
          <p:nvPr/>
        </p:nvSpPr>
        <p:spPr>
          <a:xfrm>
            <a:off x="1524000" y="1747375"/>
            <a:ext cx="47449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300" dirty="0">
                <a:solidFill>
                  <a:srgbClr val="000000"/>
                </a:solidFill>
                <a:cs typeface="Arial" pitchFamily="34" charset="0"/>
              </a:rPr>
              <a:t>Position the entire upper limb on the same horizontal plane</a:t>
            </a:r>
          </a:p>
          <a:p>
            <a:pPr marL="3600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300" dirty="0">
                <a:solidFill>
                  <a:srgbClr val="000000"/>
                </a:solidFill>
                <a:cs typeface="Arial" pitchFamily="34" charset="0"/>
              </a:rPr>
              <a:t>Flex the elbow 90</a:t>
            </a:r>
            <a:r>
              <a:rPr lang="en-CA" sz="2300" baseline="30000" dirty="0">
                <a:solidFill>
                  <a:srgbClr val="000000"/>
                </a:solidFill>
                <a:cs typeface="Arial" pitchFamily="34" charset="0"/>
              </a:rPr>
              <a:t>0</a:t>
            </a:r>
            <a:r>
              <a:rPr lang="en-CA" sz="2300" dirty="0">
                <a:solidFill>
                  <a:srgbClr val="000000"/>
                </a:solidFill>
                <a:cs typeface="Arial" pitchFamily="34" charset="0"/>
              </a:rPr>
              <a:t> </a:t>
            </a:r>
          </a:p>
          <a:p>
            <a:pPr marL="3600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300" dirty="0">
                <a:solidFill>
                  <a:srgbClr val="000000"/>
                </a:solidFill>
                <a:cs typeface="Arial" pitchFamily="34" charset="0"/>
              </a:rPr>
              <a:t>Ensure styloid processes (of radius/ulna) &amp; humeral epicondyles are perpendicular to IR</a:t>
            </a:r>
          </a:p>
          <a:p>
            <a:pPr marL="3600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>
                <a:solidFill>
                  <a:srgbClr val="000000"/>
                </a:solidFill>
                <a:cs typeface="Arial" pitchFamily="34" charset="0"/>
              </a:rPr>
              <a:t>Use external landmarks to set an appropriate field size</a:t>
            </a:r>
          </a:p>
          <a:p>
            <a:pPr marL="3600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>
                <a:solidFill>
                  <a:srgbClr val="000000"/>
                </a:solidFill>
                <a:cs typeface="Arial" pitchFamily="34" charset="0"/>
              </a:rPr>
              <a:t>Place an anatomical marker </a:t>
            </a:r>
            <a:r>
              <a:rPr lang="en-CA" sz="2000" i="1" dirty="0">
                <a:solidFill>
                  <a:srgbClr val="000000"/>
                </a:solidFill>
                <a:cs typeface="Arial" pitchFamily="34" charset="0"/>
              </a:rPr>
              <a:t>(using Anderson Marker Rules)</a:t>
            </a:r>
            <a:r>
              <a:rPr lang="en-CA" sz="2200" i="1" dirty="0">
                <a:solidFill>
                  <a:srgbClr val="000000"/>
                </a:solidFill>
                <a:cs typeface="Arial" pitchFamily="34" charset="0"/>
              </a:rPr>
              <a:t>, &amp; </a:t>
            </a:r>
            <a:r>
              <a:rPr lang="en-CA" sz="2200" dirty="0">
                <a:solidFill>
                  <a:srgbClr val="000000"/>
                </a:solidFill>
                <a:cs typeface="Arial" pitchFamily="34" charset="0"/>
              </a:rPr>
              <a:t>adjust collimation as needed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6506226" y="811822"/>
            <a:ext cx="2935419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/>
              <a:t>Remember to change cassettes</a:t>
            </a:r>
          </a:p>
        </p:txBody>
      </p:sp>
    </p:spTree>
    <p:extLst>
      <p:ext uri="{BB962C8B-B14F-4D97-AF65-F5344CB8AC3E}">
        <p14:creationId xmlns:p14="http://schemas.microsoft.com/office/powerpoint/2010/main" val="41903620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/>
          <a:srcRect t="25035"/>
          <a:stretch/>
        </p:blipFill>
        <p:spPr>
          <a:xfrm rot="10800000">
            <a:off x="3531038" y="1123259"/>
            <a:ext cx="4926462" cy="49241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525" y="-98595"/>
            <a:ext cx="10515600" cy="1325563"/>
          </a:xfrm>
        </p:spPr>
        <p:txBody>
          <a:bodyPr/>
          <a:lstStyle/>
          <a:p>
            <a:r>
              <a:rPr lang="en-CA" dirty="0"/>
              <a:t>Positioning – Lateral Forearm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983106" y="1989260"/>
            <a:ext cx="218731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~mid forearm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825215" y="1119907"/>
            <a:ext cx="262372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>
                <a:solidFill>
                  <a:srgbClr val="CC00FF"/>
                </a:solidFill>
              </a:rPr>
              <a:t>anterior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3"/>
          </p:cNvCxnSpPr>
          <p:nvPr/>
        </p:nvCxnSpPr>
        <p:spPr>
          <a:xfrm>
            <a:off x="4448941" y="1304573"/>
            <a:ext cx="1140780" cy="1324338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6887108" y="1038990"/>
            <a:ext cx="312204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Styloid processes of radius &amp; ulna perpendicular to IR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85020" y="2754252"/>
            <a:ext cx="2896144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to base of metacarpals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Proximally: to ~ ¼ distal </a:t>
            </a:r>
            <a:r>
              <a:rPr lang="en-CA" dirty="0" err="1"/>
              <a:t>humerus</a:t>
            </a:r>
            <a:endParaRPr lang="en-CA" sz="1600" i="1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00881" y="5386332"/>
            <a:ext cx="289614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 “side-side” to include @ least ½ inch beyond soft-tissue margins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6202879" y="5751829"/>
            <a:ext cx="433720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epicondyles </a:t>
            </a:r>
            <a:r>
              <a:rPr lang="en-CA" i="1" dirty="0"/>
              <a:t>perpendicular</a:t>
            </a:r>
            <a:r>
              <a:rPr lang="en-CA" dirty="0"/>
              <a:t> to IR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4597026" y="6169337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4597025" y="4454254"/>
            <a:ext cx="952046" cy="1725385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589676" y="5205828"/>
            <a:ext cx="1993212" cy="1003118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723117" y="2781970"/>
            <a:ext cx="2989652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Entire upper limb on same horizontal level, with elbow flexed 90</a:t>
            </a:r>
            <a:r>
              <a:rPr lang="en-CA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5561611" y="4454254"/>
            <a:ext cx="838739" cy="956091"/>
            <a:chOff x="4037610" y="4454253"/>
            <a:chExt cx="838739" cy="956091"/>
          </a:xfrm>
        </p:grpSpPr>
        <p:cxnSp>
          <p:nvCxnSpPr>
            <p:cNvPr id="34" name="Straight Connector 33"/>
            <p:cNvCxnSpPr/>
            <p:nvPr/>
          </p:nvCxnSpPr>
          <p:spPr>
            <a:xfrm flipV="1">
              <a:off x="4037610" y="5021629"/>
              <a:ext cx="584091" cy="13509"/>
            </a:xfrm>
            <a:prstGeom prst="line">
              <a:avLst/>
            </a:prstGeom>
            <a:ln w="28575"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4608947" y="4454253"/>
              <a:ext cx="12754" cy="575324"/>
            </a:xfrm>
            <a:prstGeom prst="line">
              <a:avLst/>
            </a:prstGeom>
            <a:ln w="28575"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Arc 38"/>
            <p:cNvSpPr/>
            <p:nvPr/>
          </p:nvSpPr>
          <p:spPr>
            <a:xfrm rot="16385648">
              <a:off x="4240200" y="4774195"/>
              <a:ext cx="713358" cy="558940"/>
            </a:xfrm>
            <a:prstGeom prst="arc">
              <a:avLst/>
            </a:prstGeom>
            <a:ln>
              <a:solidFill>
                <a:srgbClr val="CC00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cxnSp>
        <p:nvCxnSpPr>
          <p:cNvPr id="43" name="Straight Arrow Connector 42"/>
          <p:cNvCxnSpPr>
            <a:stCxn id="33" idx="3"/>
          </p:cNvCxnSpPr>
          <p:nvPr/>
        </p:nvCxnSpPr>
        <p:spPr>
          <a:xfrm>
            <a:off x="4712769" y="3243635"/>
            <a:ext cx="1432932" cy="1329472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26" idx="3"/>
          </p:cNvCxnSpPr>
          <p:nvPr/>
        </p:nvCxnSpPr>
        <p:spPr>
          <a:xfrm>
            <a:off x="4170422" y="2173927"/>
            <a:ext cx="2032456" cy="1860907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34913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E18DC6-4789-4D19-AA3A-8F9448A9695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A8E10D9B-076C-45CB-BDD9-751742A35A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6EF970-1ED0-4460-9AE9-1C8923D11340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27704</TotalTime>
  <Words>1592</Words>
  <Application>Microsoft Office PowerPoint</Application>
  <PresentationFormat>Widescreen</PresentationFormat>
  <Paragraphs>206</Paragraphs>
  <Slides>26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</vt:lpstr>
      <vt:lpstr>Guidelines/Considerations</vt:lpstr>
      <vt:lpstr>Guidelines/Considerations</vt:lpstr>
      <vt:lpstr>Guidelines/Considerations</vt:lpstr>
      <vt:lpstr>Wrist Protocol</vt:lpstr>
      <vt:lpstr>Positioning – PA Wrist</vt:lpstr>
      <vt:lpstr>Positioning – PA Wrist</vt:lpstr>
      <vt:lpstr>Positioning – PA Oblique Wrist</vt:lpstr>
      <vt:lpstr>Positioning – PA Oblique Wrist</vt:lpstr>
      <vt:lpstr>Positioning – Lateral (lateromedial) Wrist</vt:lpstr>
      <vt:lpstr>Positioning – Lateral Wrist</vt:lpstr>
      <vt:lpstr>Scaphoid Protocol</vt:lpstr>
      <vt:lpstr>Positioning – PA Scaphoid</vt:lpstr>
      <vt:lpstr>Positioning – PA Scaphoid</vt:lpstr>
      <vt:lpstr>Positioning – 150 PA Axial Scaphoid</vt:lpstr>
      <vt:lpstr>Positioning – 150 PA Axial Scaphoid: Notes</vt:lpstr>
      <vt:lpstr>Positioning – 150 PA Axial Scaphoid</vt:lpstr>
      <vt:lpstr>Guidelines/Considerations - Notes</vt:lpstr>
      <vt:lpstr>Forearm Protocol</vt:lpstr>
      <vt:lpstr>Positioning – AP Forearm</vt:lpstr>
      <vt:lpstr>Positioning – AP Forearm</vt:lpstr>
      <vt:lpstr>Positioning – Lateral Forearm</vt:lpstr>
      <vt:lpstr>Positioning – Lateral Forearm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1227</cp:revision>
  <cp:lastPrinted>2016-04-11T17:01:10Z</cp:lastPrinted>
  <dcterms:created xsi:type="dcterms:W3CDTF">2009-04-06T17:04:40Z</dcterms:created>
  <dcterms:modified xsi:type="dcterms:W3CDTF">2025-02-07T18:25:17Z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