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25"/>
  </p:notesMasterIdLst>
  <p:sldIdLst>
    <p:sldId id="256" r:id="rId5"/>
    <p:sldId id="266" r:id="rId6"/>
    <p:sldId id="440" r:id="rId7"/>
    <p:sldId id="437" r:id="rId8"/>
    <p:sldId id="290" r:id="rId9"/>
    <p:sldId id="429" r:id="rId10"/>
    <p:sldId id="439" r:id="rId11"/>
    <p:sldId id="441" r:id="rId12"/>
    <p:sldId id="442" r:id="rId13"/>
    <p:sldId id="443" r:id="rId14"/>
    <p:sldId id="444" r:id="rId15"/>
    <p:sldId id="445" r:id="rId16"/>
    <p:sldId id="446" r:id="rId17"/>
    <p:sldId id="447" r:id="rId18"/>
    <p:sldId id="448" r:id="rId19"/>
    <p:sldId id="449" r:id="rId20"/>
    <p:sldId id="450" r:id="rId21"/>
    <p:sldId id="451" r:id="rId22"/>
    <p:sldId id="452" r:id="rId23"/>
    <p:sldId id="436"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8" d="100"/>
          <a:sy n="78" d="100"/>
        </p:scale>
        <p:origin x="154" y="3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2023-04-11</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29072" y="4110609"/>
            <a:ext cx="7956659" cy="707886"/>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a:solidFill>
                  <a:schemeClr val="bg1"/>
                </a:solidFill>
                <a:latin typeface="Futura PT Demi" panose="020B0702020204020303" pitchFamily="34" charset="0"/>
              </a:rPr>
              <a:t>Photodynamic Therapy</a:t>
            </a:r>
            <a:endParaRPr lang="en-CA" b="0" dirty="0">
              <a:solidFill>
                <a:schemeClr val="bg1"/>
              </a:solidFill>
              <a:latin typeface="Futura PT Demi" panose="020B0702020204020303" pitchFamily="34" charset="0"/>
            </a:endParaRP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60861CE-0170-CCE4-9F98-F1355F676171}"/>
              </a:ext>
            </a:extLst>
          </p:cNvPr>
          <p:cNvPicPr>
            <a:picLocks noChangeAspect="1"/>
          </p:cNvPicPr>
          <p:nvPr/>
        </p:nvPicPr>
        <p:blipFill>
          <a:blip r:embed="rId2"/>
          <a:stretch>
            <a:fillRect/>
          </a:stretch>
        </p:blipFill>
        <p:spPr>
          <a:xfrm>
            <a:off x="643467" y="2024972"/>
            <a:ext cx="10905066" cy="2808054"/>
          </a:xfrm>
          <a:prstGeom prst="rect">
            <a:avLst/>
          </a:prstGeom>
        </p:spPr>
      </p:pic>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C6DB4CD-0146-039B-5D81-B4BB7D397FAE}"/>
              </a:ext>
            </a:extLst>
          </p:cNvPr>
          <p:cNvSpPr>
            <a:spLocks noGrp="1"/>
          </p:cNvSpPr>
          <p:nvPr>
            <p:ph type="title"/>
          </p:nvPr>
        </p:nvSpPr>
        <p:spPr/>
        <p:txBody>
          <a:bodyPr/>
          <a:lstStyle/>
          <a:p>
            <a:r>
              <a:rPr lang="en-US" dirty="0"/>
              <a:t>Introduction</a:t>
            </a:r>
          </a:p>
        </p:txBody>
      </p:sp>
      <p:sp>
        <p:nvSpPr>
          <p:cNvPr id="3" name="Content Placeholder 2">
            <a:extLst>
              <a:ext uri="{FF2B5EF4-FFF2-40B4-BE49-F238E27FC236}">
                <a16:creationId xmlns:a16="http://schemas.microsoft.com/office/drawing/2014/main" id="{D9BD170E-2EF9-A5D6-71AF-009939AFD3B5}"/>
              </a:ext>
            </a:extLst>
          </p:cNvPr>
          <p:cNvSpPr>
            <a:spLocks noGrp="1"/>
          </p:cNvSpPr>
          <p:nvPr>
            <p:ph idx="1"/>
          </p:nvPr>
        </p:nvSpPr>
        <p:spPr/>
        <p:txBody>
          <a:bodyPr>
            <a:normAutofit fontScale="77500" lnSpcReduction="20000"/>
          </a:bodyPr>
          <a:lstStyle/>
          <a:p>
            <a:r>
              <a:rPr lang="en-US" dirty="0"/>
              <a:t>Photodynamic therapy (PDT) involves the application of a photosensitizer, a light-absorbing compound, which accumulates in a subset of cells or tissues, followed by illumination with specified wavelengths, which triggers a reaction that destroys the target. </a:t>
            </a:r>
          </a:p>
          <a:p>
            <a:r>
              <a:rPr lang="en-US" dirty="0"/>
              <a:t>The PDT reaction requires photosensitizer, a light source, and oxygen with reactive oxygen species generated that lead to apoptosis and necrosis.</a:t>
            </a:r>
          </a:p>
          <a:p>
            <a:endParaRPr lang="en-US" dirty="0"/>
          </a:p>
          <a:p>
            <a:r>
              <a:rPr lang="en-US" dirty="0"/>
              <a:t>PDT has been conducted using a variety of photosensitizers and light sources.</a:t>
            </a:r>
          </a:p>
          <a:p>
            <a:r>
              <a:rPr lang="en-US" dirty="0"/>
              <a:t>Systemic photosensitizers, such as hematoporphyrin, followed by irradiation with broadband red and blue light were used to treat a variety of cutaneous neoplasms. </a:t>
            </a:r>
          </a:p>
          <a:p>
            <a:r>
              <a:rPr lang="en-US" dirty="0"/>
              <a:t>In 1995, the first US Food and Drug Administration (FDA) approval for PDT was with </a:t>
            </a:r>
            <a:r>
              <a:rPr lang="en-US" dirty="0" err="1"/>
              <a:t>porfirin</a:t>
            </a:r>
            <a:r>
              <a:rPr lang="en-US" dirty="0"/>
              <a:t> sodium for treatment of esophageal carcinoma. </a:t>
            </a:r>
          </a:p>
          <a:p>
            <a:r>
              <a:rPr lang="en-US" dirty="0"/>
              <a:t>Topical 5-aminolevulinic acid (ALA) was introduced in the 1980s for cutaneous applications and eliminated the complication of generalized cutaneous photosensitivity observed with systemic PDT.</a:t>
            </a:r>
          </a:p>
        </p:txBody>
      </p:sp>
    </p:spTree>
    <p:extLst>
      <p:ext uri="{BB962C8B-B14F-4D97-AF65-F5344CB8AC3E}">
        <p14:creationId xmlns:p14="http://schemas.microsoft.com/office/powerpoint/2010/main" val="1961756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1A189035-F806-6E23-6F8B-3CBC1C245E83}"/>
              </a:ext>
            </a:extLst>
          </p:cNvPr>
          <p:cNvSpPr txBox="1"/>
          <p:nvPr/>
        </p:nvSpPr>
        <p:spPr>
          <a:xfrm>
            <a:off x="877454" y="2051270"/>
            <a:ext cx="10132291" cy="3139321"/>
          </a:xfrm>
          <a:prstGeom prst="rect">
            <a:avLst/>
          </a:prstGeom>
          <a:noFill/>
        </p:spPr>
        <p:txBody>
          <a:bodyPr wrap="square">
            <a:spAutoFit/>
          </a:bodyPr>
          <a:lstStyle/>
          <a:p>
            <a:pPr marL="285750" indent="-285750">
              <a:buFont typeface="Arial" panose="020B0604020202020204" pitchFamily="34" charset="0"/>
              <a:buChar char="•"/>
            </a:pPr>
            <a:r>
              <a:rPr lang="en-US" dirty="0"/>
              <a:t>The light source used for PDT is determined by the absorption spectrum of the photosensitizer and the wavelength and penetration depth of the light. </a:t>
            </a:r>
          </a:p>
          <a:p>
            <a:pPr marL="285750" indent="-285750">
              <a:buFont typeface="Arial" panose="020B0604020202020204" pitchFamily="34" charset="0"/>
              <a:buChar char="•"/>
            </a:pPr>
            <a:r>
              <a:rPr lang="en-US" dirty="0"/>
              <a:t>Broadband light sources in the red and blue range dominate in PDT applications.</a:t>
            </a:r>
          </a:p>
          <a:p>
            <a:pPr marL="285750" indent="-285750">
              <a:buFont typeface="Arial" panose="020B0604020202020204" pitchFamily="34" charset="0"/>
              <a:buChar char="•"/>
            </a:pPr>
            <a:r>
              <a:rPr lang="en-US" dirty="0"/>
              <a:t>Topical ALA has been paired with red and blue light, the latter FDA-approved for the treatment AK in 1999. Various lasers, light sources and incubation protocols have been introduced to treat cutaneous neoplasms and inflammatory disorders. </a:t>
            </a:r>
          </a:p>
          <a:p>
            <a:pPr marL="285750" indent="-285750">
              <a:buFont typeface="Arial" panose="020B0604020202020204" pitchFamily="34" charset="0"/>
              <a:buChar char="•"/>
            </a:pPr>
            <a:r>
              <a:rPr lang="en-US" dirty="0"/>
              <a:t>Methyl </a:t>
            </a:r>
            <a:r>
              <a:rPr lang="en-US" dirty="0" err="1"/>
              <a:t>aminolevulinic</a:t>
            </a:r>
            <a:r>
              <a:rPr lang="en-US" dirty="0"/>
              <a:t> acid (MAL) was approved with red light in the European Union (EU) countries starting in 2001 for the treatment of hyperkeratotic AK and basal cell carcinoma (BCC), and in the United States in 2004 for the treatment of hyperkeratotic AK.</a:t>
            </a:r>
          </a:p>
          <a:p>
            <a:pPr marL="285750" indent="-285750">
              <a:buFont typeface="Arial" panose="020B0604020202020204" pitchFamily="34" charset="0"/>
              <a:buChar char="•"/>
            </a:pPr>
            <a:r>
              <a:rPr lang="en-US" dirty="0"/>
              <a:t> A nano-emulsion of ALA was introduced and approved for use with red light in the EU in 2011 for the treatment of AK and BCC and FDA-approved in the United States in 2016.</a:t>
            </a:r>
          </a:p>
        </p:txBody>
      </p:sp>
      <p:sp>
        <p:nvSpPr>
          <p:cNvPr id="2" name="Title 1">
            <a:extLst>
              <a:ext uri="{FF2B5EF4-FFF2-40B4-BE49-F238E27FC236}">
                <a16:creationId xmlns:a16="http://schemas.microsoft.com/office/drawing/2014/main" id="{DBD82C59-04D0-D913-5564-F47AECF0D5F5}"/>
              </a:ext>
            </a:extLst>
          </p:cNvPr>
          <p:cNvSpPr>
            <a:spLocks noGrp="1"/>
          </p:cNvSpPr>
          <p:nvPr>
            <p:ph type="title"/>
          </p:nvPr>
        </p:nvSpPr>
        <p:spPr>
          <a:xfrm>
            <a:off x="877454" y="341846"/>
            <a:ext cx="10515600" cy="1325563"/>
          </a:xfrm>
        </p:spPr>
        <p:txBody>
          <a:bodyPr/>
          <a:lstStyle/>
          <a:p>
            <a:r>
              <a:rPr lang="en-US" dirty="0"/>
              <a:t>Principles</a:t>
            </a:r>
          </a:p>
        </p:txBody>
      </p:sp>
    </p:spTree>
    <p:extLst>
      <p:ext uri="{BB962C8B-B14F-4D97-AF65-F5344CB8AC3E}">
        <p14:creationId xmlns:p14="http://schemas.microsoft.com/office/powerpoint/2010/main" val="23297435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CED20FE-0980-E822-18E7-E1CB209726D7}"/>
              </a:ext>
            </a:extLst>
          </p:cNvPr>
          <p:cNvSpPr>
            <a:spLocks noGrp="1"/>
          </p:cNvSpPr>
          <p:nvPr>
            <p:ph type="title"/>
          </p:nvPr>
        </p:nvSpPr>
        <p:spPr>
          <a:xfrm>
            <a:off x="838200" y="286467"/>
            <a:ext cx="10515600" cy="1325563"/>
          </a:xfrm>
        </p:spPr>
        <p:txBody>
          <a:bodyPr/>
          <a:lstStyle/>
          <a:p>
            <a:r>
              <a:rPr lang="en-US" dirty="0"/>
              <a:t>Mechanisms of Actions</a:t>
            </a:r>
          </a:p>
        </p:txBody>
      </p:sp>
      <p:pic>
        <p:nvPicPr>
          <p:cNvPr id="11" name="Content Placeholder 10">
            <a:extLst>
              <a:ext uri="{FF2B5EF4-FFF2-40B4-BE49-F238E27FC236}">
                <a16:creationId xmlns:a16="http://schemas.microsoft.com/office/drawing/2014/main" id="{07DB90CA-92D9-13CE-68DB-330224444AF5}"/>
              </a:ext>
            </a:extLst>
          </p:cNvPr>
          <p:cNvPicPr>
            <a:picLocks noGrp="1" noChangeAspect="1"/>
          </p:cNvPicPr>
          <p:nvPr>
            <p:ph idx="1"/>
          </p:nvPr>
        </p:nvPicPr>
        <p:blipFill>
          <a:blip r:embed="rId2"/>
          <a:stretch>
            <a:fillRect/>
          </a:stretch>
        </p:blipFill>
        <p:spPr>
          <a:xfrm>
            <a:off x="1838325" y="3382169"/>
            <a:ext cx="8515350" cy="1238250"/>
          </a:xfr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86AA224D-2675-FABF-DDA8-88A3633DE142}"/>
              </a:ext>
            </a:extLst>
          </p:cNvPr>
          <p:cNvPicPr>
            <a:picLocks noChangeAspect="1"/>
          </p:cNvPicPr>
          <p:nvPr/>
        </p:nvPicPr>
        <p:blipFill>
          <a:blip r:embed="rId2"/>
          <a:stretch>
            <a:fillRect/>
          </a:stretch>
        </p:blipFill>
        <p:spPr>
          <a:xfrm>
            <a:off x="9523379" y="426497"/>
            <a:ext cx="1753917" cy="1753917"/>
          </a:xfrm>
          <a:prstGeom prst="rect">
            <a:avLst/>
          </a:prstGeom>
        </p:spPr>
      </p:pic>
      <p:pic>
        <p:nvPicPr>
          <p:cNvPr id="5" name="Picture 4">
            <a:extLst>
              <a:ext uri="{FF2B5EF4-FFF2-40B4-BE49-F238E27FC236}">
                <a16:creationId xmlns:a16="http://schemas.microsoft.com/office/drawing/2014/main" id="{DFD25432-D12F-143B-01D9-7DD27C66534D}"/>
              </a:ext>
            </a:extLst>
          </p:cNvPr>
          <p:cNvPicPr>
            <a:picLocks noChangeAspect="1"/>
          </p:cNvPicPr>
          <p:nvPr/>
        </p:nvPicPr>
        <p:blipFill>
          <a:blip r:embed="rId3"/>
          <a:stretch>
            <a:fillRect/>
          </a:stretch>
        </p:blipFill>
        <p:spPr>
          <a:xfrm>
            <a:off x="1543050" y="2828925"/>
            <a:ext cx="9105900" cy="1200150"/>
          </a:xfrm>
          <a:prstGeom prst="rect">
            <a:avLst/>
          </a:prstGeom>
        </p:spPr>
      </p:pic>
    </p:spTree>
    <p:extLst>
      <p:ext uri="{BB962C8B-B14F-4D97-AF65-F5344CB8AC3E}">
        <p14:creationId xmlns:p14="http://schemas.microsoft.com/office/powerpoint/2010/main" val="27157072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FE467E2F-7BF7-CF2D-69C5-DC2FD2057CF8}"/>
              </a:ext>
            </a:extLst>
          </p:cNvPr>
          <p:cNvPicPr>
            <a:picLocks noGrp="1" noChangeAspect="1"/>
          </p:cNvPicPr>
          <p:nvPr>
            <p:ph idx="1"/>
          </p:nvPr>
        </p:nvPicPr>
        <p:blipFill>
          <a:blip r:embed="rId2"/>
          <a:stretch>
            <a:fillRect/>
          </a:stretch>
        </p:blipFill>
        <p:spPr>
          <a:xfrm>
            <a:off x="1026897" y="1248697"/>
            <a:ext cx="9245661" cy="4715286"/>
          </a:xfrm>
          <a:prstGeom prst="rect">
            <a:avLst/>
          </a:prstGeom>
        </p:spPr>
      </p:pic>
    </p:spTree>
    <p:extLst>
      <p:ext uri="{BB962C8B-B14F-4D97-AF65-F5344CB8AC3E}">
        <p14:creationId xmlns:p14="http://schemas.microsoft.com/office/powerpoint/2010/main" val="8385282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id="{232C4689-81D3-B298-3C6D-0300AEBE28F5}"/>
              </a:ext>
            </a:extLst>
          </p:cNvPr>
          <p:cNvPicPr>
            <a:picLocks noGrp="1" noChangeAspect="1"/>
          </p:cNvPicPr>
          <p:nvPr>
            <p:ph idx="1"/>
          </p:nvPr>
        </p:nvPicPr>
        <p:blipFill>
          <a:blip r:embed="rId2"/>
          <a:stretch>
            <a:fillRect/>
          </a:stretch>
        </p:blipFill>
        <p:spPr>
          <a:xfrm>
            <a:off x="2366962" y="2167731"/>
            <a:ext cx="7458075" cy="3667125"/>
          </a:xfrm>
        </p:spPr>
      </p:pic>
    </p:spTree>
    <p:extLst>
      <p:ext uri="{BB962C8B-B14F-4D97-AF65-F5344CB8AC3E}">
        <p14:creationId xmlns:p14="http://schemas.microsoft.com/office/powerpoint/2010/main" val="10173971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8EAEF802-471D-8A1F-2EE1-F49CE15DD160}"/>
              </a:ext>
            </a:extLst>
          </p:cNvPr>
          <p:cNvPicPr>
            <a:picLocks noGrp="1" noChangeAspect="1"/>
          </p:cNvPicPr>
          <p:nvPr>
            <p:ph idx="1"/>
          </p:nvPr>
        </p:nvPicPr>
        <p:blipFill>
          <a:blip r:embed="rId2"/>
          <a:stretch>
            <a:fillRect/>
          </a:stretch>
        </p:blipFill>
        <p:spPr>
          <a:xfrm>
            <a:off x="1638300" y="1658144"/>
            <a:ext cx="8343900" cy="2895600"/>
          </a:xfrm>
        </p:spPr>
      </p:pic>
    </p:spTree>
    <p:extLst>
      <p:ext uri="{BB962C8B-B14F-4D97-AF65-F5344CB8AC3E}">
        <p14:creationId xmlns:p14="http://schemas.microsoft.com/office/powerpoint/2010/main" val="34851898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B3287712-53A4-E8DE-61F4-DA8143888DFB}"/>
              </a:ext>
            </a:extLst>
          </p:cNvPr>
          <p:cNvPicPr>
            <a:picLocks noGrp="1" noChangeAspect="1"/>
          </p:cNvPicPr>
          <p:nvPr>
            <p:ph idx="1"/>
          </p:nvPr>
        </p:nvPicPr>
        <p:blipFill>
          <a:blip r:embed="rId2"/>
          <a:stretch>
            <a:fillRect/>
          </a:stretch>
        </p:blipFill>
        <p:spPr>
          <a:xfrm>
            <a:off x="1909762" y="2463006"/>
            <a:ext cx="8372475" cy="3076575"/>
          </a:xfrm>
        </p:spPr>
      </p:pic>
    </p:spTree>
    <p:extLst>
      <p:ext uri="{BB962C8B-B14F-4D97-AF65-F5344CB8AC3E}">
        <p14:creationId xmlns:p14="http://schemas.microsoft.com/office/powerpoint/2010/main" val="19739589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AFC6633-3EE6-A12B-54E7-6A777A82C095}"/>
              </a:ext>
            </a:extLst>
          </p:cNvPr>
          <p:cNvPicPr>
            <a:picLocks noGrp="1" noChangeAspect="1"/>
          </p:cNvPicPr>
          <p:nvPr>
            <p:ph idx="1"/>
          </p:nvPr>
        </p:nvPicPr>
        <p:blipFill>
          <a:blip r:embed="rId2"/>
          <a:stretch>
            <a:fillRect/>
          </a:stretch>
        </p:blipFill>
        <p:spPr>
          <a:xfrm>
            <a:off x="643467" y="1007530"/>
            <a:ext cx="10319808" cy="5134105"/>
          </a:xfrm>
          <a:prstGeom prst="rect">
            <a:avLst/>
          </a:prstGeom>
        </p:spPr>
      </p:pic>
    </p:spTree>
    <p:extLst>
      <p:ext uri="{BB962C8B-B14F-4D97-AF65-F5344CB8AC3E}">
        <p14:creationId xmlns:p14="http://schemas.microsoft.com/office/powerpoint/2010/main" val="8092037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77F770A4-261F-6410-1BE0-8782748ECE84}"/>
              </a:ext>
            </a:extLst>
          </p:cNvPr>
          <p:cNvPicPr>
            <a:picLocks noGrp="1" noChangeAspect="1"/>
          </p:cNvPicPr>
          <p:nvPr>
            <p:ph idx="1"/>
          </p:nvPr>
        </p:nvPicPr>
        <p:blipFill>
          <a:blip r:embed="rId2"/>
          <a:stretch>
            <a:fillRect/>
          </a:stretch>
        </p:blipFill>
        <p:spPr>
          <a:xfrm>
            <a:off x="1714500" y="3196431"/>
            <a:ext cx="8763000" cy="1609725"/>
          </a:xfrm>
        </p:spPr>
      </p:pic>
    </p:spTree>
    <p:extLst>
      <p:ext uri="{BB962C8B-B14F-4D97-AF65-F5344CB8AC3E}">
        <p14:creationId xmlns:p14="http://schemas.microsoft.com/office/powerpoint/2010/main" val="7963163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E2CD0B05-CC7D-FEE2-C8DB-BFF8CE9B3811}"/>
              </a:ext>
            </a:extLst>
          </p:cNvPr>
          <p:cNvPicPr>
            <a:picLocks noGrp="1" noChangeAspect="1"/>
          </p:cNvPicPr>
          <p:nvPr>
            <p:ph idx="1"/>
          </p:nvPr>
        </p:nvPicPr>
        <p:blipFill>
          <a:blip r:embed="rId2"/>
          <a:stretch>
            <a:fillRect/>
          </a:stretch>
        </p:blipFill>
        <p:spPr>
          <a:xfrm>
            <a:off x="1910117" y="1253331"/>
            <a:ext cx="7781216" cy="4351338"/>
          </a:xfrm>
        </p:spPr>
      </p:pic>
    </p:spTree>
    <p:extLst>
      <p:ext uri="{BB962C8B-B14F-4D97-AF65-F5344CB8AC3E}">
        <p14:creationId xmlns:p14="http://schemas.microsoft.com/office/powerpoint/2010/main" val="27510468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41EC0AA4-45B4-CB02-9F06-245D3BDB16DB}"/>
              </a:ext>
            </a:extLst>
          </p:cNvPr>
          <p:cNvPicPr>
            <a:picLocks noGrp="1" noChangeAspect="1"/>
          </p:cNvPicPr>
          <p:nvPr>
            <p:ph idx="1"/>
          </p:nvPr>
        </p:nvPicPr>
        <p:blipFill>
          <a:blip r:embed="rId2"/>
          <a:stretch>
            <a:fillRect/>
          </a:stretch>
        </p:blipFill>
        <p:spPr>
          <a:xfrm>
            <a:off x="1827724" y="2039987"/>
            <a:ext cx="7907594" cy="4023162"/>
          </a:xfrm>
        </p:spPr>
      </p:pic>
      <p:pic>
        <p:nvPicPr>
          <p:cNvPr id="5" name="Picture 4">
            <a:extLst>
              <a:ext uri="{FF2B5EF4-FFF2-40B4-BE49-F238E27FC236}">
                <a16:creationId xmlns:a16="http://schemas.microsoft.com/office/drawing/2014/main" id="{220B21B0-716E-7ABD-2B45-2DB36A395436}"/>
              </a:ext>
            </a:extLst>
          </p:cNvPr>
          <p:cNvPicPr>
            <a:picLocks noChangeAspect="1"/>
          </p:cNvPicPr>
          <p:nvPr/>
        </p:nvPicPr>
        <p:blipFill>
          <a:blip r:embed="rId3"/>
          <a:stretch>
            <a:fillRect/>
          </a:stretch>
        </p:blipFill>
        <p:spPr>
          <a:xfrm>
            <a:off x="1779639" y="1230495"/>
            <a:ext cx="6298329" cy="619659"/>
          </a:xfrm>
          <a:prstGeom prst="rect">
            <a:avLst/>
          </a:prstGeom>
        </p:spPr>
      </p:pic>
    </p:spTree>
    <p:extLst>
      <p:ext uri="{BB962C8B-B14F-4D97-AF65-F5344CB8AC3E}">
        <p14:creationId xmlns:p14="http://schemas.microsoft.com/office/powerpoint/2010/main" val="41829281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78706BA0-BF6A-9E4D-C9B7-72D7DA967652}"/>
              </a:ext>
            </a:extLst>
          </p:cNvPr>
          <p:cNvPicPr>
            <a:picLocks noGrp="1" noChangeAspect="1"/>
          </p:cNvPicPr>
          <p:nvPr>
            <p:ph idx="1"/>
          </p:nvPr>
        </p:nvPicPr>
        <p:blipFill>
          <a:blip r:embed="rId2"/>
          <a:stretch>
            <a:fillRect/>
          </a:stretch>
        </p:blipFill>
        <p:spPr>
          <a:xfrm>
            <a:off x="1453444" y="643466"/>
            <a:ext cx="9285111" cy="5571067"/>
          </a:xfrm>
          <a:prstGeom prst="rect">
            <a:avLst/>
          </a:prstGeom>
        </p:spPr>
      </p:pic>
    </p:spTree>
    <p:extLst>
      <p:ext uri="{BB962C8B-B14F-4D97-AF65-F5344CB8AC3E}">
        <p14:creationId xmlns:p14="http://schemas.microsoft.com/office/powerpoint/2010/main" val="2136841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E065D1CA-E2FC-9EFB-1313-2655A6FBDB51}"/>
              </a:ext>
            </a:extLst>
          </p:cNvPr>
          <p:cNvPicPr>
            <a:picLocks noGrp="1" noChangeAspect="1"/>
          </p:cNvPicPr>
          <p:nvPr>
            <p:ph idx="1"/>
          </p:nvPr>
        </p:nvPicPr>
        <p:blipFill>
          <a:blip r:embed="rId2"/>
          <a:stretch>
            <a:fillRect/>
          </a:stretch>
        </p:blipFill>
        <p:spPr>
          <a:xfrm>
            <a:off x="1249254" y="1327355"/>
            <a:ext cx="9459920" cy="4682659"/>
          </a:xfrm>
          <a:prstGeom prst="rect">
            <a:avLst/>
          </a:prstGeom>
        </p:spPr>
      </p:pic>
    </p:spTree>
    <p:extLst>
      <p:ext uri="{BB962C8B-B14F-4D97-AF65-F5344CB8AC3E}">
        <p14:creationId xmlns:p14="http://schemas.microsoft.com/office/powerpoint/2010/main" val="31046265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D4D3EC3-0CAA-2A79-EB9A-97FB3D787368}"/>
              </a:ext>
            </a:extLst>
          </p:cNvPr>
          <p:cNvPicPr>
            <a:picLocks noGrp="1" noChangeAspect="1"/>
          </p:cNvPicPr>
          <p:nvPr>
            <p:ph idx="1"/>
          </p:nvPr>
        </p:nvPicPr>
        <p:blipFill>
          <a:blip r:embed="rId2"/>
          <a:stretch>
            <a:fillRect/>
          </a:stretch>
        </p:blipFill>
        <p:spPr>
          <a:xfrm>
            <a:off x="1726536" y="643466"/>
            <a:ext cx="8738928" cy="5571067"/>
          </a:xfrm>
          <a:prstGeom prst="rect">
            <a:avLst/>
          </a:prstGeom>
        </p:spPr>
      </p:pic>
    </p:spTree>
    <p:extLst>
      <p:ext uri="{BB962C8B-B14F-4D97-AF65-F5344CB8AC3E}">
        <p14:creationId xmlns:p14="http://schemas.microsoft.com/office/powerpoint/2010/main" val="9264777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13C7EC6-DA30-BD4D-D82D-BE5F66710C91}"/>
              </a:ext>
            </a:extLst>
          </p:cNvPr>
          <p:cNvSpPr>
            <a:spLocks noGrp="1"/>
          </p:cNvSpPr>
          <p:nvPr>
            <p:ph type="title"/>
          </p:nvPr>
        </p:nvSpPr>
        <p:spPr/>
        <p:txBody>
          <a:bodyPr/>
          <a:lstStyle/>
          <a:p>
            <a:r>
              <a:rPr lang="en-US" dirty="0"/>
              <a:t>Alternative Clinical Application</a:t>
            </a:r>
          </a:p>
        </p:txBody>
      </p:sp>
      <p:sp>
        <p:nvSpPr>
          <p:cNvPr id="6" name="Content Placeholder 5">
            <a:extLst>
              <a:ext uri="{FF2B5EF4-FFF2-40B4-BE49-F238E27FC236}">
                <a16:creationId xmlns:a16="http://schemas.microsoft.com/office/drawing/2014/main" id="{1067F785-1810-9F2F-164C-DF8E07FE5900}"/>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11363340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4725197-8D27-0827-CB0A-A4A1D697BE69}"/>
              </a:ext>
            </a:extLst>
          </p:cNvPr>
          <p:cNvSpPr>
            <a:spLocks noGrp="1"/>
          </p:cNvSpPr>
          <p:nvPr>
            <p:ph type="title"/>
          </p:nvPr>
        </p:nvSpPr>
        <p:spPr/>
        <p:txBody>
          <a:bodyPr/>
          <a:lstStyle/>
          <a:p>
            <a:r>
              <a:rPr lang="en-US" dirty="0"/>
              <a:t>Conclusion</a:t>
            </a:r>
          </a:p>
        </p:txBody>
      </p:sp>
    </p:spTree>
    <p:extLst>
      <p:ext uri="{BB962C8B-B14F-4D97-AF65-F5344CB8AC3E}">
        <p14:creationId xmlns:p14="http://schemas.microsoft.com/office/powerpoint/2010/main" val="16981360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8C5489E-87E3-4684-B2F3-6D56E1B60BAA}">
  <ds:schemaRefs>
    <ds:schemaRef ds:uri="http://schemas.microsoft.com/sharepoint/v3/contenttype/forms"/>
  </ds:schemaRefs>
</ds:datastoreItem>
</file>

<file path=customXml/itemProps2.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docProps/app.xml><?xml version="1.0" encoding="utf-8"?>
<Properties xmlns="http://schemas.openxmlformats.org/officeDocument/2006/extended-properties" xmlns:vt="http://schemas.openxmlformats.org/officeDocument/2006/docPropsVTypes">
  <TotalTime>6840</TotalTime>
  <Words>334</Words>
  <Application>Microsoft Office PowerPoint</Application>
  <PresentationFormat>Widescreen</PresentationFormat>
  <Paragraphs>19</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Futura PT Book</vt:lpstr>
      <vt:lpstr>Futura PT Demi</vt:lpstr>
      <vt:lpstr>Office Theme</vt:lpstr>
      <vt:lpstr>PowerPoint Presentation</vt:lpstr>
      <vt:lpstr>PowerPoint Presentation</vt:lpstr>
      <vt:lpstr>Introduction</vt:lpstr>
      <vt:lpstr>Principles</vt:lpstr>
      <vt:lpstr>Mechanisms of Actions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Alternative Clinical Application</vt:lpstr>
      <vt:lpstr>Conclusion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242</cp:revision>
  <dcterms:created xsi:type="dcterms:W3CDTF">2020-02-19T20:43:13Z</dcterms:created>
  <dcterms:modified xsi:type="dcterms:W3CDTF">2023-04-11T21:03:38Z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