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6"/>
  </p:notesMasterIdLst>
  <p:sldIdLst>
    <p:sldId id="256" r:id="rId6"/>
    <p:sldId id="266" r:id="rId7"/>
    <p:sldId id="437" r:id="rId8"/>
    <p:sldId id="438" r:id="rId9"/>
    <p:sldId id="439" r:id="rId10"/>
    <p:sldId id="440" r:id="rId11"/>
    <p:sldId id="441" r:id="rId12"/>
    <p:sldId id="442" r:id="rId13"/>
    <p:sldId id="297" r:id="rId14"/>
    <p:sldId id="43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www.pexels.com/photo/beauty-products-on-shelves-3735623/" TargetMode="External"/><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mysim-style.blogspot.com/2010/04/el-salon.html" TargetMode="External"/><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235341" y="3429000"/>
            <a:ext cx="7956659" cy="1815882"/>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600" b="0" dirty="0">
                <a:solidFill>
                  <a:schemeClr val="bg1"/>
                </a:solidFill>
                <a:latin typeface="Futura PT Demi" panose="020B0702020204020303" pitchFamily="34" charset="0"/>
              </a:rPr>
              <a:t>Business Operations</a:t>
            </a:r>
          </a:p>
          <a:p>
            <a:r>
              <a:rPr lang="en-CA" sz="3600" b="0" dirty="0">
                <a:latin typeface="Futura PT Demi" panose="020B0702020204020303" pitchFamily="34" charset="0"/>
              </a:rPr>
              <a:t>Unit 10</a:t>
            </a:r>
          </a:p>
          <a:p>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965431" y="629267"/>
            <a:ext cx="6007370" cy="1363161"/>
          </a:xfrm>
          <a:prstGeom prst="rect">
            <a:avLst/>
          </a:prstGeom>
        </p:spPr>
        <p:txBody>
          <a:bodyPr vert="horz" lIns="91440" tIns="45720" rIns="91440" bIns="45720" rtlCol="0" anchor="b">
            <a:no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3000" b="0" dirty="0">
                <a:solidFill>
                  <a:schemeClr val="tx1"/>
                </a:solidFill>
                <a:latin typeface="Futura PT Book" panose="020B0502020204020303" pitchFamily="34" charset="0"/>
                <a:ea typeface="+mj-ea"/>
                <a:cs typeface="+mj-cs"/>
              </a:rPr>
              <a:t>Before you decide how to price your product, let’s learn the basic </a:t>
            </a:r>
          </a:p>
        </p:txBody>
      </p:sp>
      <p:sp>
        <p:nvSpPr>
          <p:cNvPr id="5" name="TextBox 4"/>
          <p:cNvSpPr txBox="1"/>
          <p:nvPr/>
        </p:nvSpPr>
        <p:spPr>
          <a:xfrm>
            <a:off x="4965431" y="2438400"/>
            <a:ext cx="6586489" cy="3785419"/>
          </a:xfrm>
          <a:prstGeom prst="rect">
            <a:avLst/>
          </a:prstGeom>
        </p:spPr>
        <p:txBody>
          <a:bodyPr vert="horz" lIns="91440" tIns="45720" rIns="91440" bIns="45720" rtlCol="0">
            <a:normAutofit/>
          </a:bodyPr>
          <a:lstStyle/>
          <a:p>
            <a:pPr>
              <a:lnSpc>
                <a:spcPct val="90000"/>
              </a:lnSpc>
              <a:spcAft>
                <a:spcPts val="600"/>
              </a:spcAft>
            </a:pPr>
            <a:r>
              <a:rPr lang="en-US" sz="3000" dirty="0">
                <a:latin typeface="Futura PT Book" panose="020B0502020204020303" pitchFamily="34" charset="0"/>
              </a:rPr>
              <a:t>S</a:t>
            </a:r>
            <a:r>
              <a:rPr lang="en-US" sz="3000" i="0" dirty="0">
                <a:effectLst/>
                <a:latin typeface="Futura PT Book" panose="020B0502020204020303" pitchFamily="34" charset="0"/>
              </a:rPr>
              <a:t>ome of the following typical models of pricing options:</a:t>
            </a:r>
            <a:endParaRPr lang="en-US" sz="3000" dirty="0">
              <a:latin typeface="Futura PT Book" panose="020B0502020204020303" pitchFamily="34" charset="0"/>
            </a:endParaRPr>
          </a:p>
        </p:txBody>
      </p:sp>
      <p:pic>
        <p:nvPicPr>
          <p:cNvPr id="3" name="Picture 2" descr="A picture containing text, indoor, bottle, shelf&#10;&#10;Description automatically generated">
            <a:extLst>
              <a:ext uri="{FF2B5EF4-FFF2-40B4-BE49-F238E27FC236}">
                <a16:creationId xmlns:a16="http://schemas.microsoft.com/office/drawing/2014/main" id="{18011DA1-7F26-1C1A-6532-63C043E88DB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48" r="2" b="2"/>
          <a:stretch/>
        </p:blipFill>
        <p:spPr>
          <a:xfrm>
            <a:off x="640080" y="405881"/>
            <a:ext cx="4086877" cy="6046237"/>
          </a:xfrm>
          <a:prstGeom prst="rect">
            <a:avLst/>
          </a:prstGeom>
          <a:effectLst/>
        </p:spPr>
      </p:pic>
      <p:cxnSp>
        <p:nvCxnSpPr>
          <p:cNvPr id="21" name="Straight Connector 2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AF7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0607" y="2020511"/>
            <a:ext cx="9145809" cy="1938992"/>
          </a:xfrm>
          <a:prstGeom prst="rect">
            <a:avLst/>
          </a:prstGeom>
          <a:noFill/>
        </p:spPr>
        <p:txBody>
          <a:bodyPr wrap="square" rtlCol="0">
            <a:spAutoFit/>
          </a:bodyPr>
          <a:lstStyle/>
          <a:p>
            <a:r>
              <a:rPr lang="en-US" sz="2400" b="0" i="0" dirty="0">
                <a:effectLst/>
                <a:latin typeface="Futura PT Book" panose="020B0502020204020303" pitchFamily="34" charset="0"/>
                <a:ea typeface="Calibri" panose="020F0502020204030204" pitchFamily="34" charset="0"/>
                <a:cs typeface="Calibri" panose="020F0502020204030204" pitchFamily="34" charset="0"/>
              </a:rPr>
              <a:t>The retailer purchases a product from a supplier, and the MSRP is set at a particular formula. In this case, you would know your fixed costs, and an example would be the retail products you offer to your clients. Generally, spas use a keystone markup; we purchase the product for $10 and sell it to the customer for $20. </a:t>
            </a:r>
            <a:endParaRPr lang="en-CA" sz="2400" dirty="0">
              <a:latin typeface="Futura PT Book" panose="020B0502020204020303"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DBE390BB-4D82-65AD-6594-55EF48AA0FFF}"/>
              </a:ext>
            </a:extLst>
          </p:cNvPr>
          <p:cNvSpPr txBox="1"/>
          <p:nvPr/>
        </p:nvSpPr>
        <p:spPr>
          <a:xfrm>
            <a:off x="550607" y="675657"/>
            <a:ext cx="6096000" cy="646331"/>
          </a:xfrm>
          <a:prstGeom prst="rect">
            <a:avLst/>
          </a:prstGeom>
          <a:noFill/>
        </p:spPr>
        <p:txBody>
          <a:bodyPr wrap="square">
            <a:spAutoFit/>
          </a:bodyPr>
          <a:lstStyle/>
          <a:p>
            <a:r>
              <a:rPr lang="en-US" sz="3600" i="0" dirty="0">
                <a:effectLst/>
                <a:latin typeface="Futura PT Demi" panose="020B0702020204020303" pitchFamily="34" charset="0"/>
                <a:ea typeface="Calibri" panose="020F0502020204030204" pitchFamily="34" charset="0"/>
                <a:cs typeface="Calibri" panose="020F0502020204030204" pitchFamily="34" charset="0"/>
              </a:rPr>
              <a:t>Cost-plus pricing: </a:t>
            </a: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4D121-7B3A-B9CC-62C3-E252CC44ABF1}"/>
              </a:ext>
            </a:extLst>
          </p:cNvPr>
          <p:cNvSpPr>
            <a:spLocks noGrp="1"/>
          </p:cNvSpPr>
          <p:nvPr>
            <p:ph type="title"/>
          </p:nvPr>
        </p:nvSpPr>
        <p:spPr>
          <a:xfrm>
            <a:off x="4965430" y="629268"/>
            <a:ext cx="6586491" cy="1286160"/>
          </a:xfrm>
        </p:spPr>
        <p:txBody>
          <a:bodyPr anchor="b">
            <a:normAutofit/>
          </a:bodyPr>
          <a:lstStyle/>
          <a:p>
            <a:r>
              <a:rPr lang="en-US" sz="3600" i="0" dirty="0">
                <a:effectLst/>
                <a:latin typeface="Futura PT Book" panose="020B0502020204020303" pitchFamily="34" charset="0"/>
              </a:rPr>
              <a:t>Value-based pricing:</a:t>
            </a:r>
            <a:endParaRPr lang="en-US" sz="36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558D3857-43D1-63B4-84FC-6519AD8EAE8F}"/>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Futura PT Book" panose="020B0502020204020303" pitchFamily="34" charset="0"/>
              </a:rPr>
              <a:t>More for a developed brand, this involves a thorough understanding of the product and brand proposition, and how sought after that product is. If you want to stay at the Plaza Hotel in New York City, you’re going to pay the price; the prestige and location outweigh the small guest room.</a:t>
            </a:r>
            <a:endParaRPr lang="en-US" sz="2000" dirty="0">
              <a:latin typeface="Futura PT Book" panose="020B0502020204020303" pitchFamily="34" charset="0"/>
            </a:endParaRPr>
          </a:p>
        </p:txBody>
      </p:sp>
      <p:pic>
        <p:nvPicPr>
          <p:cNvPr id="5" name="Picture 4" descr="Woman peeking out a window">
            <a:extLst>
              <a:ext uri="{FF2B5EF4-FFF2-40B4-BE49-F238E27FC236}">
                <a16:creationId xmlns:a16="http://schemas.microsoft.com/office/drawing/2014/main" id="{13C72A78-B2A9-7482-284C-60D033F5F466}"/>
              </a:ext>
            </a:extLst>
          </p:cNvPr>
          <p:cNvPicPr>
            <a:picLocks noChangeAspect="1"/>
          </p:cNvPicPr>
          <p:nvPr/>
        </p:nvPicPr>
        <p:blipFill rotWithShape="1">
          <a:blip r:embed="rId2"/>
          <a:srcRect l="40782" r="14098" b="-1"/>
          <a:stretch/>
        </p:blipFill>
        <p:spPr>
          <a:xfrm>
            <a:off x="640079" y="158630"/>
            <a:ext cx="4206902" cy="6223806"/>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9A723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6664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C6BAA-5477-784F-8945-DFB0A81E74D5}"/>
              </a:ext>
            </a:extLst>
          </p:cNvPr>
          <p:cNvSpPr>
            <a:spLocks noGrp="1"/>
          </p:cNvSpPr>
          <p:nvPr>
            <p:ph type="title"/>
          </p:nvPr>
        </p:nvSpPr>
        <p:spPr>
          <a:xfrm>
            <a:off x="4965430" y="629268"/>
            <a:ext cx="6586491" cy="1286160"/>
          </a:xfrm>
        </p:spPr>
        <p:txBody>
          <a:bodyPr anchor="b">
            <a:normAutofit/>
          </a:bodyPr>
          <a:lstStyle/>
          <a:p>
            <a:r>
              <a:rPr lang="en-US" sz="3600" i="0" dirty="0">
                <a:effectLst/>
                <a:latin typeface="Futura PT Book" panose="020B0502020204020303" pitchFamily="34" charset="0"/>
              </a:rPr>
              <a:t>Anchor pricing:</a:t>
            </a:r>
            <a:endParaRPr lang="en-US" sz="36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38FCAAB2-2063-DD57-E71C-D852F61A807A}"/>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Futura PT Book" panose="020B0502020204020303" pitchFamily="34" charset="0"/>
              </a:rPr>
              <a:t>This is a strategy that uses a high initial price to frame consumer perception. We’ve all seen the commercial; buy our Ginsu knife, regularly priced at $29.99, on sale for $19.99! And get two if you buy now!</a:t>
            </a:r>
            <a:endParaRPr lang="en-US" sz="2000" dirty="0">
              <a:latin typeface="Futura PT Book" panose="020B0502020204020303" pitchFamily="34" charset="0"/>
            </a:endParaRPr>
          </a:p>
        </p:txBody>
      </p:sp>
      <p:pic>
        <p:nvPicPr>
          <p:cNvPr id="5" name="Picture 4">
            <a:extLst>
              <a:ext uri="{FF2B5EF4-FFF2-40B4-BE49-F238E27FC236}">
                <a16:creationId xmlns:a16="http://schemas.microsoft.com/office/drawing/2014/main" id="{CBD1BAD2-B85F-7374-DBD6-7EA4CF379193}"/>
              </a:ext>
            </a:extLst>
          </p:cNvPr>
          <p:cNvPicPr>
            <a:picLocks noChangeAspect="1"/>
          </p:cNvPicPr>
          <p:nvPr/>
        </p:nvPicPr>
        <p:blipFill rotWithShape="1">
          <a:blip r:embed="rId2"/>
          <a:srcRect l="38026" r="23953"/>
          <a:stretch/>
        </p:blipFill>
        <p:spPr>
          <a:xfrm>
            <a:off x="640079" y="424548"/>
            <a:ext cx="4061641" cy="6008903"/>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588A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965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2CCCA-FA90-FEF9-9B19-BD7AE61BB5CE}"/>
              </a:ext>
            </a:extLst>
          </p:cNvPr>
          <p:cNvSpPr>
            <a:spLocks noGrp="1"/>
          </p:cNvSpPr>
          <p:nvPr>
            <p:ph type="title"/>
          </p:nvPr>
        </p:nvSpPr>
        <p:spPr>
          <a:xfrm>
            <a:off x="576281" y="384968"/>
            <a:ext cx="9440332" cy="1325563"/>
          </a:xfrm>
        </p:spPr>
        <p:txBody>
          <a:bodyPr>
            <a:normAutofit/>
          </a:bodyPr>
          <a:lstStyle/>
          <a:p>
            <a:r>
              <a:rPr lang="en-US" sz="3600" i="0" dirty="0">
                <a:effectLst/>
                <a:latin typeface="Futura PT Demi" panose="020B0702020204020303"/>
              </a:rPr>
              <a:t>Decoy pricing:</a:t>
            </a:r>
            <a:endParaRPr lang="en-US" sz="3600" dirty="0">
              <a:latin typeface="Futura PT Demi" panose="020B0702020204020303"/>
            </a:endParaRPr>
          </a:p>
        </p:txBody>
      </p:sp>
      <p:pic>
        <p:nvPicPr>
          <p:cNvPr id="7" name="Graphic 6" descr="Shop">
            <a:extLst>
              <a:ext uri="{FF2B5EF4-FFF2-40B4-BE49-F238E27FC236}">
                <a16:creationId xmlns:a16="http://schemas.microsoft.com/office/drawing/2014/main" id="{8C49742B-C6D7-A6AE-BF1D-644C167B46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512575" y="504057"/>
            <a:ext cx="914400" cy="914400"/>
          </a:xfrm>
          <a:prstGeom prst="rect">
            <a:avLst/>
          </a:prstGeom>
        </p:spPr>
      </p:pic>
      <p:sp>
        <p:nvSpPr>
          <p:cNvPr id="3" name="Content Placeholder 2">
            <a:extLst>
              <a:ext uri="{FF2B5EF4-FFF2-40B4-BE49-F238E27FC236}">
                <a16:creationId xmlns:a16="http://schemas.microsoft.com/office/drawing/2014/main" id="{90F23DFC-4AFB-1A64-EA8F-79F4193DF419}"/>
              </a:ext>
            </a:extLst>
          </p:cNvPr>
          <p:cNvSpPr>
            <a:spLocks noGrp="1"/>
          </p:cNvSpPr>
          <p:nvPr>
            <p:ph idx="1"/>
          </p:nvPr>
        </p:nvSpPr>
        <p:spPr>
          <a:xfrm>
            <a:off x="651387" y="2002605"/>
            <a:ext cx="10515600" cy="4351338"/>
          </a:xfrm>
        </p:spPr>
        <p:txBody>
          <a:bodyPr>
            <a:normAutofit/>
          </a:bodyPr>
          <a:lstStyle/>
          <a:p>
            <a:pPr marL="0" indent="0">
              <a:buNone/>
            </a:pPr>
            <a:r>
              <a:rPr lang="en-US" sz="2400" b="0" i="0" dirty="0">
                <a:effectLst/>
                <a:latin typeface="Futura PT Book" panose="020B0502020204020303" pitchFamily="34" charset="0"/>
              </a:rPr>
              <a:t>Decoy pricing models are utilized when there are three or more options to purchase a particular item, and the decoy is used to drive sales to the more profitable version. Popcorn sales at a movie theater is a perfect example— a small bag costs $3, a medium bag is $6, and a large bag is $7. The medium bag is the decoy that leads the consumer to buy the large size, for only $1 more than the medium. But without the medium option, consumers would opt for the small. </a:t>
            </a:r>
            <a:r>
              <a:rPr lang="en-US" sz="2400" b="1" i="0" dirty="0">
                <a:effectLst/>
                <a:latin typeface="Futura PT Book" panose="020B0502020204020303" pitchFamily="34" charset="0"/>
              </a:rPr>
              <a:t> </a:t>
            </a:r>
            <a:endParaRPr lang="en-US" sz="2400" dirty="0">
              <a:latin typeface="Futura PT Book" panose="020B0502020204020303" pitchFamily="34" charset="0"/>
            </a:endParaRPr>
          </a:p>
        </p:txBody>
      </p:sp>
    </p:spTree>
    <p:extLst>
      <p:ext uri="{BB962C8B-B14F-4D97-AF65-F5344CB8AC3E}">
        <p14:creationId xmlns:p14="http://schemas.microsoft.com/office/powerpoint/2010/main" val="331550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9DFBE-72D3-9AD9-35A6-D0E1F753539F}"/>
              </a:ext>
            </a:extLst>
          </p:cNvPr>
          <p:cNvSpPr>
            <a:spLocks noGrp="1"/>
          </p:cNvSpPr>
          <p:nvPr>
            <p:ph type="title"/>
          </p:nvPr>
        </p:nvSpPr>
        <p:spPr>
          <a:xfrm>
            <a:off x="960100" y="978102"/>
            <a:ext cx="10588434" cy="1062644"/>
          </a:xfrm>
        </p:spPr>
        <p:txBody>
          <a:bodyPr anchor="b">
            <a:normAutofit/>
          </a:bodyPr>
          <a:lstStyle/>
          <a:p>
            <a:r>
              <a:rPr lang="en-US" sz="3600" i="0" dirty="0">
                <a:effectLst/>
                <a:latin typeface="Futura PT Demi" panose="020B0702020204020303"/>
              </a:rPr>
              <a:t>Variable pricing:</a:t>
            </a:r>
            <a:endParaRPr lang="en-US" sz="3600" dirty="0">
              <a:latin typeface="Futura PT Demi" panose="020B0702020204020303"/>
            </a:endParaRPr>
          </a:p>
        </p:txBody>
      </p:sp>
      <p:cxnSp>
        <p:nvCxnSpPr>
          <p:cNvPr id="12" name="Straight Connector 11">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Market">
            <a:extLst>
              <a:ext uri="{FF2B5EF4-FFF2-40B4-BE49-F238E27FC236}">
                <a16:creationId xmlns:a16="http://schemas.microsoft.com/office/drawing/2014/main" id="{1C5005CC-A7D3-0576-0180-75DC61DF30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7D6192D8-B75B-7AF7-6743-E6A2282F8384}"/>
              </a:ext>
            </a:extLst>
          </p:cNvPr>
          <p:cNvSpPr>
            <a:spLocks noGrp="1"/>
          </p:cNvSpPr>
          <p:nvPr>
            <p:ph idx="1"/>
          </p:nvPr>
        </p:nvSpPr>
        <p:spPr>
          <a:xfrm>
            <a:off x="4955354" y="2682433"/>
            <a:ext cx="6282169" cy="3215749"/>
          </a:xfrm>
        </p:spPr>
        <p:txBody>
          <a:bodyPr>
            <a:normAutofit/>
          </a:bodyPr>
          <a:lstStyle/>
          <a:p>
            <a:pPr marL="0" indent="0">
              <a:buNone/>
            </a:pPr>
            <a:r>
              <a:rPr lang="en-US" sz="2400" b="0" i="0" dirty="0">
                <a:effectLst/>
                <a:latin typeface="Futura PT Book" panose="020B0502020204020303" pitchFamily="34" charset="0"/>
              </a:rPr>
              <a:t>This is what we see in the hospitality and travel industry examples; prices that fluctuate based on supply and demand. Often uses a higher published or “rack” rate just as a basis to set discounts from.</a:t>
            </a:r>
            <a:endParaRPr lang="en-US" sz="2400" dirty="0">
              <a:latin typeface="Futura PT Book" panose="020B0502020204020303" pitchFamily="34" charset="0"/>
            </a:endParaRPr>
          </a:p>
        </p:txBody>
      </p:sp>
    </p:spTree>
    <p:extLst>
      <p:ext uri="{BB962C8B-B14F-4D97-AF65-F5344CB8AC3E}">
        <p14:creationId xmlns:p14="http://schemas.microsoft.com/office/powerpoint/2010/main" val="3783225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78A47-380C-3AA7-204C-ED29EE2F0BDD}"/>
              </a:ext>
            </a:extLst>
          </p:cNvPr>
          <p:cNvSpPr>
            <a:spLocks noGrp="1"/>
          </p:cNvSpPr>
          <p:nvPr>
            <p:ph type="title"/>
          </p:nvPr>
        </p:nvSpPr>
        <p:spPr>
          <a:xfrm>
            <a:off x="4965430" y="629268"/>
            <a:ext cx="6586491" cy="1286160"/>
          </a:xfrm>
        </p:spPr>
        <p:txBody>
          <a:bodyPr anchor="b">
            <a:normAutofit/>
          </a:bodyPr>
          <a:lstStyle/>
          <a:p>
            <a:r>
              <a:rPr lang="en-US" sz="3600" i="0" dirty="0">
                <a:effectLst/>
                <a:latin typeface="Futura PT Demi" panose="020B0702020204020303" pitchFamily="34" charset="0"/>
              </a:rPr>
              <a:t>Competitive pricing:</a:t>
            </a:r>
            <a:endParaRPr lang="en-US" sz="36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6BF3E57D-7C40-70CB-BB52-8CF07A0ED1E8}"/>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Futura PT Book" panose="020B0502020204020303" pitchFamily="34" charset="0"/>
              </a:rPr>
              <a:t>This model only considers market dynamics; pricing is based on what competitors are charging for a similar product or experience. This is what we see most often in salons and spas; pricing is based on what consumers are accustomed to paying in our locale rather than a scientific approach.</a:t>
            </a:r>
            <a:endParaRPr lang="en-US" sz="2000" dirty="0">
              <a:latin typeface="Futura PT Book" panose="020B0502020204020303" pitchFamily="34" charset="0"/>
            </a:endParaRPr>
          </a:p>
        </p:txBody>
      </p:sp>
      <p:pic>
        <p:nvPicPr>
          <p:cNvPr id="5" name="Picture 4" descr="A picture containing indoor, floor, room, red&#10;&#10;Description automatically generated">
            <a:extLst>
              <a:ext uri="{FF2B5EF4-FFF2-40B4-BE49-F238E27FC236}">
                <a16:creationId xmlns:a16="http://schemas.microsoft.com/office/drawing/2014/main" id="{9425B429-C007-1CC1-004B-7920F245CE0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2406"/>
          <a:stretch/>
        </p:blipFill>
        <p:spPr>
          <a:xfrm>
            <a:off x="640079" y="285136"/>
            <a:ext cx="4130482" cy="6110747"/>
          </a:xfrm>
          <a:prstGeom prst="rect">
            <a:avLst/>
          </a:prstGeom>
          <a:effectLst/>
        </p:spPr>
      </p:pic>
      <p:cxnSp>
        <p:nvCxnSpPr>
          <p:cNvPr id="23"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8BD3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7466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Now that you understand pricing strategies:</a:t>
            </a:r>
          </a:p>
        </p:txBody>
      </p:sp>
      <p:sp>
        <p:nvSpPr>
          <p:cNvPr id="5" name="TextBox 4"/>
          <p:cNvSpPr txBox="1"/>
          <p:nvPr/>
        </p:nvSpPr>
        <p:spPr>
          <a:xfrm>
            <a:off x="5433963" y="1644073"/>
            <a:ext cx="6377769" cy="4250050"/>
          </a:xfrm>
          <a:prstGeom prst="rect">
            <a:avLst/>
          </a:prstGeom>
        </p:spPr>
        <p:txBody>
          <a:bodyPr vert="horz" lIns="91440" tIns="45720" rIns="91440" bIns="45720" rtlCol="0" anchor="ctr">
            <a:normAutofit/>
          </a:bodyPr>
          <a:lstStyle/>
          <a:p>
            <a:pPr marL="228600">
              <a:lnSpc>
                <a:spcPct val="90000"/>
              </a:lnSpc>
              <a:spcAft>
                <a:spcPts val="600"/>
              </a:spcAft>
            </a:pPr>
            <a:r>
              <a:rPr lang="en-CA" sz="3600" dirty="0">
                <a:latin typeface="Futura PT Book" panose="020B0502020204020303" pitchFamily="34" charset="0"/>
              </a:rPr>
              <a:t>What strategy would you chose for your business?</a:t>
            </a:r>
          </a:p>
          <a:p>
            <a:pPr marL="228600">
              <a:lnSpc>
                <a:spcPct val="90000"/>
              </a:lnSpc>
              <a:spcAft>
                <a:spcPts val="600"/>
              </a:spcAft>
            </a:pPr>
            <a:endParaRPr lang="en-CA" sz="3600" dirty="0">
              <a:latin typeface="Futura PT Book" panose="020B0502020204020303" pitchFamily="34" charset="0"/>
            </a:endParaRPr>
          </a:p>
          <a:p>
            <a:pPr marL="228600">
              <a:lnSpc>
                <a:spcPct val="90000"/>
              </a:lnSpc>
              <a:spcAft>
                <a:spcPts val="600"/>
              </a:spcAft>
            </a:pPr>
            <a:r>
              <a:rPr lang="en-CA" sz="3600" dirty="0">
                <a:latin typeface="Futura PT Book" panose="020B0502020204020303" pitchFamily="34" charset="0"/>
              </a:rPr>
              <a:t>Why?</a:t>
            </a:r>
          </a:p>
        </p:txBody>
      </p:sp>
    </p:spTree>
    <p:extLst>
      <p:ext uri="{BB962C8B-B14F-4D97-AF65-F5344CB8AC3E}">
        <p14:creationId xmlns:p14="http://schemas.microsoft.com/office/powerpoint/2010/main" val="3217236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6769</TotalTime>
  <Words>434</Words>
  <Application>Microsoft Office PowerPoint</Application>
  <PresentationFormat>Widescreen</PresentationFormat>
  <Paragraphs>21</Paragraphs>
  <Slides>10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10</vt:i4>
      </vt:variant>
    </vt:vector>
  </HeadingPairs>
  <TitlesOfParts>
    <vt:vector size="17"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Value-based pricing:</vt:lpstr>
      <vt:lpstr>Anchor pricing:</vt:lpstr>
      <vt:lpstr>Decoy pricing:</vt:lpstr>
      <vt:lpstr>Variable pricing:</vt:lpstr>
      <vt:lpstr>Competitive pricing:</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2023-01-24T22:14:01Z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