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7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510D9B-A1DF-B802-8166-4FDFA5CD87ED}" v="1" dt="2024-04-01T11:52:23.25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microsoft.com/office/2016/11/relationships/changesInfo" Target="changesInfos/changesInfo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Krisman | Anderson College | Head Office" userId="S::lisa.krisman@andersoncollege.com::1cc347c9-c3c7-49b2-ae6d-bea16d994b7a" providerId="AD" clId="Web-{6F510D9B-A1DF-B802-8166-4FDFA5CD87ED}"/>
    <pc:docChg chg="modSld">
      <pc:chgData name="Lisa Krisman | Anderson College | Head Office" userId="S::lisa.krisman@andersoncollege.com::1cc347c9-c3c7-49b2-ae6d-bea16d994b7a" providerId="AD" clId="Web-{6F510D9B-A1DF-B802-8166-4FDFA5CD87ED}" dt="2024-04-01T11:52:23.256" v="0" actId="1076"/>
      <pc:docMkLst>
        <pc:docMk/>
      </pc:docMkLst>
      <pc:sldChg chg="modSp">
        <pc:chgData name="Lisa Krisman | Anderson College | Head Office" userId="S::lisa.krisman@andersoncollege.com::1cc347c9-c3c7-49b2-ae6d-bea16d994b7a" providerId="AD" clId="Web-{6F510D9B-A1DF-B802-8166-4FDFA5CD87ED}" dt="2024-04-01T11:52:23.256" v="0" actId="1076"/>
        <pc:sldMkLst>
          <pc:docMk/>
          <pc:sldMk cId="0" sldId="260"/>
        </pc:sldMkLst>
        <pc:spChg chg="mod">
          <ac:chgData name="Lisa Krisman | Anderson College | Head Office" userId="S::lisa.krisman@andersoncollege.com::1cc347c9-c3c7-49b2-ae6d-bea16d994b7a" providerId="AD" clId="Web-{6F510D9B-A1DF-B802-8166-4FDFA5CD87ED}" dt="2024-04-01T11:52:23.256" v="0" actId="1076"/>
          <ac:spMkLst>
            <pc:docMk/>
            <pc:sldMk cId="0" sldId="260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D48EC-9328-4737-B02F-821C17AFDB5C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AF913-3A9C-436D-8A29-BBF4C615038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72824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11575-0DFC-4D4C-C1C5-1A307385B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770AA9-9804-48AF-3D50-8111DD5D9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9C884-9DD4-392B-0E38-A0A2860B2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4D4F9-0F2D-00D7-E44B-13E07D754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F8D8F-B8E5-65D9-D346-24845021F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1928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473BF-6A72-7B64-2AAC-EEB206079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3B6ED-F1E8-841A-FA10-20CC345DF7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1714B9-DE64-DC7A-E80B-1E7B456D8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F78B0-F071-A1E7-C40C-FDBF41D00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66D0E-502E-390E-E54D-12F63FC8B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374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CCAFB-A8C8-15FC-9AEA-A2B0CBE2A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B7944-25C8-2885-03D6-B4469628C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456B6-682C-00B8-21E4-716CE20A4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B0F1-5142-834C-1CE9-CE4A2B0D0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EEAAB-534F-6E39-80B2-65635F081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462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47576-CE17-B180-6718-47C8FBEEE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B142B-9717-927B-9582-2103350477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06AA96-982F-BE87-9E55-97195A4533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716964-5BEF-5301-C6BB-3A3A0FB1E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89C67-B980-B50D-A6A9-B2A579B63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49D61-BDC7-EF18-528D-93F9710AA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7640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946D7-3933-E8A7-4699-655D01198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383754-4A01-BABE-17CE-6C38AC551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EC6F81-2706-6E9D-7BCA-CD68636DEE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658686-EC02-4BBD-CE76-CD736758B8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9C6B03-81E0-6F42-4CD2-C106F3DF86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51787A-382B-2B64-E128-FEBA46A5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0B8708-F34D-C9C3-0E4A-BD2B80021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A20CC5-09FC-FB6A-59DD-B81E674F0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0174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67379-CB88-F422-2E89-BD67979CB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BCF72-4327-A5EC-0949-59A177A2C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8C0B95-ABDD-6CCC-C030-21E51F06D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841125-D08F-6367-A51B-E36CE60FF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000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3702DD-ED2F-B4AD-C2EB-898F228E6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66DBD1-B7C6-1C91-3793-B3635BDDC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84AACA-9CD6-29C6-1311-C85B08FDA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5166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66589-1F30-272D-40B8-39670BF9A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B640C-5A1F-A403-4596-7037E13387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4D1798-F923-AC74-9875-ADFA9270D8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6377BC-14E0-3DDE-0A43-086AD94FA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8CFAA2-3FC4-2427-F937-5A3F6502D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802863-23FA-9AE4-8F10-22520E6A6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65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1B87F-DCF6-27D3-575F-64D06FB4B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AE975F-8E87-8774-843F-21A1D09352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6B2CA-5EED-C814-B917-2947BA40D4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851E9F-8D67-C290-50B7-56DEB0910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F589B6-3461-CD74-81B1-1CBB1910C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12BF7C-BE30-CFB4-4F8F-318FD696F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0584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77863-97F1-4AB3-80CE-AC18D6D9E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8BEE2-7D1D-B390-036A-87C733A18A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581AAA-8B37-F31D-C083-903DC3CC0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33CD8-505A-D607-8459-7552181FA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3710A-6A81-F5FB-4D0B-D169F616C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897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96C308-E3AF-F6A3-1DA4-AEDA40620A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D784AB-B564-131B-041A-42DFB9EE7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462A9-F413-B916-B12E-901D6E538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43706-3E7C-534C-69A1-603E84919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65ED1-678E-90F0-AB27-8331BEE89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4449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609676"/>
            <a:ext cx="10358120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43630-9425-4D81-BA43-968DA06B044D}" type="datetime1">
              <a:rPr lang="en-US" smtClean="0"/>
              <a:t>2/12/2025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4813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C2E0B4-E0FC-7D64-FB08-A44AA31C5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6FBEAD-09AE-C8DC-FCA4-7EFE637DC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0AAC5-0FF1-CB15-240A-DC14DF2A49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FFFEFF-E4B1-4B56-A07E-81FE07F2F3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0F49D-CB81-EDD1-169F-6E579F62BC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A4D72-2734-84E6-C9B5-AAEAB29D81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99500F-E62B-4BAD-A0AD-1216ADA93E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4795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RmNC_yPQZ8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jrjM90-B3k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hhfM7rQHiM" TargetMode="Externa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4710429" y="3187649"/>
            <a:ext cx="6727825" cy="17440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0685">
              <a:lnSpc>
                <a:spcPts val="5745"/>
              </a:lnSpc>
              <a:spcBef>
                <a:spcPts val="100"/>
              </a:spcBef>
            </a:pPr>
            <a:r>
              <a:rPr sz="4800" spc="-5" dirty="0">
                <a:latin typeface="+mj-lt"/>
                <a:cs typeface="Calibri Light"/>
              </a:rPr>
              <a:t>CT</a:t>
            </a:r>
            <a:r>
              <a:rPr sz="4800" spc="-130" dirty="0">
                <a:latin typeface="+mj-lt"/>
                <a:cs typeface="Calibri Light"/>
              </a:rPr>
              <a:t> </a:t>
            </a:r>
            <a:r>
              <a:rPr sz="4800" spc="-30" dirty="0">
                <a:latin typeface="+mj-lt"/>
                <a:cs typeface="Calibri Light"/>
              </a:rPr>
              <a:t>Theory</a:t>
            </a:r>
            <a:endParaRPr sz="4800" dirty="0">
              <a:latin typeface="+mj-lt"/>
              <a:cs typeface="Calibri Light"/>
            </a:endParaRPr>
          </a:p>
          <a:p>
            <a:pPr marL="527050">
              <a:lnSpc>
                <a:spcPts val="3345"/>
              </a:lnSpc>
            </a:pPr>
            <a:r>
              <a:rPr sz="2800" spc="-15" dirty="0">
                <a:latin typeface="+mj-lt"/>
                <a:cs typeface="Calibri Light"/>
              </a:rPr>
              <a:t>Head</a:t>
            </a:r>
            <a:r>
              <a:rPr sz="2800" spc="-105" dirty="0">
                <a:latin typeface="+mj-lt"/>
                <a:cs typeface="Calibri Light"/>
              </a:rPr>
              <a:t> </a:t>
            </a:r>
            <a:r>
              <a:rPr sz="2800" spc="-40" dirty="0">
                <a:latin typeface="+mj-lt"/>
                <a:cs typeface="Calibri Light"/>
              </a:rPr>
              <a:t>Anatomy</a:t>
            </a:r>
            <a:endParaRPr sz="2800" dirty="0">
              <a:latin typeface="+mj-lt"/>
              <a:cs typeface="Calibri Light"/>
            </a:endParaRPr>
          </a:p>
          <a:p>
            <a:pPr>
              <a:lnSpc>
                <a:spcPct val="100000"/>
              </a:lnSpc>
            </a:pPr>
            <a:endParaRPr sz="375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256270" cy="3361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cranium,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facial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bones,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brain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1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Head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Pathology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618095" cy="428258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Kelley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textbook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goes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lot of </a:t>
            </a:r>
            <a:r>
              <a:rPr sz="2800" spc="-10" dirty="0">
                <a:cs typeface="Calibri"/>
              </a:rPr>
              <a:t>detail!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Focus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Cranial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Facial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Paranasal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Sinuses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Meninges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Ventricular</a:t>
            </a:r>
            <a:r>
              <a:rPr sz="2400" spc="-5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System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Cerebrum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Cerebellum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Diencephalon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Brainstem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Cerebral</a:t>
            </a:r>
            <a:r>
              <a:rPr sz="2400" spc="-4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Vasculature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18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Complete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ID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exercises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D2L</a:t>
            </a:r>
            <a:r>
              <a:rPr sz="2800" spc="-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Brightspace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474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930775" cy="8362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Cranial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8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cranial bones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 </a:t>
            </a:r>
            <a:r>
              <a:rPr sz="2800" spc="-10" dirty="0">
                <a:cs typeface="Calibri"/>
              </a:rPr>
              <a:t>what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are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they?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Head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5470" y="2328970"/>
            <a:ext cx="1984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Cranial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Bones</a:t>
            </a:r>
            <a:endParaRPr sz="2800" dirty="0"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9507" y="1411224"/>
            <a:ext cx="7382256" cy="495604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Head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9843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Cranial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Bones</a:t>
            </a:r>
            <a:endParaRPr sz="2800" dirty="0"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9972" y="1781723"/>
            <a:ext cx="6383487" cy="44815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31070" cy="287020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Ethmoid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visualized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very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well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performing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CT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scan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sinuses.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4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Ethmoid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air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cells</a:t>
            </a: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Paranasal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sinuses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Cribiform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plate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Perpendicular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plate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Crista</a:t>
            </a:r>
            <a:r>
              <a:rPr sz="2400" spc="-6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galli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3614" y="1971392"/>
            <a:ext cx="6699138" cy="415076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98673" y="1728472"/>
            <a:ext cx="6741200" cy="41036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6925945" cy="31369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Sphenoid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sits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within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middle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cranial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fossa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Articulates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all </a:t>
            </a:r>
            <a:r>
              <a:rPr sz="2800" spc="-15" dirty="0">
                <a:cs typeface="Calibri"/>
              </a:rPr>
              <a:t>cranial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Sella</a:t>
            </a:r>
            <a:r>
              <a:rPr sz="2400" spc="-4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Turcica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9135" algn="l"/>
                <a:tab pos="2057400" algn="l"/>
              </a:tabLst>
            </a:pPr>
            <a:r>
              <a:rPr sz="2400" spc="-15" dirty="0">
                <a:cs typeface="Calibri"/>
              </a:rPr>
              <a:t>Greater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&amp;	</a:t>
            </a:r>
            <a:r>
              <a:rPr sz="2400" spc="-5" dirty="0">
                <a:cs typeface="Calibri"/>
              </a:rPr>
              <a:t>Lesser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wings</a:t>
            </a: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Tuberculum</a:t>
            </a:r>
            <a:r>
              <a:rPr sz="2400" spc="-5" dirty="0">
                <a:cs typeface="Calibri"/>
              </a:rPr>
              <a:t> sellae </a:t>
            </a:r>
            <a:r>
              <a:rPr sz="2400" dirty="0">
                <a:cs typeface="Calibri"/>
              </a:rPr>
              <a:t>&amp;</a:t>
            </a:r>
            <a:r>
              <a:rPr sz="2400" spc="-15" dirty="0">
                <a:cs typeface="Calibri"/>
              </a:rPr>
              <a:t> Dorsum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Sellae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Posterior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Anterior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clinoid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0967" y="2075673"/>
            <a:ext cx="7010400" cy="380963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98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8371" y="1978085"/>
            <a:ext cx="7007595" cy="411299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357995" cy="301752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Occipital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20" dirty="0">
                <a:cs typeface="Calibri"/>
              </a:rPr>
              <a:t>inferoposterior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aspect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cranium.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Occipital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condyles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Foramen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Magnum</a:t>
            </a: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Hypoglossal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canal(s)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Clivus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Internal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occipital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protuberance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41066" y="1974823"/>
            <a:ext cx="6858975" cy="40994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79192" y="1837659"/>
            <a:ext cx="6786067" cy="413122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524365" cy="421957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40" dirty="0">
                <a:cs typeface="Calibri"/>
              </a:rPr>
              <a:t>Temporal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bones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sometimes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scanned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their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own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well,</a:t>
            </a:r>
            <a:r>
              <a:rPr sz="2800" spc="-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tiny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demonstrate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fine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detail.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Within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middle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cranial</a:t>
            </a:r>
            <a:r>
              <a:rPr sz="2800" spc="-20" dirty="0">
                <a:cs typeface="Calibri"/>
              </a:rPr>
              <a:t> fossa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Zygomatic</a:t>
            </a:r>
            <a:r>
              <a:rPr sz="2400" spc="-6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Mandibular</a:t>
            </a:r>
            <a:r>
              <a:rPr sz="2400" spc="-4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fossa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External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auditory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meatus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Mastoid</a:t>
            </a:r>
            <a:r>
              <a:rPr sz="2400" spc="-6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Petrous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portion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Internal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auditory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canal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4749" y="1834899"/>
            <a:ext cx="6657075" cy="41263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1212" y="1921025"/>
            <a:ext cx="5999469" cy="415324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910455" cy="8362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Facial</a:t>
            </a:r>
            <a:r>
              <a:rPr sz="2800" u="heavy" spc="-4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Bones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14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facial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what</a:t>
            </a:r>
            <a:r>
              <a:rPr sz="2800" spc="-15" dirty="0">
                <a:cs typeface="Calibri"/>
              </a:rPr>
              <a:t> are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they?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363200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2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Nasal</a:t>
            </a:r>
            <a:r>
              <a:rPr sz="2800" spc="-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32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2185"/>
              </a:spcBef>
              <a:buFont typeface="Arial MT"/>
              <a:buChar char="•"/>
              <a:tabLst>
                <a:tab pos="241300" algn="l"/>
                <a:tab pos="10349230" algn="l"/>
              </a:tabLst>
            </a:pPr>
            <a:r>
              <a:rPr sz="2800" spc="-5" dirty="0">
                <a:cs typeface="Calibri"/>
              </a:rPr>
              <a:t>2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Lacrimal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-5" dirty="0">
                <a:cs typeface="Calibri"/>
              </a:rPr>
              <a:t> the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nasal bones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</a:t>
            </a:r>
            <a:r>
              <a:rPr sz="2800" spc="-5" dirty="0">
                <a:cs typeface="Calibri"/>
              </a:rPr>
              <a:t> the </a:t>
            </a:r>
            <a:r>
              <a:rPr sz="2800" spc="10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                      </a:t>
            </a:r>
            <a:r>
              <a:rPr sz="2800" spc="2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wall </a:t>
            </a:r>
            <a:r>
              <a:rPr sz="2800" spc="-5" dirty="0">
                <a:cs typeface="Calibri"/>
              </a:rPr>
              <a:t>of </a:t>
            </a:r>
            <a:r>
              <a:rPr sz="2800" dirty="0">
                <a:cs typeface="Calibri"/>
              </a:rPr>
              <a:t>each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orbit.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800" dirty="0">
              <a:cs typeface="Calibri"/>
            </a:endParaRPr>
          </a:p>
          <a:p>
            <a:pPr marL="241300" indent="-228600">
              <a:lnSpc>
                <a:spcPts val="3190"/>
              </a:lnSpc>
              <a:spcBef>
                <a:spcPts val="2250"/>
              </a:spcBef>
              <a:buFont typeface="Arial MT"/>
              <a:buChar char="•"/>
              <a:tabLst>
                <a:tab pos="241300" algn="l"/>
                <a:tab pos="7773034" algn="l"/>
              </a:tabLst>
            </a:pPr>
            <a:r>
              <a:rPr sz="2800" spc="-5" dirty="0">
                <a:cs typeface="Calibri"/>
              </a:rPr>
              <a:t>2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Palatine</a:t>
            </a:r>
            <a:r>
              <a:rPr sz="2800" spc="-5" dirty="0">
                <a:cs typeface="Calibri"/>
              </a:rPr>
              <a:t> –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L-shaped,</a:t>
            </a:r>
            <a:r>
              <a:rPr sz="2800" spc="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41300">
              <a:lnSpc>
                <a:spcPts val="3190"/>
              </a:lnSpc>
              <a:tabLst>
                <a:tab pos="298005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bones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753984" cy="2541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Maxillary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largest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immovable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facial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Fuse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midline</a:t>
            </a:r>
            <a:r>
              <a:rPr sz="2800" spc="3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anterior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nasal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-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Maxillary</a:t>
            </a:r>
            <a:r>
              <a:rPr sz="2400" spc="-1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sinuses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Frontal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15" dirty="0">
                <a:cs typeface="Calibri"/>
              </a:rPr>
              <a:t> zygomatic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Alveolar</a:t>
            </a:r>
            <a:r>
              <a:rPr sz="2400" spc="-8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Palatine</a:t>
            </a:r>
            <a:r>
              <a:rPr sz="2400" spc="-1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43135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2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Zygomatic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bones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create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prominence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cheek,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 dirty="0">
              <a:cs typeface="Calibri"/>
            </a:endParaRPr>
          </a:p>
          <a:p>
            <a:pPr marL="241300">
              <a:lnSpc>
                <a:spcPts val="3195"/>
              </a:lnSpc>
              <a:tabLst>
                <a:tab pos="3792220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cs typeface="Calibri"/>
            </a:endParaRPr>
          </a:p>
          <a:p>
            <a:pPr marL="241300" indent="-241300">
              <a:lnSpc>
                <a:spcPts val="3195"/>
              </a:lnSpc>
              <a:buFont typeface="Arial MT"/>
              <a:buChar char="•"/>
              <a:tabLst>
                <a:tab pos="241300" algn="l"/>
                <a:tab pos="9110345" algn="l"/>
              </a:tabLst>
            </a:pPr>
            <a:r>
              <a:rPr sz="2800" spc="-5" dirty="0">
                <a:cs typeface="Calibri"/>
              </a:rPr>
              <a:t>2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Inferior</a:t>
            </a:r>
            <a:r>
              <a:rPr sz="2800" dirty="0">
                <a:cs typeface="Calibri"/>
              </a:rPr>
              <a:t> Nasal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Conchae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project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20" dirty="0">
                <a:cs typeface="Calibri"/>
              </a:rPr>
              <a:t>from</a:t>
            </a:r>
            <a:endParaRPr sz="2800" dirty="0">
              <a:cs typeface="Calibri"/>
            </a:endParaRPr>
          </a:p>
          <a:p>
            <a:pPr marR="29845" algn="ctr">
              <a:lnSpc>
                <a:spcPts val="3195"/>
              </a:lnSpc>
              <a:tabLst>
                <a:tab pos="4768215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maxilla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nasal</a:t>
            </a:r>
            <a:r>
              <a:rPr sz="2800" spc="20" dirty="0">
                <a:cs typeface="Calibri"/>
              </a:rPr>
              <a:t> </a:t>
            </a:r>
            <a:r>
              <a:rPr sz="2800" spc="-40" dirty="0">
                <a:cs typeface="Calibri"/>
              </a:rPr>
              <a:t>cavity.	</a:t>
            </a:r>
            <a:r>
              <a:rPr sz="2800" spc="-20" dirty="0">
                <a:cs typeface="Calibri"/>
              </a:rPr>
              <a:t>Have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“scroll-like”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appearance.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cs typeface="Calibri"/>
            </a:endParaRPr>
          </a:p>
          <a:p>
            <a:pPr marL="241300" marR="353060" indent="-228600">
              <a:lnSpc>
                <a:spcPts val="3030"/>
              </a:lnSpc>
              <a:buFont typeface="Arial MT"/>
              <a:buChar char="•"/>
              <a:tabLst>
                <a:tab pos="241300" algn="l"/>
                <a:tab pos="9481185" algn="l"/>
              </a:tabLst>
            </a:pPr>
            <a:r>
              <a:rPr sz="2800" spc="-30" dirty="0">
                <a:cs typeface="Calibri"/>
              </a:rPr>
              <a:t>Vomer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midsaggital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line,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                           </a:t>
            </a:r>
            <a:r>
              <a:rPr sz="2800" spc="27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bony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nasal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septum.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603740" cy="3912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Mandible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largest</a:t>
            </a:r>
            <a:r>
              <a:rPr sz="2800" spc="-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facial</a:t>
            </a:r>
            <a:r>
              <a:rPr sz="2800" spc="-10" dirty="0">
                <a:cs typeface="Calibri"/>
              </a:rPr>
              <a:t> bone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  <a:tab pos="3547745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angle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formed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horizontal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vertical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portions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termed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__.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285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Body</a:t>
            </a: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Alveolar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Ramus</a:t>
            </a: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Coronoid</a:t>
            </a:r>
            <a:r>
              <a:rPr sz="2400" spc="-6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Condyloid</a:t>
            </a:r>
            <a:r>
              <a:rPr sz="2400" spc="-6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process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Mandibular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notch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TMJ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00553" y="1974504"/>
            <a:ext cx="6842150" cy="409070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5018" y="378917"/>
            <a:ext cx="583438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3688" y="1249823"/>
            <a:ext cx="6731721" cy="517899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0215" y="2135748"/>
            <a:ext cx="3631570" cy="398566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02265" y="1970184"/>
            <a:ext cx="6643055" cy="411631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52843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Helpful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video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Learn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Bones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Skull</a:t>
            </a:r>
            <a:endParaRPr sz="2800" dirty="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3327272"/>
            <a:ext cx="76930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https://www.youtube.com/watch?v=WRmNC_yPQZ8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3281045" cy="314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Brain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Meninges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Ventricular</a:t>
            </a:r>
            <a:r>
              <a:rPr sz="2400" spc="-5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System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Cerebrum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Diencephalon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Brainstem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Cerebellum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Cerebral</a:t>
            </a:r>
            <a:r>
              <a:rPr sz="2400" spc="-6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Vasculature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474075" cy="1114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Meninges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Three</a:t>
            </a:r>
            <a:r>
              <a:rPr sz="2400" spc="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membranes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surrounding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brain,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providing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protection.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What</a:t>
            </a:r>
            <a:r>
              <a:rPr sz="2400" spc="-15" dirty="0">
                <a:cs typeface="Calibri"/>
              </a:rPr>
              <a:t> are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these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layers?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74580" cy="41325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Dura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mater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46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Epidural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Space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3200" dirty="0">
              <a:cs typeface="Calibri"/>
            </a:endParaRPr>
          </a:p>
          <a:p>
            <a:pPr marL="241300" marR="5080" indent="-228600">
              <a:lnSpc>
                <a:spcPts val="3030"/>
              </a:lnSpc>
              <a:spcBef>
                <a:spcPts val="21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Dural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folds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separate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6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brain,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provide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cushioning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support.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42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Falx</a:t>
            </a:r>
            <a:r>
              <a:rPr sz="2400" spc="-6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Cerebri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35" dirty="0">
                <a:cs typeface="Calibri"/>
              </a:rPr>
              <a:t>Tentorium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Cerebelli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Falx</a:t>
            </a:r>
            <a:r>
              <a:rPr sz="2400" spc="-6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Cerebelli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26797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Arachnoid</a:t>
            </a:r>
            <a:r>
              <a:rPr sz="2800" spc="-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mater</a:t>
            </a:r>
            <a:endParaRPr sz="280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3330321"/>
            <a:ext cx="9081135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19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  <a:tab pos="7950200" algn="l"/>
              </a:tabLst>
            </a:pPr>
            <a:r>
              <a:rPr sz="2800" spc="-15" dirty="0">
                <a:cs typeface="Calibri"/>
              </a:rPr>
              <a:t>Subdural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space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between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</a:t>
            </a:r>
            <a:r>
              <a:rPr sz="2800" spc="-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endParaRPr sz="2800">
              <a:cs typeface="Calibri"/>
            </a:endParaRPr>
          </a:p>
          <a:p>
            <a:pPr marL="241300">
              <a:lnSpc>
                <a:spcPts val="3190"/>
              </a:lnSpc>
              <a:tabLst>
                <a:tab pos="343598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.</a:t>
            </a:r>
            <a:endParaRPr sz="2800"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98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928860" cy="37452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Pia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mater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Inner</a:t>
            </a:r>
            <a:r>
              <a:rPr sz="2400" spc="-4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layer</a:t>
            </a:r>
            <a:endParaRPr sz="2400" dirty="0">
              <a:cs typeface="Calibri"/>
            </a:endParaRPr>
          </a:p>
          <a:p>
            <a:pPr marL="469900">
              <a:lnSpc>
                <a:spcPts val="259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Adheres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closely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brain’s </a:t>
            </a:r>
            <a:r>
              <a:rPr sz="2400" spc="-20" dirty="0">
                <a:cs typeface="Calibri"/>
              </a:rPr>
              <a:t>contours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245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buFont typeface="Arial MT"/>
              <a:buChar char="•"/>
              <a:tabLst>
                <a:tab pos="241300" algn="l"/>
                <a:tab pos="2578735" algn="l"/>
                <a:tab pos="3112135" algn="l"/>
                <a:tab pos="3646170" algn="l"/>
                <a:tab pos="4179570" algn="l"/>
                <a:tab pos="4713605" algn="l"/>
                <a:tab pos="9361805" algn="l"/>
              </a:tabLst>
            </a:pPr>
            <a:r>
              <a:rPr sz="2800" spc="-10" dirty="0">
                <a:cs typeface="Calibri"/>
              </a:rPr>
              <a:t>Suba</a:t>
            </a:r>
            <a:r>
              <a:rPr sz="2800" spc="-60" dirty="0">
                <a:cs typeface="Calibri"/>
              </a:rPr>
              <a:t>r</a:t>
            </a:r>
            <a:r>
              <a:rPr sz="2800" spc="-5" dirty="0">
                <a:cs typeface="Calibri"/>
              </a:rPr>
              <a:t>a</a:t>
            </a:r>
            <a:r>
              <a:rPr sz="2800" spc="5" dirty="0">
                <a:cs typeface="Calibri"/>
              </a:rPr>
              <a:t>c</a:t>
            </a:r>
            <a:r>
              <a:rPr sz="2800" spc="-10" dirty="0">
                <a:cs typeface="Calibri"/>
              </a:rPr>
              <a:t>hnoi</a:t>
            </a:r>
            <a:r>
              <a:rPr sz="2800" spc="-5" dirty="0">
                <a:cs typeface="Calibri"/>
              </a:rPr>
              <a:t>d</a:t>
            </a:r>
            <a:r>
              <a:rPr sz="2800" spc="4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spa</a:t>
            </a:r>
            <a:r>
              <a:rPr sz="2800" spc="5" dirty="0">
                <a:cs typeface="Calibri"/>
              </a:rPr>
              <a:t>c</a:t>
            </a:r>
            <a:r>
              <a:rPr sz="2800" spc="-5" dirty="0">
                <a:cs typeface="Calibri"/>
              </a:rPr>
              <a:t>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</a:t>
            </a:r>
            <a:r>
              <a:rPr sz="2800" spc="-15" dirty="0">
                <a:cs typeface="Calibri"/>
              </a:rPr>
              <a:t>e</a:t>
            </a:r>
            <a:r>
              <a:rPr sz="2800" spc="-5" dirty="0">
                <a:cs typeface="Calibri"/>
              </a:rPr>
              <a:t>t</a:t>
            </a:r>
            <a:r>
              <a:rPr sz="2800" spc="-25" dirty="0">
                <a:cs typeface="Calibri"/>
              </a:rPr>
              <a:t>w</a:t>
            </a:r>
            <a:r>
              <a:rPr sz="2800" spc="-5" dirty="0">
                <a:cs typeface="Calibri"/>
              </a:rPr>
              <a:t>een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  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2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Subarachnoid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space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contains</a:t>
            </a:r>
            <a:r>
              <a:rPr sz="2800" spc="10" dirty="0">
                <a:cs typeface="Calibri"/>
              </a:rPr>
              <a:t> </a:t>
            </a:r>
            <a:r>
              <a:rPr sz="2800" spc="-70" dirty="0">
                <a:cs typeface="Calibri"/>
              </a:rPr>
              <a:t>CSF.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67000" y="2139652"/>
            <a:ext cx="7010400" cy="3808919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578975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9565" indent="-317500">
              <a:lnSpc>
                <a:spcPts val="3195"/>
              </a:lnSpc>
              <a:spcBef>
                <a:spcPts val="95"/>
              </a:spcBef>
              <a:buSzPct val="96428"/>
              <a:buFont typeface="Wingdings"/>
              <a:buChar char=""/>
              <a:tabLst>
                <a:tab pos="330200" algn="l"/>
              </a:tabLst>
            </a:pPr>
            <a:r>
              <a:rPr sz="2800" spc="-30" dirty="0">
                <a:solidFill>
                  <a:srgbClr val="FF0000"/>
                </a:solidFill>
                <a:cs typeface="Calibri"/>
              </a:rPr>
              <a:t>IMPORTANT!</a:t>
            </a:r>
            <a:endParaRPr sz="2800" dirty="0">
              <a:cs typeface="Calibri"/>
            </a:endParaRPr>
          </a:p>
          <a:p>
            <a:pPr marL="241300" marR="5080" indent="-228600" algn="just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If a </a:t>
            </a:r>
            <a:r>
              <a:rPr sz="2800" spc="-15" dirty="0">
                <a:cs typeface="Calibri"/>
              </a:rPr>
              <a:t>skull fracture </a:t>
            </a:r>
            <a:r>
              <a:rPr sz="2800" spc="-5" dirty="0">
                <a:cs typeface="Calibri"/>
              </a:rPr>
              <a:t>causes </a:t>
            </a:r>
            <a:r>
              <a:rPr sz="2800" spc="-15" dirty="0">
                <a:cs typeface="Calibri"/>
              </a:rPr>
              <a:t>rupture </a:t>
            </a:r>
            <a:r>
              <a:rPr sz="2800" spc="-5" dirty="0">
                <a:cs typeface="Calibri"/>
              </a:rPr>
              <a:t>of the meningeal arteries, it </a:t>
            </a:r>
            <a:r>
              <a:rPr sz="2800" spc="-10" dirty="0">
                <a:cs typeface="Calibri"/>
              </a:rPr>
              <a:t>can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cause </a:t>
            </a:r>
            <a:r>
              <a:rPr sz="2800" spc="-5" dirty="0">
                <a:cs typeface="Calibri"/>
              </a:rPr>
              <a:t>a </a:t>
            </a:r>
            <a:r>
              <a:rPr sz="2800" spc="-10" dirty="0">
                <a:cs typeface="Calibri"/>
              </a:rPr>
              <a:t>potentially </a:t>
            </a:r>
            <a:r>
              <a:rPr sz="2800" spc="-20" dirty="0">
                <a:cs typeface="Calibri"/>
              </a:rPr>
              <a:t>life-threatening </a:t>
            </a:r>
            <a:r>
              <a:rPr sz="2800" spc="-10" dirty="0">
                <a:cs typeface="Calibri"/>
              </a:rPr>
              <a:t>collection </a:t>
            </a:r>
            <a:r>
              <a:rPr sz="2800" spc="-5" dirty="0">
                <a:cs typeface="Calibri"/>
              </a:rPr>
              <a:t>of </a:t>
            </a:r>
            <a:r>
              <a:rPr sz="2800" spc="-10" dirty="0">
                <a:cs typeface="Calibri"/>
              </a:rPr>
              <a:t>blood </a:t>
            </a:r>
            <a:r>
              <a:rPr sz="2800" spc="-5" dirty="0">
                <a:cs typeface="Calibri"/>
              </a:rPr>
              <a:t>within the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meningeal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layers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Epidural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hematoma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465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Subdural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hematoma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99084" y="1953254"/>
            <a:ext cx="5866302" cy="4143828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75126" y="1933350"/>
            <a:ext cx="4949342" cy="419634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399655" cy="1443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Ventricles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Pathway</a:t>
            </a:r>
            <a:r>
              <a:rPr sz="2400" spc="-3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 </a:t>
            </a:r>
            <a:r>
              <a:rPr sz="2400" spc="-5" dirty="0">
                <a:cs typeface="Calibri"/>
              </a:rPr>
              <a:t>circulation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CSF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5" dirty="0">
                <a:cs typeface="Calibri"/>
              </a:rPr>
              <a:t>Four,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fluid filled </a:t>
            </a:r>
            <a:r>
              <a:rPr sz="2400" spc="-10" dirty="0">
                <a:cs typeface="Calibri"/>
              </a:rPr>
              <a:t>cavities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located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deep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within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brain.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What</a:t>
            </a:r>
            <a:r>
              <a:rPr sz="2400" spc="-15" dirty="0">
                <a:cs typeface="Calibri"/>
              </a:rPr>
              <a:t> are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4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ventricles?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9661"/>
            <a:ext cx="10281920" cy="43602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08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Right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0" dirty="0">
                <a:cs typeface="Calibri"/>
              </a:rPr>
              <a:t> Left </a:t>
            </a:r>
            <a:r>
              <a:rPr sz="2800" spc="-20" dirty="0">
                <a:cs typeface="Calibri"/>
              </a:rPr>
              <a:t>Lateral</a:t>
            </a:r>
            <a:r>
              <a:rPr sz="2800" spc="-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Ventricles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31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Paired, </a:t>
            </a:r>
            <a:r>
              <a:rPr sz="2400" dirty="0">
                <a:cs typeface="Calibri"/>
              </a:rPr>
              <a:t>within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each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cerebral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hemisphere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  <a:tab pos="7242809" algn="l"/>
              </a:tabLst>
            </a:pPr>
            <a:r>
              <a:rPr sz="2400" spc="-15" dirty="0">
                <a:cs typeface="Calibri"/>
              </a:rPr>
              <a:t>Separated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at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midline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36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Three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Extensions</a:t>
            </a:r>
            <a:endParaRPr sz="2400" dirty="0">
              <a:cs typeface="Calibri"/>
            </a:endParaRPr>
          </a:p>
          <a:p>
            <a:pPr marL="927100">
              <a:lnSpc>
                <a:spcPts val="1930"/>
              </a:lnSpc>
            </a:pPr>
            <a:r>
              <a:rPr sz="2000" dirty="0">
                <a:cs typeface="Arial MT"/>
              </a:rPr>
              <a:t>•</a:t>
            </a:r>
          </a:p>
          <a:p>
            <a:pPr marL="927100">
              <a:lnSpc>
                <a:spcPts val="1920"/>
              </a:lnSpc>
            </a:pPr>
            <a:r>
              <a:rPr sz="2000" dirty="0">
                <a:cs typeface="Arial MT"/>
              </a:rPr>
              <a:t>•</a:t>
            </a:r>
          </a:p>
          <a:p>
            <a:pPr marL="1155700" lvl="2" indent="-229235">
              <a:lnSpc>
                <a:spcPts val="2160"/>
              </a:lnSpc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30" dirty="0">
                <a:cs typeface="Calibri"/>
              </a:rPr>
              <a:t>Temporal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/</a:t>
            </a:r>
            <a:r>
              <a:rPr sz="2000" spc="-2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Inferior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horns</a:t>
            </a:r>
            <a:endParaRPr sz="2000" dirty="0">
              <a:cs typeface="Calibri"/>
            </a:endParaRPr>
          </a:p>
          <a:p>
            <a:pPr marL="241300" indent="-228600">
              <a:lnSpc>
                <a:spcPts val="3080"/>
              </a:lnSpc>
              <a:spcBef>
                <a:spcPts val="19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Third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Ventricle</a:t>
            </a:r>
            <a:endParaRPr sz="2800" dirty="0">
              <a:cs typeface="Calibri"/>
            </a:endParaRPr>
          </a:p>
          <a:p>
            <a:pPr marL="469900">
              <a:lnSpc>
                <a:spcPts val="260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241300" indent="-228600">
              <a:lnSpc>
                <a:spcPts val="3080"/>
              </a:lnSpc>
              <a:spcBef>
                <a:spcPts val="200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Fourth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Ventricle</a:t>
            </a:r>
            <a:endParaRPr sz="2800" dirty="0">
              <a:cs typeface="Calibri"/>
            </a:endParaRPr>
          </a:p>
          <a:p>
            <a:pPr marL="698500" marR="5080" lvl="1" indent="-228600">
              <a:lnSpc>
                <a:spcPct val="80000"/>
              </a:lnSpc>
              <a:spcBef>
                <a:spcPts val="295"/>
              </a:spcBef>
              <a:buFont typeface="Arial MT"/>
              <a:buChar char="•"/>
              <a:tabLst>
                <a:tab pos="699135" algn="l"/>
                <a:tab pos="4228465" algn="l"/>
              </a:tabLst>
            </a:pPr>
            <a:r>
              <a:rPr sz="2400" spc="-5" dirty="0">
                <a:cs typeface="Calibri"/>
              </a:rPr>
              <a:t>Diamond-shaped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structure.	</a:t>
            </a:r>
            <a:r>
              <a:rPr sz="2400" spc="-15" dirty="0">
                <a:cs typeface="Calibri"/>
              </a:rPr>
              <a:t>Located </a:t>
            </a:r>
            <a:r>
              <a:rPr sz="2400" spc="-5" dirty="0">
                <a:cs typeface="Calibri"/>
              </a:rPr>
              <a:t>anterior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cerebellum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posterior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pons.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54138" y="1819800"/>
            <a:ext cx="5210788" cy="4149911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80232" y="1949185"/>
            <a:ext cx="5431536" cy="4135011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82328" y="1928734"/>
            <a:ext cx="4581783" cy="41708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43198" y="1948100"/>
            <a:ext cx="5627949" cy="415985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3591560" cy="4293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Cerebrum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Central</a:t>
            </a:r>
            <a:r>
              <a:rPr sz="2400" spc="-5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Sulcus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Longitudinal</a:t>
            </a:r>
            <a:r>
              <a:rPr sz="2400" spc="-6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Fissure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Lateral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(Sylvian)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Fissure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Grey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White</a:t>
            </a:r>
            <a:r>
              <a:rPr sz="2400" spc="-4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Corpus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Callosum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Cerebral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Lobes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23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Define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Gyri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6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Define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Sulcus -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71622" y="1960146"/>
            <a:ext cx="6183172" cy="4166227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579394"/>
            <a:ext cx="59436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36889" y="1943148"/>
            <a:ext cx="5400812" cy="4167587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idx="1"/>
          </p:nvPr>
        </p:nvSpPr>
        <p:spPr>
          <a:xfrm>
            <a:off x="916939" y="3028010"/>
            <a:ext cx="9864725" cy="26775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pc="-20" dirty="0">
                <a:latin typeface="+mn-lt"/>
              </a:rPr>
              <a:t>Why</a:t>
            </a:r>
            <a:r>
              <a:rPr spc="10" dirty="0">
                <a:latin typeface="+mn-lt"/>
              </a:rPr>
              <a:t> </a:t>
            </a:r>
            <a:r>
              <a:rPr spc="-5" dirty="0">
                <a:latin typeface="+mn-lt"/>
              </a:rPr>
              <a:t>does</a:t>
            </a:r>
            <a:r>
              <a:rPr spc="10" dirty="0">
                <a:latin typeface="+mn-lt"/>
              </a:rPr>
              <a:t> </a:t>
            </a:r>
            <a:r>
              <a:rPr spc="-15" dirty="0">
                <a:latin typeface="+mn-lt"/>
              </a:rPr>
              <a:t>grey matter</a:t>
            </a:r>
            <a:r>
              <a:rPr spc="5" dirty="0">
                <a:latin typeface="+mn-lt"/>
              </a:rPr>
              <a:t> </a:t>
            </a:r>
            <a:r>
              <a:rPr spc="-20" dirty="0">
                <a:latin typeface="+mn-lt"/>
              </a:rPr>
              <a:t>have</a:t>
            </a:r>
            <a:r>
              <a:rPr dirty="0">
                <a:latin typeface="+mn-lt"/>
              </a:rPr>
              <a:t> </a:t>
            </a:r>
            <a:r>
              <a:rPr spc="-5" dirty="0">
                <a:latin typeface="+mn-lt"/>
              </a:rPr>
              <a:t>higher</a:t>
            </a:r>
            <a:r>
              <a:rPr spc="5" dirty="0">
                <a:latin typeface="+mn-lt"/>
              </a:rPr>
              <a:t> </a:t>
            </a:r>
            <a:r>
              <a:rPr spc="-15" dirty="0">
                <a:latin typeface="+mn-lt"/>
              </a:rPr>
              <a:t>attenuation</a:t>
            </a:r>
            <a:r>
              <a:rPr spc="10" dirty="0">
                <a:latin typeface="+mn-lt"/>
              </a:rPr>
              <a:t> </a:t>
            </a:r>
            <a:r>
              <a:rPr spc="-5" dirty="0">
                <a:latin typeface="+mn-lt"/>
              </a:rPr>
              <a:t>than</a:t>
            </a:r>
            <a:r>
              <a:rPr spc="15" dirty="0">
                <a:latin typeface="+mn-lt"/>
              </a:rPr>
              <a:t> </a:t>
            </a:r>
            <a:r>
              <a:rPr spc="-10" dirty="0">
                <a:latin typeface="+mn-lt"/>
              </a:rPr>
              <a:t>white</a:t>
            </a:r>
            <a:r>
              <a:rPr spc="15" dirty="0">
                <a:latin typeface="+mn-lt"/>
              </a:rPr>
              <a:t> </a:t>
            </a:r>
            <a:r>
              <a:rPr spc="-15" dirty="0">
                <a:latin typeface="+mn-lt"/>
              </a:rPr>
              <a:t>matter?</a:t>
            </a:r>
          </a:p>
          <a:p>
            <a:pPr marL="241300" marR="464184" indent="-228600">
              <a:lnSpc>
                <a:spcPts val="2690"/>
              </a:lnSpc>
              <a:spcBef>
                <a:spcPts val="2670"/>
              </a:spcBef>
              <a:buFont typeface="Arial MT"/>
              <a:buChar char="•"/>
              <a:tabLst>
                <a:tab pos="241300" algn="l"/>
              </a:tabLst>
            </a:pPr>
            <a:r>
              <a:rPr spc="-20" dirty="0">
                <a:latin typeface="+mn-lt"/>
              </a:rPr>
              <a:t>Largest</a:t>
            </a:r>
            <a:r>
              <a:rPr dirty="0">
                <a:latin typeface="+mn-lt"/>
              </a:rPr>
              <a:t> </a:t>
            </a:r>
            <a:r>
              <a:rPr spc="-5" dirty="0">
                <a:latin typeface="+mn-lt"/>
              </a:rPr>
              <a:t>and</a:t>
            </a:r>
            <a:r>
              <a:rPr spc="15" dirty="0">
                <a:latin typeface="+mn-lt"/>
              </a:rPr>
              <a:t> </a:t>
            </a:r>
            <a:r>
              <a:rPr spc="-15" dirty="0">
                <a:latin typeface="+mn-lt"/>
              </a:rPr>
              <a:t>most</a:t>
            </a:r>
            <a:r>
              <a:rPr spc="35" dirty="0">
                <a:latin typeface="+mn-lt"/>
              </a:rPr>
              <a:t> </a:t>
            </a:r>
            <a:r>
              <a:rPr spc="-10" dirty="0">
                <a:latin typeface="+mn-lt"/>
              </a:rPr>
              <a:t>dense</a:t>
            </a:r>
            <a:r>
              <a:rPr spc="30" dirty="0">
                <a:latin typeface="+mn-lt"/>
              </a:rPr>
              <a:t> </a:t>
            </a:r>
            <a:r>
              <a:rPr spc="-10" dirty="0">
                <a:latin typeface="+mn-lt"/>
              </a:rPr>
              <a:t>collection</a:t>
            </a:r>
            <a:r>
              <a:rPr spc="15" dirty="0">
                <a:latin typeface="+mn-lt"/>
              </a:rPr>
              <a:t> </a:t>
            </a:r>
            <a:r>
              <a:rPr spc="-5" dirty="0">
                <a:latin typeface="+mn-lt"/>
              </a:rPr>
              <a:t>of</a:t>
            </a:r>
            <a:r>
              <a:rPr spc="15" dirty="0">
                <a:latin typeface="+mn-lt"/>
              </a:rPr>
              <a:t> </a:t>
            </a:r>
            <a:r>
              <a:rPr spc="-10" dirty="0">
                <a:latin typeface="+mn-lt"/>
              </a:rPr>
              <a:t>white</a:t>
            </a:r>
            <a:r>
              <a:rPr spc="5" dirty="0">
                <a:latin typeface="+mn-lt"/>
              </a:rPr>
              <a:t> </a:t>
            </a:r>
            <a:r>
              <a:rPr spc="-15" dirty="0">
                <a:latin typeface="+mn-lt"/>
              </a:rPr>
              <a:t>matter</a:t>
            </a:r>
            <a:r>
              <a:rPr spc="10" dirty="0">
                <a:latin typeface="+mn-lt"/>
              </a:rPr>
              <a:t> </a:t>
            </a:r>
            <a:r>
              <a:rPr spc="-10" dirty="0">
                <a:latin typeface="+mn-lt"/>
              </a:rPr>
              <a:t>is</a:t>
            </a:r>
            <a:r>
              <a:rPr spc="20" dirty="0">
                <a:latin typeface="+mn-lt"/>
              </a:rPr>
              <a:t> </a:t>
            </a:r>
            <a:r>
              <a:rPr spc="-5" dirty="0">
                <a:latin typeface="+mn-lt"/>
              </a:rPr>
              <a:t>the</a:t>
            </a:r>
            <a:r>
              <a:rPr spc="20" dirty="0">
                <a:latin typeface="+mn-lt"/>
              </a:rPr>
              <a:t> </a:t>
            </a:r>
            <a:r>
              <a:rPr spc="-10" dirty="0">
                <a:latin typeface="+mn-lt"/>
              </a:rPr>
              <a:t>corpus </a:t>
            </a:r>
            <a:r>
              <a:rPr spc="-615" dirty="0">
                <a:latin typeface="+mn-lt"/>
              </a:rPr>
              <a:t> </a:t>
            </a:r>
            <a:r>
              <a:rPr spc="-5" dirty="0">
                <a:latin typeface="+mn-lt"/>
              </a:rPr>
              <a:t>callosum</a:t>
            </a:r>
          </a:p>
          <a:p>
            <a:pPr marL="698500" lvl="1" indent="-229235">
              <a:lnSpc>
                <a:spcPts val="20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Sits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midline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Forms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roof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ventricles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3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Connects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the:</a:t>
            </a:r>
            <a:endParaRPr sz="240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4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segments:</a:t>
            </a:r>
            <a:endParaRPr sz="2400"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9661"/>
            <a:ext cx="3300095" cy="10883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025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Grey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White </a:t>
            </a:r>
            <a:r>
              <a:rPr sz="2800" spc="-15" dirty="0">
                <a:cs typeface="Calibri"/>
              </a:rPr>
              <a:t>Matter</a:t>
            </a:r>
            <a:endParaRPr sz="2800">
              <a:cs typeface="Calibri"/>
            </a:endParaRPr>
          </a:p>
          <a:p>
            <a:pPr marL="241300" indent="-228600">
              <a:lnSpc>
                <a:spcPts val="274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CT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numbers</a:t>
            </a:r>
            <a:r>
              <a:rPr sz="2800" spc="3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differ</a:t>
            </a:r>
            <a:endParaRPr sz="2800">
              <a:cs typeface="Calibri"/>
            </a:endParaRPr>
          </a:p>
          <a:p>
            <a:pPr marL="698500" lvl="1" indent="-229235">
              <a:lnSpc>
                <a:spcPts val="26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Grey</a:t>
            </a:r>
            <a:r>
              <a:rPr sz="2400" spc="-5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Matter:</a:t>
            </a:r>
            <a:endParaRPr sz="240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2749422"/>
            <a:ext cx="20154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spc="-5" dirty="0">
                <a:cs typeface="Calibri"/>
              </a:rPr>
              <a:t>White</a:t>
            </a:r>
            <a:r>
              <a:rPr sz="2400" spc="-8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Matter:</a:t>
            </a:r>
            <a:endParaRPr sz="240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03975" y="2851530"/>
            <a:ext cx="136652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cs typeface="Calibri"/>
              </a:rPr>
              <a:t>(Romans,</a:t>
            </a:r>
            <a:r>
              <a:rPr sz="1600" spc="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p</a:t>
            </a:r>
            <a:r>
              <a:rPr sz="1600" spc="-25" dirty="0">
                <a:cs typeface="Calibri"/>
              </a:rPr>
              <a:t> </a:t>
            </a:r>
            <a:r>
              <a:rPr sz="1600" spc="-5" dirty="0">
                <a:cs typeface="Calibri"/>
              </a:rPr>
              <a:t>240)</a:t>
            </a:r>
            <a:endParaRPr sz="1600"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01699" y="1934188"/>
            <a:ext cx="5042824" cy="4174810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9661"/>
            <a:ext cx="7437120" cy="41617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08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Cerebral</a:t>
            </a:r>
            <a:r>
              <a:rPr sz="2800" spc="-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31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4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lobes</a:t>
            </a:r>
          </a:p>
          <a:p>
            <a:pPr marL="698500" lvl="1" indent="-229235">
              <a:lnSpc>
                <a:spcPts val="22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Correspond </a:t>
            </a:r>
            <a:r>
              <a:rPr sz="2400" dirty="0">
                <a:cs typeface="Calibri"/>
              </a:rPr>
              <a:t>in</a:t>
            </a:r>
            <a:r>
              <a:rPr sz="2400" spc="-10" dirty="0">
                <a:cs typeface="Calibri"/>
              </a:rPr>
              <a:t> location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cranial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273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Frontal </a:t>
            </a:r>
            <a:r>
              <a:rPr sz="2800" spc="-10" dirty="0">
                <a:cs typeface="Calibri"/>
              </a:rPr>
              <a:t>Lobe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2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Most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anterior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273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Parietal</a:t>
            </a:r>
            <a:r>
              <a:rPr sz="2800" spc="-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Lobes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3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Middle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portion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each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cerebral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hemisphere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2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Posterior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central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sulcus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274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Occipital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Lobe</a:t>
            </a:r>
            <a:endParaRPr sz="2800" dirty="0">
              <a:cs typeface="Calibri"/>
            </a:endParaRPr>
          </a:p>
          <a:p>
            <a:pPr marL="228600" marR="4893310" lvl="1" indent="-228600" algn="r">
              <a:lnSpc>
                <a:spcPts val="2260"/>
              </a:lnSpc>
              <a:buFont typeface="Arial MT"/>
              <a:buChar char="•"/>
              <a:tabLst>
                <a:tab pos="228600" algn="l"/>
              </a:tabLst>
            </a:pPr>
            <a:r>
              <a:rPr sz="2400" spc="-10" dirty="0">
                <a:cs typeface="Calibri"/>
              </a:rPr>
              <a:t>Most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endParaRPr sz="2400" dirty="0">
              <a:cs typeface="Calibri"/>
            </a:endParaRPr>
          </a:p>
          <a:p>
            <a:pPr marL="241300" marR="4921250" indent="-241300" algn="r">
              <a:lnSpc>
                <a:spcPts val="273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40" dirty="0">
                <a:cs typeface="Calibri"/>
              </a:rPr>
              <a:t>Temporal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Lobes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3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Anterior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spc="-10" dirty="0">
                <a:cs typeface="Calibri"/>
              </a:rPr>
              <a:t>occipital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lobe</a:t>
            </a: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Separated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parietal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lobes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fissure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9810" y="2000374"/>
            <a:ext cx="5472379" cy="4132741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78839" y="1793189"/>
            <a:ext cx="10168255" cy="4077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794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79400" algn="l"/>
              </a:tabLst>
            </a:pPr>
            <a:r>
              <a:rPr sz="2800" spc="-5" dirty="0">
                <a:cs typeface="Calibri"/>
              </a:rPr>
              <a:t>Diencephalon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–major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components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are:</a:t>
            </a:r>
            <a:endParaRPr sz="2800" dirty="0">
              <a:cs typeface="Calibri"/>
            </a:endParaRPr>
          </a:p>
          <a:p>
            <a:pPr marL="736600" lvl="1" indent="-229235">
              <a:lnSpc>
                <a:spcPts val="2750"/>
              </a:lnSpc>
              <a:buFont typeface="Arial MT"/>
              <a:buChar char="•"/>
              <a:tabLst>
                <a:tab pos="737235" algn="l"/>
              </a:tabLst>
            </a:pPr>
            <a:r>
              <a:rPr sz="2400" spc="-5" dirty="0">
                <a:cs typeface="Calibri"/>
              </a:rPr>
              <a:t>Thalamus-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736600" marR="234950" lvl="1" indent="-228600">
              <a:lnSpc>
                <a:spcPts val="2590"/>
              </a:lnSpc>
              <a:buFont typeface="Arial MT"/>
              <a:buChar char="•"/>
              <a:tabLst>
                <a:tab pos="737235" algn="l"/>
                <a:tab pos="5653405" algn="l"/>
              </a:tabLst>
            </a:pPr>
            <a:r>
              <a:rPr sz="2400" spc="-5" dirty="0">
                <a:cs typeface="Calibri"/>
              </a:rPr>
              <a:t>Hypothalamus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- </a:t>
            </a:r>
            <a:r>
              <a:rPr sz="2400" spc="-10" dirty="0">
                <a:cs typeface="Calibri"/>
              </a:rPr>
              <a:t>cluster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small nuclei.	Sits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below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thalamus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forms </a:t>
            </a:r>
            <a:r>
              <a:rPr sz="2400" spc="-53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floor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3</a:t>
            </a:r>
            <a:r>
              <a:rPr sz="2400" spc="-22" baseline="24305" dirty="0">
                <a:cs typeface="Calibri"/>
              </a:rPr>
              <a:t>rd</a:t>
            </a:r>
            <a:r>
              <a:rPr sz="2400" spc="284" baseline="2430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ventricle.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2100" dirty="0">
              <a:cs typeface="Calibri"/>
            </a:endParaRPr>
          </a:p>
          <a:p>
            <a:pPr marL="736600" marR="639445" lvl="1" indent="-228600">
              <a:lnSpc>
                <a:spcPts val="2590"/>
              </a:lnSpc>
              <a:buFont typeface="Arial MT"/>
              <a:buChar char="•"/>
              <a:tabLst>
                <a:tab pos="737235" algn="l"/>
                <a:tab pos="9442450" algn="l"/>
              </a:tabLst>
            </a:pPr>
            <a:r>
              <a:rPr sz="2400" dirty="0">
                <a:cs typeface="Calibri"/>
              </a:rPr>
              <a:t>Pitui</a:t>
            </a:r>
            <a:r>
              <a:rPr sz="2400" spc="-30" dirty="0">
                <a:cs typeface="Calibri"/>
              </a:rPr>
              <a:t>t</a:t>
            </a:r>
            <a:r>
              <a:rPr sz="2400" dirty="0">
                <a:cs typeface="Calibri"/>
              </a:rPr>
              <a:t>a</a:t>
            </a:r>
            <a:r>
              <a:rPr sz="2400" spc="10" dirty="0">
                <a:cs typeface="Calibri"/>
              </a:rPr>
              <a:t>r</a:t>
            </a:r>
            <a:r>
              <a:rPr sz="2400" dirty="0">
                <a:cs typeface="Calibri"/>
              </a:rPr>
              <a:t>y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gland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-</a:t>
            </a:r>
            <a:r>
              <a:rPr sz="2400" spc="-1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c</a:t>
            </a:r>
            <a:r>
              <a:rPr sz="2400" spc="-5" dirty="0">
                <a:cs typeface="Calibri"/>
              </a:rPr>
              <a:t>onnec</a:t>
            </a:r>
            <a:r>
              <a:rPr sz="2400" spc="-20" dirty="0">
                <a:cs typeface="Calibri"/>
              </a:rPr>
              <a:t>t</a:t>
            </a:r>
            <a:r>
              <a:rPr sz="2400" dirty="0">
                <a:cs typeface="Calibri"/>
              </a:rPr>
              <a:t>ed</a:t>
            </a:r>
            <a:r>
              <a:rPr sz="2400" spc="-1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t</a:t>
            </a:r>
            <a:r>
              <a:rPr sz="2400" dirty="0">
                <a:cs typeface="Calibri"/>
              </a:rPr>
              <a:t>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thalamus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</a:t>
            </a:r>
            <a:r>
              <a:rPr sz="2400" dirty="0">
                <a:cs typeface="Calibri"/>
              </a:rPr>
              <a:t>y the</a:t>
            </a:r>
            <a:r>
              <a:rPr sz="2400" spc="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i="1" dirty="0">
                <a:cs typeface="Calibri"/>
              </a:rPr>
              <a:t>.  </a:t>
            </a:r>
            <a:r>
              <a:rPr sz="2400" spc="-15" dirty="0">
                <a:cs typeface="Calibri"/>
              </a:rPr>
              <a:t>Located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within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sella</a:t>
            </a:r>
            <a:r>
              <a:rPr sz="2400" spc="-10" dirty="0">
                <a:cs typeface="Calibri"/>
              </a:rPr>
              <a:t> turcica.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2100" dirty="0">
              <a:cs typeface="Calibri"/>
            </a:endParaRPr>
          </a:p>
          <a:p>
            <a:pPr marL="736600" marR="43180" lvl="1" indent="-228600">
              <a:lnSpc>
                <a:spcPts val="2590"/>
              </a:lnSpc>
              <a:buFont typeface="Arial MT"/>
              <a:buChar char="•"/>
              <a:tabLst>
                <a:tab pos="737235" algn="l"/>
                <a:tab pos="5189855" algn="l"/>
                <a:tab pos="8834120" algn="l"/>
              </a:tabLst>
            </a:pPr>
            <a:r>
              <a:rPr sz="2400" spc="-5" dirty="0">
                <a:cs typeface="Calibri"/>
              </a:rPr>
              <a:t>Epithalamus </a:t>
            </a:r>
            <a:r>
              <a:rPr sz="2400" dirty="0">
                <a:cs typeface="Calibri"/>
              </a:rPr>
              <a:t>- </a:t>
            </a:r>
            <a:r>
              <a:rPr sz="2400" spc="-5" dirty="0">
                <a:cs typeface="Calibri"/>
              </a:rPr>
              <a:t>sits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most</a:t>
            </a:r>
            <a:r>
              <a:rPr sz="2400" spc="-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posteriorly.	</a:t>
            </a:r>
            <a:r>
              <a:rPr sz="2400" spc="-5" dirty="0">
                <a:cs typeface="Calibri"/>
              </a:rPr>
              <a:t>The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sits</a:t>
            </a:r>
            <a:r>
              <a:rPr sz="2400" spc="-6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roof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midbrain just posterior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3</a:t>
            </a:r>
            <a:r>
              <a:rPr sz="2400" spc="-22" baseline="24305" dirty="0">
                <a:cs typeface="Calibri"/>
              </a:rPr>
              <a:t>rd</a:t>
            </a:r>
            <a:r>
              <a:rPr sz="2400" spc="-15" baseline="2430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ventricle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inferior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splenium</a:t>
            </a:r>
            <a:r>
              <a:rPr sz="2400" spc="-10" dirty="0">
                <a:cs typeface="Calibri"/>
              </a:rPr>
              <a:t> of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corpus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callosum.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2483" y="1962522"/>
            <a:ext cx="3967032" cy="4171508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442710" cy="7854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Brainstem</a:t>
            </a:r>
            <a:r>
              <a:rPr sz="2800" spc="-5" dirty="0">
                <a:cs typeface="Calibri"/>
              </a:rPr>
              <a:t> –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major</a:t>
            </a:r>
            <a:r>
              <a:rPr sz="2800" spc="-10" dirty="0">
                <a:cs typeface="Calibri"/>
              </a:rPr>
              <a:t> segments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Midbrain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most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superior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aspect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brainstem.</a:t>
            </a:r>
            <a:endParaRPr sz="2400" dirty="0"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3504057"/>
            <a:ext cx="50634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spc="-20" dirty="0">
                <a:cs typeface="Calibri"/>
              </a:rPr>
              <a:t>Pons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middle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aspect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brainstem.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821173"/>
            <a:ext cx="8954770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241300" marR="5080" indent="-228600">
              <a:lnSpc>
                <a:spcPts val="2590"/>
              </a:lnSpc>
              <a:spcBef>
                <a:spcPts val="425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dirty="0">
                <a:cs typeface="Calibri"/>
              </a:rPr>
              <a:t>Medulla </a:t>
            </a:r>
            <a:r>
              <a:rPr sz="2400" spc="-20" dirty="0">
                <a:cs typeface="Calibri"/>
              </a:rPr>
              <a:t>Oblongata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extends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inferiorly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pons and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through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foramen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magnum</a:t>
            </a:r>
            <a:r>
              <a:rPr sz="2400" spc="-10" dirty="0">
                <a:cs typeface="Calibri"/>
              </a:rPr>
              <a:t> where</a:t>
            </a:r>
            <a:r>
              <a:rPr sz="2400" dirty="0">
                <a:cs typeface="Calibri"/>
              </a:rPr>
              <a:t> it</a:t>
            </a:r>
            <a:r>
              <a:rPr sz="2400" spc="-10" dirty="0">
                <a:cs typeface="Calibri"/>
              </a:rPr>
              <a:t> continues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spinal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cord.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0" y="2177751"/>
            <a:ext cx="6934200" cy="3732720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550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1335" y="1962522"/>
            <a:ext cx="6292535" cy="4171508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2401" y="1947246"/>
            <a:ext cx="5588690" cy="4191558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36261" cy="1367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42090" y="1935211"/>
            <a:ext cx="4926787" cy="4159465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361805" cy="292227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88265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Cerebellum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occupies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posterior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cranial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fossa,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attaches </a:t>
            </a:r>
            <a:r>
              <a:rPr sz="2800" spc="-6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posteriorly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brainstem.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Lateral</a:t>
            </a:r>
            <a:r>
              <a:rPr sz="2400" spc="-10" dirty="0">
                <a:cs typeface="Calibri"/>
              </a:rPr>
              <a:t> hemispheres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folds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of</a:t>
            </a:r>
            <a:r>
              <a:rPr sz="2400" spc="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grey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matter </a:t>
            </a:r>
            <a:r>
              <a:rPr sz="2400" spc="-5" dirty="0">
                <a:cs typeface="Calibri"/>
              </a:rPr>
              <a:t>resemble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cauliflower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Vermis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10" dirty="0">
                <a:cs typeface="Calibri"/>
              </a:rPr>
              <a:t>connects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hemispheres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Cerebellar</a:t>
            </a:r>
            <a:r>
              <a:rPr sz="2400" spc="-10" dirty="0">
                <a:cs typeface="Calibri"/>
              </a:rPr>
              <a:t> tonsils </a:t>
            </a:r>
            <a:r>
              <a:rPr sz="2400" dirty="0">
                <a:cs typeface="Calibri"/>
              </a:rPr>
              <a:t>–</a:t>
            </a:r>
            <a:r>
              <a:rPr sz="2400" spc="-10" dirty="0">
                <a:cs typeface="Calibri"/>
              </a:rPr>
              <a:t> two rounded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prominences </a:t>
            </a:r>
            <a:r>
              <a:rPr sz="2400" spc="-5" dirty="0">
                <a:cs typeface="Calibri"/>
              </a:rPr>
              <a:t>on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inferior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surface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Cerebellar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peduncles</a:t>
            </a:r>
            <a:r>
              <a:rPr sz="2400" spc="2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nerve</a:t>
            </a:r>
            <a:r>
              <a:rPr sz="2400" spc="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fiber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tracts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connecting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brainstem.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1935" y="1974187"/>
            <a:ext cx="6902348" cy="4156198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161530" cy="1985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Helpful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videos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Learn </a:t>
            </a:r>
            <a:r>
              <a:rPr sz="2800" spc="-10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brain!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300" dirty="0">
              <a:cs typeface="Calibri"/>
            </a:endParaRPr>
          </a:p>
          <a:p>
            <a:pPr marL="12700" marR="5080">
              <a:lnSpc>
                <a:spcPct val="119700"/>
              </a:lnSpc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https://www.youtube.com/watch?v=7jrjM90-B3k </a:t>
            </a:r>
            <a:r>
              <a:rPr sz="2800" spc="-620" dirty="0">
                <a:solidFill>
                  <a:srgbClr val="0462C1"/>
                </a:solidFill>
                <a:cs typeface="Calibri"/>
              </a:rPr>
              <a:t> </a:t>
            </a:r>
            <a:r>
              <a:rPr sz="2800" spc="5" dirty="0">
                <a:cs typeface="Calibri"/>
              </a:rPr>
              <a:t>(just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watch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first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half!)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49840" cy="264414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Cerebral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Vasculature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two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main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pairs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arteries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supply</a:t>
            </a:r>
            <a:r>
              <a:rPr sz="2800" spc="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blood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brain: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Internal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5" dirty="0">
                <a:cs typeface="Calibri"/>
              </a:rPr>
              <a:t>Vertebral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Internal</a:t>
            </a:r>
            <a:r>
              <a:rPr sz="2800" spc="-15" dirty="0">
                <a:cs typeface="Calibri"/>
              </a:rPr>
              <a:t> Carotids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30" dirty="0">
                <a:cs typeface="Calibri"/>
              </a:rPr>
              <a:t>Vertebral</a:t>
            </a:r>
            <a:r>
              <a:rPr sz="2800" spc="-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35870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Internal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marR="187325" indent="-228600">
              <a:lnSpc>
                <a:spcPts val="3020"/>
              </a:lnSpc>
              <a:spcBef>
                <a:spcPts val="220"/>
              </a:spcBef>
              <a:buFont typeface="Arial MT"/>
              <a:buChar char="•"/>
              <a:tabLst>
                <a:tab pos="241300" algn="l"/>
                <a:tab pos="6763384" algn="l"/>
                <a:tab pos="7296784" algn="l"/>
                <a:tab pos="7906384" algn="l"/>
              </a:tabLst>
            </a:pPr>
            <a:r>
              <a:rPr sz="2800" spc="-5" dirty="0">
                <a:cs typeface="Calibri"/>
              </a:rPr>
              <a:t>Arise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bifurcation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arteries in the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245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  <a:tab pos="7752715" algn="l"/>
                <a:tab pos="8286750" algn="l"/>
                <a:tab pos="8820150" algn="l"/>
              </a:tabLst>
            </a:pPr>
            <a:r>
              <a:rPr sz="2800" spc="-15" dirty="0">
                <a:cs typeface="Calibri"/>
              </a:rPr>
              <a:t>Enter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base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brain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 </a:t>
            </a:r>
            <a:r>
              <a:rPr sz="2800" spc="-5" dirty="0">
                <a:cs typeface="Calibri"/>
              </a:rPr>
              <a:t>of the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temporal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bone.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241300" indent="-228600">
              <a:lnSpc>
                <a:spcPts val="3190"/>
              </a:lnSpc>
              <a:buFont typeface="Arial MT"/>
              <a:buChar char="•"/>
              <a:tabLst>
                <a:tab pos="241300" algn="l"/>
                <a:tab pos="4632325" algn="l"/>
                <a:tab pos="5165725" algn="l"/>
                <a:tab pos="5699760" algn="l"/>
                <a:tab pos="6308725" algn="l"/>
              </a:tabLst>
            </a:pPr>
            <a:r>
              <a:rPr sz="2800" spc="-10" dirty="0">
                <a:cs typeface="Calibri"/>
              </a:rPr>
              <a:t>Branches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and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(larger)</a:t>
            </a:r>
            <a:endParaRPr sz="2800" dirty="0">
              <a:cs typeface="Calibri"/>
            </a:endParaRPr>
          </a:p>
          <a:p>
            <a:pPr marL="241300">
              <a:lnSpc>
                <a:spcPts val="3190"/>
              </a:lnSpc>
              <a:tabLst>
                <a:tab pos="396938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800" spc="-5" dirty="0">
                <a:cs typeface="Calibri"/>
              </a:rPr>
              <a:t>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46665" cy="284035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Vertebral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arteries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  <a:tab pos="3812540" algn="l"/>
                <a:tab pos="4345940" algn="l"/>
                <a:tab pos="4879975" algn="l"/>
                <a:tab pos="5413375" algn="l"/>
              </a:tabLst>
            </a:pPr>
            <a:r>
              <a:rPr sz="2800" spc="-5" dirty="0">
                <a:cs typeface="Calibri"/>
              </a:rPr>
              <a:t>Arise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from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 the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ct val="90000"/>
              </a:lnSpc>
              <a:spcBef>
                <a:spcPts val="1000"/>
              </a:spcBef>
              <a:buFont typeface="Arial MT"/>
              <a:buChar char="•"/>
              <a:tabLst>
                <a:tab pos="241300" algn="l"/>
                <a:tab pos="5024755" algn="l"/>
                <a:tab pos="5558155" algn="l"/>
                <a:tab pos="6092190" algn="l"/>
                <a:tab pos="6147435" algn="l"/>
                <a:tab pos="6625590" algn="l"/>
                <a:tab pos="6681470" algn="l"/>
              </a:tabLst>
            </a:pPr>
            <a:r>
              <a:rPr sz="2800" spc="-5" dirty="0">
                <a:cs typeface="Calibri"/>
              </a:rPr>
              <a:t>Ascend</a:t>
            </a:r>
            <a:r>
              <a:rPr sz="2800" spc="5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vertically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through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		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	</a:t>
            </a:r>
            <a:r>
              <a:rPr sz="2800" spc="-5" dirty="0">
                <a:cs typeface="Calibri"/>
              </a:rPr>
              <a:t>_</a:t>
            </a:r>
            <a:r>
              <a:rPr sz="2800" spc="5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foramina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0" dirty="0">
                <a:cs typeface="Calibri"/>
              </a:rPr>
              <a:t> </a:t>
            </a:r>
            <a:r>
              <a:rPr sz="2800" spc="-50" dirty="0">
                <a:cs typeface="Calibri"/>
              </a:rPr>
              <a:t>C- </a:t>
            </a:r>
            <a:r>
              <a:rPr sz="2800" spc="-4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spine,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curve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around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5" dirty="0">
                <a:cs typeface="Calibri"/>
              </a:rPr>
              <a:t>atlanto-occipital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joints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enter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base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brain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through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0" dirty="0">
                <a:cs typeface="Calibri"/>
              </a:rPr>
              <a:t>_.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  <a:tab pos="7430134" algn="l"/>
              </a:tabLst>
            </a:pPr>
            <a:r>
              <a:rPr sz="2800" spc="-10" dirty="0">
                <a:cs typeface="Calibri"/>
              </a:rPr>
              <a:t>Unite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ventral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pons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form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dirty="0">
                <a:cs typeface="Calibri"/>
              </a:rPr>
              <a:t>__</a:t>
            </a:r>
            <a:r>
              <a:rPr sz="2800" spc="2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artery.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72666" y="1920339"/>
            <a:ext cx="4446666" cy="4209138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7155" y="1825751"/>
            <a:ext cx="2837688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06841"/>
            <a:ext cx="9335770" cy="27432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Circle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of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Willis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Important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junction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four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major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arteries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feeding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5" dirty="0">
                <a:cs typeface="Calibri"/>
              </a:rPr>
              <a:t>brain.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10" dirty="0">
                <a:cs typeface="Calibri"/>
              </a:rPr>
              <a:t>Comprised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of</a:t>
            </a:r>
            <a:endParaRPr sz="2800" dirty="0">
              <a:cs typeface="Calibri"/>
            </a:endParaRPr>
          </a:p>
          <a:p>
            <a:pPr marL="685800" lvl="1" indent="-229235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Anterior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posterior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cerebral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Anterior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posterior communicating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19"/>
              </a:spcBef>
            </a:pPr>
            <a:r>
              <a:rPr sz="2400" dirty="0">
                <a:cs typeface="Arial MT"/>
              </a:rPr>
              <a:t>•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58996" y="1825751"/>
            <a:ext cx="3874007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66438" y="1930281"/>
            <a:ext cx="3659123" cy="4181160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321290" cy="347726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Venous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Drainage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Dural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sinuses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large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veins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within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25" dirty="0">
                <a:cs typeface="Calibri"/>
              </a:rPr>
              <a:t>dura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mater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</a:t>
            </a:r>
            <a:r>
              <a:rPr sz="2800" spc="-10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brain.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All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drain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dural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sinuses,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ultimately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into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internal </a:t>
            </a:r>
            <a:r>
              <a:rPr sz="2800" spc="-6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jugular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veins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 </a:t>
            </a:r>
            <a:r>
              <a:rPr sz="2800" spc="-10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Major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dural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sinuses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are:</a:t>
            </a:r>
            <a:endParaRPr sz="2800" dirty="0"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320"/>
              </a:spcBef>
            </a:pPr>
            <a:r>
              <a:rPr sz="2000" dirty="0">
                <a:cs typeface="Arial MT"/>
              </a:rPr>
              <a:t>•</a:t>
            </a:r>
          </a:p>
          <a:p>
            <a:pPr marL="355600">
              <a:lnSpc>
                <a:spcPct val="100000"/>
              </a:lnSpc>
              <a:spcBef>
                <a:spcPts val="250"/>
              </a:spcBef>
            </a:pPr>
            <a:r>
              <a:rPr sz="2000" dirty="0">
                <a:cs typeface="Arial MT"/>
              </a:rPr>
              <a:t>•</a:t>
            </a:r>
          </a:p>
          <a:p>
            <a:pPr marL="355600">
              <a:lnSpc>
                <a:spcPct val="100000"/>
              </a:lnSpc>
              <a:spcBef>
                <a:spcPts val="265"/>
              </a:spcBef>
            </a:pPr>
            <a:r>
              <a:rPr sz="2000" dirty="0">
                <a:cs typeface="Arial MT"/>
              </a:rPr>
              <a:t>•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9402" y="306705"/>
            <a:ext cx="5886197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8335" y="975360"/>
            <a:ext cx="7415783" cy="5588508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488555" cy="1475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Helpful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video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Circle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</a:t>
            </a:r>
            <a:r>
              <a:rPr sz="2800" spc="-10" dirty="0">
                <a:cs typeface="Calibri"/>
              </a:rPr>
              <a:t>Willis</a:t>
            </a:r>
            <a:r>
              <a:rPr sz="2800" spc="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800" dirty="0"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https://www.youtube.com/watch?v=9hhfM7rQHiM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Head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233025" cy="3359253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marR="417195" indent="-457834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cranium,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facial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bones,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brain,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cerebral </a:t>
            </a:r>
            <a:r>
              <a:rPr sz="2800" spc="-6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vasculature.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Limbic</a:t>
            </a:r>
            <a:r>
              <a:rPr sz="2800" spc="2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System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Cranial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Nerves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 </a:t>
            </a:r>
            <a:r>
              <a:rPr sz="2800" spc="-20" dirty="0">
                <a:cs typeface="Calibri"/>
              </a:rPr>
              <a:t>tested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on.</a:t>
            </a:r>
            <a:endParaRPr sz="2800" dirty="0">
              <a:cs typeface="Calibri"/>
            </a:endParaRPr>
          </a:p>
          <a:p>
            <a:pPr marL="469900" marR="80010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knowledge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relational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find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structures</a:t>
            </a:r>
            <a:r>
              <a:rPr sz="2800" spc="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when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given </a:t>
            </a:r>
            <a:r>
              <a:rPr sz="2800" spc="-6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0" dirty="0">
                <a:cs typeface="Calibri"/>
              </a:rPr>
              <a:t> single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19"/>
              </a:spcBef>
              <a:buFont typeface="Arial MT"/>
              <a:buChar char="•"/>
              <a:tabLst>
                <a:tab pos="469900" algn="l"/>
                <a:tab pos="470534" algn="l"/>
                <a:tab pos="5095240" algn="l"/>
              </a:tabLst>
            </a:pPr>
            <a:r>
              <a:rPr lang="en-US" sz="2800" spc="-10" dirty="0">
                <a:cs typeface="Calibri"/>
              </a:rPr>
              <a:t>U</a:t>
            </a:r>
            <a:r>
              <a:rPr sz="2800" spc="-10" dirty="0">
                <a:cs typeface="Calibri"/>
              </a:rPr>
              <a:t>se</a:t>
            </a:r>
            <a:r>
              <a:rPr sz="2800" spc="5" dirty="0">
                <a:cs typeface="Calibri"/>
              </a:rPr>
              <a:t> </a:t>
            </a:r>
            <a:r>
              <a:rPr lang="en-CA" sz="2800" spc="-10" dirty="0">
                <a:cs typeface="Calibri"/>
              </a:rPr>
              <a:t>online </a:t>
            </a:r>
            <a:r>
              <a:rPr sz="2800" spc="-15" dirty="0">
                <a:cs typeface="Calibri"/>
              </a:rPr>
              <a:t>source</a:t>
            </a:r>
            <a:r>
              <a:rPr lang="en-US" sz="2800" spc="-15" dirty="0">
                <a:cs typeface="Calibri"/>
              </a:rPr>
              <a:t>s</a:t>
            </a:r>
            <a:r>
              <a:rPr sz="2800" spc="1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for 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images/scans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38FC43-A69F-4207-9400-DFBD170ED0F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299677F6-0236-46B0-9046-0773689EF9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314A5B8-2D4D-497F-9DCC-C100F3F69D2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1585</Words>
  <Application>Microsoft Office PowerPoint</Application>
  <PresentationFormat>Widescreen</PresentationFormat>
  <Paragraphs>306</Paragraphs>
  <Slides>72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80" baseType="lpstr">
      <vt:lpstr>Aptos</vt:lpstr>
      <vt:lpstr>Aptos Display</vt:lpstr>
      <vt:lpstr>Arial</vt:lpstr>
      <vt:lpstr>Arial MT</vt:lpstr>
      <vt:lpstr>Calibri</vt:lpstr>
      <vt:lpstr>Calibri Light</vt:lpstr>
      <vt:lpstr>Wingdings</vt:lpstr>
      <vt:lpstr>Custom Design</vt:lpstr>
      <vt:lpstr>PowerPoint Presentation</vt:lpstr>
      <vt:lpstr>CT Imaging of the Head</vt:lpstr>
      <vt:lpstr>CT Imaging of the Head</vt:lpstr>
      <vt:lpstr>CT Imaging of the Head</vt:lpstr>
      <vt:lpstr>PowerPoint Presentation</vt:lpstr>
      <vt:lpstr>PowerPoint Presentation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6</cp:revision>
  <cp:lastPrinted>2024-03-19T14:05:56Z</cp:lastPrinted>
  <dcterms:created xsi:type="dcterms:W3CDTF">2023-11-28T17:22:18Z</dcterms:created>
  <dcterms:modified xsi:type="dcterms:W3CDTF">2025-02-12T17:42:10Z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  <property fmtid="{D5CDD505-2E9C-101B-9397-08002B2CF9AE}" pid="6" name="MediaServiceImageTags">
    <vt:lpwstr/>
  </property>
</Properties>
</file>