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150" y="16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63930" y="-15112"/>
            <a:ext cx="8414385" cy="8751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330" y="1735073"/>
            <a:ext cx="10149205" cy="4286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64760" y="2443352"/>
            <a:ext cx="5510530" cy="680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300" dirty="0"/>
              <a:t>MRAD</a:t>
            </a:r>
            <a:r>
              <a:rPr sz="4300" spc="-225" dirty="0"/>
              <a:t> </a:t>
            </a:r>
            <a:r>
              <a:rPr sz="4300" dirty="0"/>
              <a:t>251:</a:t>
            </a:r>
            <a:r>
              <a:rPr sz="4300" spc="-235" dirty="0"/>
              <a:t> </a:t>
            </a:r>
            <a:r>
              <a:rPr sz="4300" dirty="0"/>
              <a:t>CT</a:t>
            </a:r>
            <a:r>
              <a:rPr sz="4300" spc="-235" dirty="0"/>
              <a:t> </a:t>
            </a:r>
            <a:r>
              <a:rPr sz="4300" spc="-10" dirty="0"/>
              <a:t>Theory</a:t>
            </a:r>
            <a:endParaRPr sz="4300"/>
          </a:p>
        </p:txBody>
      </p:sp>
      <p:sp>
        <p:nvSpPr>
          <p:cNvPr id="4" name="object 4"/>
          <p:cNvSpPr txBox="1"/>
          <p:nvPr/>
        </p:nvSpPr>
        <p:spPr>
          <a:xfrm>
            <a:off x="7188454" y="3032886"/>
            <a:ext cx="328930" cy="680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300" spc="-50" dirty="0">
                <a:latin typeface="Arial MT"/>
                <a:cs typeface="Arial MT"/>
              </a:rPr>
              <a:t>1</a:t>
            </a:r>
            <a:endParaRPr sz="43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730241" y="3315080"/>
            <a:ext cx="132016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u="heavy" spc="-1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Outcome</a:t>
            </a:r>
            <a:r>
              <a:rPr sz="2000" u="heavy" spc="-114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000" u="heavy" spc="-2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6</a:t>
            </a:r>
            <a:r>
              <a:rPr sz="2000" spc="-25" dirty="0">
                <a:latin typeface="Arial MT"/>
                <a:cs typeface="Arial MT"/>
              </a:rPr>
              <a:t>: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30241" y="3612886"/>
            <a:ext cx="4726305" cy="840105"/>
          </a:xfrm>
          <a:prstGeom prst="rect">
            <a:avLst/>
          </a:prstGeom>
        </p:spPr>
        <p:txBody>
          <a:bodyPr vert="horz" wrap="square" lIns="0" tIns="1149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sz="2000" dirty="0">
                <a:latin typeface="Arial MT"/>
                <a:cs typeface="Arial MT"/>
              </a:rPr>
              <a:t>Summarize</a:t>
            </a:r>
            <a:r>
              <a:rPr sz="2000" spc="-90" dirty="0">
                <a:latin typeface="Arial MT"/>
                <a:cs typeface="Arial MT"/>
              </a:rPr>
              <a:t> </a:t>
            </a:r>
            <a:r>
              <a:rPr sz="2000" spc="-20" dirty="0">
                <a:latin typeface="Arial MT"/>
                <a:cs typeface="Arial MT"/>
              </a:rPr>
              <a:t>considerations</a:t>
            </a:r>
            <a:r>
              <a:rPr sz="2000" spc="-114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for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patient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spc="-20" dirty="0">
                <a:latin typeface="Arial MT"/>
                <a:cs typeface="Arial MT"/>
              </a:rPr>
              <a:t>care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810"/>
              </a:spcBef>
            </a:pPr>
            <a:r>
              <a:rPr sz="2000" dirty="0">
                <a:latin typeface="Arial MT"/>
                <a:cs typeface="Arial MT"/>
              </a:rPr>
              <a:t>related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to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computed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spc="-20" dirty="0">
                <a:latin typeface="Arial MT"/>
                <a:cs typeface="Arial MT"/>
              </a:rPr>
              <a:t>tomography</a:t>
            </a:r>
            <a:r>
              <a:rPr sz="2000" spc="-120" dirty="0">
                <a:latin typeface="Arial MT"/>
                <a:cs typeface="Arial MT"/>
              </a:rPr>
              <a:t> </a:t>
            </a:r>
            <a:r>
              <a:rPr sz="2000" spc="-20" dirty="0">
                <a:latin typeface="Arial MT"/>
                <a:cs typeface="Arial MT"/>
              </a:rPr>
              <a:t>(CT)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4239" rIns="0" bIns="0" rtlCol="0">
            <a:spAutoFit/>
          </a:bodyPr>
          <a:lstStyle/>
          <a:p>
            <a:pPr marL="2032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Objectives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330" y="1741423"/>
            <a:ext cx="10193020" cy="4043045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731520" marR="1050290" indent="-719455">
              <a:lnSpc>
                <a:spcPts val="2700"/>
              </a:lnSpc>
              <a:spcBef>
                <a:spcPts val="735"/>
              </a:spcBef>
              <a:buAutoNum type="arabicPeriod"/>
              <a:tabLst>
                <a:tab pos="731520" algn="l"/>
              </a:tabLst>
            </a:pPr>
            <a:r>
              <a:rPr sz="2800" dirty="0">
                <a:latin typeface="Arial MT"/>
                <a:cs typeface="Arial MT"/>
              </a:rPr>
              <a:t>Describe</a:t>
            </a:r>
            <a:r>
              <a:rPr sz="2800" spc="-11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1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role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and</a:t>
            </a:r>
            <a:r>
              <a:rPr sz="2800" spc="-100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responsibilities</a:t>
            </a:r>
            <a:r>
              <a:rPr sz="2800" spc="-10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of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</a:t>
            </a:r>
            <a:r>
              <a:rPr sz="2800" spc="-12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technologist related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screening</a:t>
            </a:r>
            <a:r>
              <a:rPr sz="2800" spc="-12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for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CT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scans</a:t>
            </a:r>
            <a:endParaRPr sz="2800">
              <a:latin typeface="Arial MT"/>
              <a:cs typeface="Arial MT"/>
            </a:endParaRPr>
          </a:p>
          <a:p>
            <a:pPr marL="731520" marR="1045210" indent="-719455">
              <a:lnSpc>
                <a:spcPts val="2700"/>
              </a:lnSpc>
              <a:spcBef>
                <a:spcPts val="1000"/>
              </a:spcBef>
              <a:buAutoNum type="arabicPeriod"/>
              <a:tabLst>
                <a:tab pos="731520" algn="l"/>
              </a:tabLst>
            </a:pPr>
            <a:r>
              <a:rPr sz="2800" spc="-20" dirty="0">
                <a:latin typeface="Arial MT"/>
                <a:cs typeface="Arial MT"/>
              </a:rPr>
              <a:t>Identify</a:t>
            </a:r>
            <a:r>
              <a:rPr sz="2800" spc="-20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important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elements</a:t>
            </a:r>
            <a:r>
              <a:rPr sz="2800" spc="-9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of</a:t>
            </a:r>
            <a:r>
              <a:rPr sz="2800" spc="-18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requisition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spc="-25" dirty="0">
                <a:latin typeface="Arial MT"/>
                <a:cs typeface="Arial MT"/>
              </a:rPr>
              <a:t>and </a:t>
            </a:r>
            <a:r>
              <a:rPr sz="2800" spc="-10" dirty="0">
                <a:latin typeface="Arial MT"/>
                <a:cs typeface="Arial MT"/>
              </a:rPr>
              <a:t>consent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form</a:t>
            </a:r>
            <a:endParaRPr sz="2800">
              <a:latin typeface="Arial MT"/>
              <a:cs typeface="Arial MT"/>
            </a:endParaRPr>
          </a:p>
          <a:p>
            <a:pPr marL="731520" marR="5080" indent="-719455">
              <a:lnSpc>
                <a:spcPts val="2690"/>
              </a:lnSpc>
              <a:spcBef>
                <a:spcPts val="1000"/>
              </a:spcBef>
              <a:buAutoNum type="arabicPeriod"/>
              <a:tabLst>
                <a:tab pos="731520" algn="l"/>
              </a:tabLst>
            </a:pPr>
            <a:r>
              <a:rPr sz="2800" dirty="0">
                <a:latin typeface="Arial MT"/>
                <a:cs typeface="Arial MT"/>
              </a:rPr>
              <a:t>List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2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lab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work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and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medications</a:t>
            </a:r>
            <a:r>
              <a:rPr sz="2800" spc="-9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that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need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be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considered </a:t>
            </a:r>
            <a:r>
              <a:rPr sz="2800" dirty="0">
                <a:latin typeface="Arial MT"/>
                <a:cs typeface="Arial MT"/>
              </a:rPr>
              <a:t>prior</a:t>
            </a:r>
            <a:r>
              <a:rPr sz="2800" spc="-10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2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scanning</a:t>
            </a:r>
            <a:endParaRPr sz="2800">
              <a:latin typeface="Arial MT"/>
              <a:cs typeface="Arial MT"/>
            </a:endParaRPr>
          </a:p>
          <a:p>
            <a:pPr marL="731520" marR="1232535" indent="-719455">
              <a:lnSpc>
                <a:spcPts val="2700"/>
              </a:lnSpc>
              <a:spcBef>
                <a:spcPts val="1000"/>
              </a:spcBef>
              <a:buAutoNum type="arabicPeriod"/>
              <a:tabLst>
                <a:tab pos="731520" algn="l"/>
              </a:tabLst>
            </a:pPr>
            <a:r>
              <a:rPr sz="2800" spc="-10" dirty="0">
                <a:latin typeface="Arial MT"/>
                <a:cs typeface="Arial MT"/>
              </a:rPr>
              <a:t>Describe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education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in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regard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administering contrast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media</a:t>
            </a:r>
            <a:endParaRPr sz="2800">
              <a:latin typeface="Arial MT"/>
              <a:cs typeface="Arial MT"/>
            </a:endParaRPr>
          </a:p>
          <a:p>
            <a:pPr marL="731520" marR="194945" indent="-719455">
              <a:lnSpc>
                <a:spcPts val="2700"/>
              </a:lnSpc>
              <a:spcBef>
                <a:spcPts val="994"/>
              </a:spcBef>
              <a:buAutoNum type="arabicPeriod"/>
              <a:tabLst>
                <a:tab pos="731520" algn="l"/>
              </a:tabLst>
            </a:pPr>
            <a:r>
              <a:rPr sz="2800" spc="-10" dirty="0">
                <a:latin typeface="Arial MT"/>
                <a:cs typeface="Arial MT"/>
              </a:rPr>
              <a:t>Describe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how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spc="-25" dirty="0">
                <a:latin typeface="Arial MT"/>
                <a:cs typeface="Arial MT"/>
              </a:rPr>
              <a:t>effectively</a:t>
            </a:r>
            <a:r>
              <a:rPr sz="2800" spc="-17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counsel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patient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with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respect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spc="-25" dirty="0">
                <a:latin typeface="Arial MT"/>
                <a:cs typeface="Arial MT"/>
              </a:rPr>
              <a:t>to </a:t>
            </a:r>
            <a:r>
              <a:rPr sz="2800" spc="-40" dirty="0">
                <a:latin typeface="Arial MT"/>
                <a:cs typeface="Arial MT"/>
              </a:rPr>
              <a:t>post-</a:t>
            </a:r>
            <a:r>
              <a:rPr sz="2800" spc="-20" dirty="0">
                <a:latin typeface="Arial MT"/>
                <a:cs typeface="Arial MT"/>
              </a:rPr>
              <a:t>procedural</a:t>
            </a:r>
            <a:r>
              <a:rPr sz="2800" spc="-60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care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91261" rIns="0" bIns="0" rtlCol="0">
            <a:spAutoFit/>
          </a:bodyPr>
          <a:lstStyle/>
          <a:p>
            <a:pPr marL="88900">
              <a:lnSpc>
                <a:spcPct val="100000"/>
              </a:lnSpc>
              <a:spcBef>
                <a:spcPts val="100"/>
              </a:spcBef>
            </a:pPr>
            <a:r>
              <a:rPr dirty="0"/>
              <a:t>General</a:t>
            </a:r>
            <a:r>
              <a:rPr spc="-90" dirty="0"/>
              <a:t> </a:t>
            </a:r>
            <a:r>
              <a:rPr spc="-10" dirty="0"/>
              <a:t>Considerations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330" y="1787398"/>
            <a:ext cx="10009505" cy="3696970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12700" marR="5080">
              <a:lnSpc>
                <a:spcPct val="91100"/>
              </a:lnSpc>
              <a:spcBef>
                <a:spcPts val="445"/>
              </a:spcBef>
            </a:pPr>
            <a:r>
              <a:rPr sz="3200" dirty="0">
                <a:latin typeface="Arial MT"/>
                <a:cs typeface="Arial MT"/>
              </a:rPr>
              <a:t>CT</a:t>
            </a:r>
            <a:r>
              <a:rPr sz="3200" spc="-1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is</a:t>
            </a:r>
            <a:r>
              <a:rPr sz="3200" spc="-6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minimally</a:t>
            </a:r>
            <a:r>
              <a:rPr sz="3200" spc="-7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invasive</a:t>
            </a:r>
            <a:r>
              <a:rPr sz="3200" spc="-1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however,</a:t>
            </a:r>
            <a:r>
              <a:rPr sz="3200" spc="-14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there</a:t>
            </a:r>
            <a:r>
              <a:rPr sz="3200" spc="-12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are</a:t>
            </a:r>
            <a:r>
              <a:rPr sz="3200" spc="-114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a</a:t>
            </a:r>
            <a:r>
              <a:rPr sz="3200" spc="-85" dirty="0">
                <a:latin typeface="Arial MT"/>
                <a:cs typeface="Arial MT"/>
              </a:rPr>
              <a:t> </a:t>
            </a:r>
            <a:r>
              <a:rPr sz="3200" spc="-25" dirty="0">
                <a:latin typeface="Arial MT"/>
                <a:cs typeface="Arial MT"/>
              </a:rPr>
              <a:t>few </a:t>
            </a:r>
            <a:r>
              <a:rPr sz="3200" spc="-10" dirty="0">
                <a:latin typeface="Arial MT"/>
                <a:cs typeface="Arial MT"/>
              </a:rPr>
              <a:t>considerations</a:t>
            </a:r>
            <a:r>
              <a:rPr sz="3200" spc="-17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that</a:t>
            </a:r>
            <a:r>
              <a:rPr sz="3200" spc="-1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make</a:t>
            </a:r>
            <a:r>
              <a:rPr sz="3200" spc="-10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patient</a:t>
            </a:r>
            <a:r>
              <a:rPr sz="3200" spc="-114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care</a:t>
            </a:r>
            <a:r>
              <a:rPr sz="3200" spc="-15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in</a:t>
            </a:r>
            <a:r>
              <a:rPr sz="3200" spc="-8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CT</a:t>
            </a:r>
            <a:r>
              <a:rPr sz="3200" spc="-10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unique</a:t>
            </a:r>
            <a:r>
              <a:rPr sz="3200" spc="-95" dirty="0">
                <a:latin typeface="Arial MT"/>
                <a:cs typeface="Arial MT"/>
              </a:rPr>
              <a:t> </a:t>
            </a:r>
            <a:r>
              <a:rPr sz="3200" spc="-20" dirty="0">
                <a:latin typeface="Arial MT"/>
                <a:cs typeface="Arial MT"/>
              </a:rPr>
              <a:t>from </a:t>
            </a:r>
            <a:r>
              <a:rPr sz="3200" dirty="0">
                <a:latin typeface="Arial MT"/>
                <a:cs typeface="Arial MT"/>
              </a:rPr>
              <a:t>other</a:t>
            </a:r>
            <a:r>
              <a:rPr sz="3200" spc="-155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modalities.</a:t>
            </a:r>
            <a:endParaRPr sz="3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510"/>
              </a:spcBef>
              <a:buChar char="•"/>
              <a:tabLst>
                <a:tab pos="241300" algn="l"/>
              </a:tabLst>
            </a:pPr>
            <a:r>
              <a:rPr sz="3000" dirty="0">
                <a:latin typeface="Arial MT"/>
                <a:cs typeface="Arial MT"/>
              </a:rPr>
              <a:t>CT</a:t>
            </a:r>
            <a:r>
              <a:rPr sz="3000" spc="-7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Specific</a:t>
            </a:r>
            <a:r>
              <a:rPr sz="3000" spc="-80" dirty="0">
                <a:latin typeface="Arial MT"/>
                <a:cs typeface="Arial MT"/>
              </a:rPr>
              <a:t> </a:t>
            </a:r>
            <a:r>
              <a:rPr sz="3000" spc="-10" dirty="0">
                <a:latin typeface="Arial MT"/>
                <a:cs typeface="Arial MT"/>
              </a:rPr>
              <a:t>considerations</a:t>
            </a:r>
            <a:r>
              <a:rPr sz="2800" spc="-10" dirty="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marL="696595" lvl="1" indent="-227329">
              <a:lnSpc>
                <a:spcPct val="100000"/>
              </a:lnSpc>
              <a:spcBef>
                <a:spcPts val="810"/>
              </a:spcBef>
              <a:buChar char="•"/>
              <a:tabLst>
                <a:tab pos="696595" algn="l"/>
              </a:tabLst>
            </a:pPr>
            <a:r>
              <a:rPr sz="2800" dirty="0">
                <a:latin typeface="Arial MT"/>
                <a:cs typeface="Arial MT"/>
              </a:rPr>
              <a:t>Use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of</a:t>
            </a:r>
            <a:r>
              <a:rPr sz="2800" spc="-10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IV</a:t>
            </a:r>
            <a:r>
              <a:rPr sz="2800" spc="-12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contrast</a:t>
            </a:r>
            <a:r>
              <a:rPr sz="2800" spc="-11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=</a:t>
            </a:r>
            <a:r>
              <a:rPr sz="2800" spc="-105" dirty="0">
                <a:latin typeface="Arial MT"/>
                <a:cs typeface="Arial MT"/>
              </a:rPr>
              <a:t> </a:t>
            </a:r>
            <a:r>
              <a:rPr sz="2800" spc="-1395" dirty="0">
                <a:latin typeface="Arial MT"/>
                <a:cs typeface="Arial MT"/>
              </a:rPr>
              <a:t>↑</a:t>
            </a:r>
            <a:r>
              <a:rPr sz="2800" spc="-130" dirty="0">
                <a:latin typeface="Arial MT"/>
                <a:cs typeface="Arial MT"/>
              </a:rPr>
              <a:t>p</a:t>
            </a:r>
            <a:r>
              <a:rPr sz="2800" spc="-100" dirty="0">
                <a:latin typeface="Arial MT"/>
                <a:cs typeface="Arial MT"/>
              </a:rPr>
              <a:t>a</a:t>
            </a:r>
            <a:r>
              <a:rPr sz="2800" spc="-120" dirty="0">
                <a:latin typeface="Arial MT"/>
                <a:cs typeface="Arial MT"/>
              </a:rPr>
              <a:t>ti</a:t>
            </a:r>
            <a:r>
              <a:rPr sz="2800" spc="-100" dirty="0">
                <a:latin typeface="Arial MT"/>
                <a:cs typeface="Arial MT"/>
              </a:rPr>
              <a:t>e</a:t>
            </a:r>
            <a:r>
              <a:rPr sz="2800" spc="-130" dirty="0">
                <a:latin typeface="Arial MT"/>
                <a:cs typeface="Arial MT"/>
              </a:rPr>
              <a:t>n</a:t>
            </a:r>
            <a:r>
              <a:rPr sz="2800" spc="-105" dirty="0">
                <a:latin typeface="Arial MT"/>
                <a:cs typeface="Arial MT"/>
              </a:rPr>
              <a:t>t</a:t>
            </a:r>
            <a:r>
              <a:rPr sz="2800" spc="-95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risk</a:t>
            </a:r>
            <a:endParaRPr sz="2800">
              <a:latin typeface="Arial MT"/>
              <a:cs typeface="Arial MT"/>
            </a:endParaRPr>
          </a:p>
          <a:p>
            <a:pPr marL="696595" lvl="1" indent="-227329">
              <a:lnSpc>
                <a:spcPct val="100000"/>
              </a:lnSpc>
              <a:spcBef>
                <a:spcPts val="1505"/>
              </a:spcBef>
              <a:buChar char="•"/>
              <a:tabLst>
                <a:tab pos="696595" algn="l"/>
              </a:tabLst>
            </a:pPr>
            <a:r>
              <a:rPr sz="2800" spc="-10" dirty="0">
                <a:latin typeface="Arial MT"/>
                <a:cs typeface="Arial MT"/>
              </a:rPr>
              <a:t>Gantry</a:t>
            </a:r>
            <a:r>
              <a:rPr sz="2800" spc="-17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aperture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may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contribute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anxiety</a:t>
            </a:r>
            <a:endParaRPr sz="2800">
              <a:latin typeface="Arial MT"/>
              <a:cs typeface="Arial MT"/>
            </a:endParaRPr>
          </a:p>
          <a:p>
            <a:pPr marL="1612265" lvl="2" indent="-228600">
              <a:lnSpc>
                <a:spcPct val="100000"/>
              </a:lnSpc>
              <a:spcBef>
                <a:spcPts val="800"/>
              </a:spcBef>
              <a:buChar char="•"/>
              <a:tabLst>
                <a:tab pos="1612265" algn="l"/>
              </a:tabLst>
            </a:pPr>
            <a:r>
              <a:rPr sz="2600" spc="-1245" dirty="0">
                <a:latin typeface="Arial MT"/>
                <a:cs typeface="Arial MT"/>
              </a:rPr>
              <a:t>↑</a:t>
            </a:r>
            <a:r>
              <a:rPr sz="2600" spc="-105" dirty="0">
                <a:latin typeface="Arial MT"/>
                <a:cs typeface="Arial MT"/>
              </a:rPr>
              <a:t>a</a:t>
            </a:r>
            <a:r>
              <a:rPr sz="2600" spc="-90" dirty="0">
                <a:latin typeface="Arial MT"/>
                <a:cs typeface="Arial MT"/>
              </a:rPr>
              <a:t>nx</a:t>
            </a:r>
            <a:r>
              <a:rPr sz="2600" spc="-95" dirty="0">
                <a:latin typeface="Arial MT"/>
                <a:cs typeface="Arial MT"/>
              </a:rPr>
              <a:t>i</a:t>
            </a:r>
            <a:r>
              <a:rPr sz="2600" spc="-90" dirty="0">
                <a:latin typeface="Arial MT"/>
                <a:cs typeface="Arial MT"/>
              </a:rPr>
              <a:t>e</a:t>
            </a:r>
            <a:r>
              <a:rPr sz="2600" spc="-100" dirty="0">
                <a:latin typeface="Arial MT"/>
                <a:cs typeface="Arial MT"/>
              </a:rPr>
              <a:t>t</a:t>
            </a:r>
            <a:r>
              <a:rPr sz="2600" spc="-105" dirty="0">
                <a:latin typeface="Arial MT"/>
                <a:cs typeface="Arial MT"/>
              </a:rPr>
              <a:t>y</a:t>
            </a:r>
            <a:r>
              <a:rPr sz="2600" spc="-7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=</a:t>
            </a:r>
            <a:r>
              <a:rPr sz="2600" spc="-60" dirty="0">
                <a:latin typeface="Arial MT"/>
                <a:cs typeface="Arial MT"/>
              </a:rPr>
              <a:t> </a:t>
            </a:r>
            <a:r>
              <a:rPr sz="2600" spc="-1210" dirty="0">
                <a:latin typeface="Arial MT"/>
                <a:cs typeface="Arial MT"/>
              </a:rPr>
              <a:t>↓</a:t>
            </a:r>
            <a:r>
              <a:rPr sz="2600" spc="-95" dirty="0">
                <a:latin typeface="Arial MT"/>
                <a:cs typeface="Arial MT"/>
              </a:rPr>
              <a:t>p</a:t>
            </a:r>
            <a:r>
              <a:rPr sz="2600" spc="-100" dirty="0">
                <a:latin typeface="Arial MT"/>
                <a:cs typeface="Arial MT"/>
              </a:rPr>
              <a:t>a</a:t>
            </a:r>
            <a:r>
              <a:rPr sz="2600" spc="-105" dirty="0">
                <a:latin typeface="Arial MT"/>
                <a:cs typeface="Arial MT"/>
              </a:rPr>
              <a:t>ti</a:t>
            </a:r>
            <a:r>
              <a:rPr sz="2600" spc="-100" dirty="0">
                <a:latin typeface="Arial MT"/>
                <a:cs typeface="Arial MT"/>
              </a:rPr>
              <a:t>en</a:t>
            </a:r>
            <a:r>
              <a:rPr sz="2600" spc="-110" dirty="0">
                <a:latin typeface="Arial MT"/>
                <a:cs typeface="Arial MT"/>
              </a:rPr>
              <a:t>t</a:t>
            </a:r>
            <a:r>
              <a:rPr sz="2600" spc="15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cooperation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3161" rIns="0" bIns="0" rtlCol="0">
            <a:spAutoFit/>
          </a:bodyPr>
          <a:lstStyle/>
          <a:p>
            <a:pPr marL="18288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spc="-60" dirty="0"/>
              <a:t> </a:t>
            </a:r>
            <a:r>
              <a:rPr spc="-25" dirty="0"/>
              <a:t>6.1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330" y="1745437"/>
            <a:ext cx="9919970" cy="432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25" dirty="0">
                <a:latin typeface="Arial MT"/>
                <a:cs typeface="Arial MT"/>
              </a:rPr>
              <a:t>Technologist</a:t>
            </a:r>
            <a:r>
              <a:rPr sz="2800" spc="-110" dirty="0">
                <a:latin typeface="Arial MT"/>
                <a:cs typeface="Arial MT"/>
              </a:rPr>
              <a:t> </a:t>
            </a:r>
            <a:r>
              <a:rPr sz="2800" spc="-25" dirty="0">
                <a:latin typeface="Arial MT"/>
                <a:cs typeface="Arial MT"/>
              </a:rPr>
              <a:t>responsibilities</a:t>
            </a:r>
            <a:r>
              <a:rPr sz="2800" spc="-9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include: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ts val="3225"/>
              </a:lnSpc>
              <a:spcBef>
                <a:spcPts val="150"/>
              </a:spcBef>
              <a:buChar char="•"/>
              <a:tabLst>
                <a:tab pos="240029" algn="l"/>
              </a:tabLst>
            </a:pPr>
            <a:r>
              <a:rPr sz="2800" spc="-10" dirty="0">
                <a:latin typeface="Arial MT"/>
                <a:cs typeface="Arial MT"/>
              </a:rPr>
              <a:t>Properly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informing</a:t>
            </a:r>
            <a:r>
              <a:rPr sz="2800" spc="-114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</a:t>
            </a:r>
            <a:endParaRPr sz="2800">
              <a:latin typeface="Arial MT"/>
              <a:cs typeface="Arial MT"/>
            </a:endParaRPr>
          </a:p>
          <a:p>
            <a:pPr marL="696595" marR="5080" lvl="1" indent="-227329">
              <a:lnSpc>
                <a:spcPts val="2600"/>
              </a:lnSpc>
              <a:spcBef>
                <a:spcPts val="180"/>
              </a:spcBef>
              <a:buChar char="•"/>
              <a:tabLst>
                <a:tab pos="697865" algn="l"/>
              </a:tabLst>
            </a:pPr>
            <a:r>
              <a:rPr sz="2400" dirty="0">
                <a:latin typeface="Arial MT"/>
                <a:cs typeface="Arial MT"/>
              </a:rPr>
              <a:t>Example:</a:t>
            </a:r>
            <a:r>
              <a:rPr sz="2400" spc="-80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Communicating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instructions</a:t>
            </a:r>
            <a:r>
              <a:rPr sz="2400" spc="-114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for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patient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preparation,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&amp;</a:t>
            </a:r>
            <a:r>
              <a:rPr sz="2400" spc="-15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post- 	</a:t>
            </a:r>
            <a:r>
              <a:rPr sz="2400" spc="-20" dirty="0">
                <a:latin typeface="Arial MT"/>
                <a:cs typeface="Arial MT"/>
              </a:rPr>
              <a:t>procedure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care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190"/>
              </a:spcBef>
              <a:buChar char="•"/>
              <a:tabLst>
                <a:tab pos="240029" algn="l"/>
              </a:tabLst>
            </a:pPr>
            <a:r>
              <a:rPr sz="2800" spc="-10" dirty="0">
                <a:latin typeface="Arial MT"/>
                <a:cs typeface="Arial MT"/>
              </a:rPr>
              <a:t>Preparing</a:t>
            </a:r>
            <a:r>
              <a:rPr sz="2800" spc="-12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exam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room</a:t>
            </a:r>
            <a:endParaRPr sz="2800">
              <a:latin typeface="Arial MT"/>
              <a:cs typeface="Arial MT"/>
            </a:endParaRPr>
          </a:p>
          <a:p>
            <a:pPr marL="696595" marR="38100" lvl="1" indent="-227329">
              <a:lnSpc>
                <a:spcPts val="2600"/>
              </a:lnSpc>
              <a:spcBef>
                <a:spcPts val="290"/>
              </a:spcBef>
              <a:buChar char="•"/>
              <a:tabLst>
                <a:tab pos="697865" algn="l"/>
              </a:tabLst>
            </a:pPr>
            <a:r>
              <a:rPr sz="2400" dirty="0">
                <a:latin typeface="Arial MT"/>
                <a:cs typeface="Arial MT"/>
              </a:rPr>
              <a:t>Example: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Ensuring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the</a:t>
            </a:r>
            <a:r>
              <a:rPr sz="2400" spc="-1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room</a:t>
            </a:r>
            <a:r>
              <a:rPr sz="2400" spc="-1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is</a:t>
            </a:r>
            <a:r>
              <a:rPr sz="2400" spc="-1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clean,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equipment</a:t>
            </a:r>
            <a:r>
              <a:rPr sz="2400" spc="-9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is</a:t>
            </a:r>
            <a:r>
              <a:rPr sz="2400" spc="-13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prepared</a:t>
            </a:r>
            <a:r>
              <a:rPr sz="2400" spc="-1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for</a:t>
            </a:r>
            <a:r>
              <a:rPr sz="2400" spc="-160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use, 	</a:t>
            </a:r>
            <a:r>
              <a:rPr sz="2400" dirty="0">
                <a:latin typeface="Arial MT"/>
                <a:cs typeface="Arial MT"/>
              </a:rPr>
              <a:t>and</a:t>
            </a:r>
            <a:r>
              <a:rPr sz="2400" spc="-16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functioning</a:t>
            </a:r>
            <a:r>
              <a:rPr sz="2400" spc="-13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properly</a:t>
            </a:r>
            <a:endParaRPr sz="2400">
              <a:latin typeface="Arial MT"/>
              <a:cs typeface="Arial MT"/>
            </a:endParaRPr>
          </a:p>
          <a:p>
            <a:pPr marL="1155065" lvl="2" indent="-228600">
              <a:lnSpc>
                <a:spcPts val="2370"/>
              </a:lnSpc>
              <a:buChar char="•"/>
              <a:tabLst>
                <a:tab pos="1155065" algn="l"/>
              </a:tabLst>
            </a:pPr>
            <a:r>
              <a:rPr sz="2000" dirty="0">
                <a:latin typeface="Arial MT"/>
                <a:cs typeface="Arial MT"/>
              </a:rPr>
              <a:t>Accessibility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considerations</a:t>
            </a:r>
            <a:r>
              <a:rPr sz="2000" spc="-1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(in</a:t>
            </a:r>
            <a:r>
              <a:rPr sz="2000" spc="-5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case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</a:t>
            </a:r>
            <a:r>
              <a:rPr sz="2000" spc="-3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medical</a:t>
            </a:r>
            <a:r>
              <a:rPr sz="2000" spc="-8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emergency</a:t>
            </a:r>
            <a:r>
              <a:rPr sz="2000" spc="-14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occurs)</a:t>
            </a: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84"/>
              </a:spcBef>
              <a:buChar char="•"/>
              <a:tabLst>
                <a:tab pos="240029" algn="l"/>
              </a:tabLst>
            </a:pPr>
            <a:r>
              <a:rPr sz="2800" spc="-10" dirty="0">
                <a:latin typeface="Arial MT"/>
                <a:cs typeface="Arial MT"/>
              </a:rPr>
              <a:t>Documentation</a:t>
            </a:r>
            <a:endParaRPr sz="2800">
              <a:latin typeface="Arial MT"/>
              <a:cs typeface="Arial MT"/>
            </a:endParaRPr>
          </a:p>
          <a:p>
            <a:pPr marL="226060" marR="4084320" lvl="1" indent="-226060" algn="r">
              <a:lnSpc>
                <a:spcPts val="3325"/>
              </a:lnSpc>
              <a:spcBef>
                <a:spcPts val="335"/>
              </a:spcBef>
              <a:buChar char="•"/>
              <a:tabLst>
                <a:tab pos="226060" algn="l"/>
              </a:tabLst>
            </a:pPr>
            <a:r>
              <a:rPr sz="2800" spc="-10" dirty="0">
                <a:latin typeface="Arial MT"/>
                <a:cs typeface="Arial MT"/>
              </a:rPr>
              <a:t>Conduct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an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effective</a:t>
            </a:r>
            <a:r>
              <a:rPr sz="2800" spc="-17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</a:t>
            </a:r>
            <a:r>
              <a:rPr sz="2800" spc="-12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history</a:t>
            </a:r>
            <a:endParaRPr sz="2800">
              <a:latin typeface="Arial MT"/>
              <a:cs typeface="Arial MT"/>
            </a:endParaRPr>
          </a:p>
          <a:p>
            <a:pPr marL="226060" marR="4162425" lvl="2" indent="-226060" algn="r">
              <a:lnSpc>
                <a:spcPts val="2845"/>
              </a:lnSpc>
              <a:buChar char="•"/>
              <a:tabLst>
                <a:tab pos="226060" algn="l"/>
              </a:tabLst>
            </a:pPr>
            <a:r>
              <a:rPr sz="2400" dirty="0">
                <a:latin typeface="Arial MT"/>
                <a:cs typeface="Arial MT"/>
              </a:rPr>
              <a:t>Example: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Check</a:t>
            </a:r>
            <a:r>
              <a:rPr sz="2400" spc="-1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for</a:t>
            </a:r>
            <a:r>
              <a:rPr sz="2400" spc="-17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contraindications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>
              <a:lnSpc>
                <a:spcPct val="100000"/>
              </a:lnSpc>
              <a:spcBef>
                <a:spcPts val="100"/>
              </a:spcBef>
            </a:pPr>
            <a:r>
              <a:rPr dirty="0"/>
              <a:t>Tech</a:t>
            </a:r>
            <a:r>
              <a:rPr spc="-80" dirty="0"/>
              <a:t> </a:t>
            </a:r>
            <a:r>
              <a:rPr dirty="0"/>
              <a:t>Responsibilities</a:t>
            </a:r>
            <a:r>
              <a:rPr spc="-135" dirty="0"/>
              <a:t> </a:t>
            </a:r>
            <a:r>
              <a:rPr spc="-10" dirty="0"/>
              <a:t>Cont’d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330" y="1732610"/>
            <a:ext cx="9778365" cy="4074160"/>
          </a:xfrm>
          <a:prstGeom prst="rect">
            <a:avLst/>
          </a:prstGeom>
        </p:spPr>
        <p:txBody>
          <a:bodyPr vert="horz" wrap="square" lIns="0" tIns="132080" rIns="0" bIns="0" rtlCol="0">
            <a:spAutoFit/>
          </a:bodyPr>
          <a:lstStyle/>
          <a:p>
            <a:pPr marL="12700" marR="1009015">
              <a:lnSpc>
                <a:spcPct val="70000"/>
              </a:lnSpc>
              <a:spcBef>
                <a:spcPts val="1040"/>
              </a:spcBef>
            </a:pPr>
            <a:r>
              <a:rPr sz="2600" dirty="0">
                <a:latin typeface="Arial MT"/>
                <a:cs typeface="Arial MT"/>
              </a:rPr>
              <a:t>Factors</a:t>
            </a:r>
            <a:r>
              <a:rPr sz="2600" spc="-12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a</a:t>
            </a:r>
            <a:r>
              <a:rPr sz="2600" spc="-5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technologist</a:t>
            </a:r>
            <a:r>
              <a:rPr sz="2600" spc="-10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should</a:t>
            </a:r>
            <a:r>
              <a:rPr sz="2600" spc="-8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consider,</a:t>
            </a:r>
            <a:r>
              <a:rPr sz="2600" spc="-12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prior</a:t>
            </a:r>
            <a:r>
              <a:rPr sz="2600" spc="-7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to</a:t>
            </a:r>
            <a:r>
              <a:rPr sz="2600" spc="-3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performing</a:t>
            </a:r>
            <a:r>
              <a:rPr sz="2600" spc="-90" dirty="0">
                <a:latin typeface="Arial MT"/>
                <a:cs typeface="Arial MT"/>
              </a:rPr>
              <a:t> </a:t>
            </a:r>
            <a:r>
              <a:rPr sz="2600" spc="-50" dirty="0">
                <a:latin typeface="Arial MT"/>
                <a:cs typeface="Arial MT"/>
              </a:rPr>
              <a:t>a </a:t>
            </a:r>
            <a:r>
              <a:rPr sz="2600" dirty="0">
                <a:latin typeface="Arial MT"/>
                <a:cs typeface="Arial MT"/>
              </a:rPr>
              <a:t>requested</a:t>
            </a:r>
            <a:r>
              <a:rPr sz="2600" spc="-8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CT</a:t>
            </a:r>
            <a:r>
              <a:rPr sz="2600" spc="-55" dirty="0">
                <a:latin typeface="Arial MT"/>
                <a:cs typeface="Arial MT"/>
              </a:rPr>
              <a:t> </a:t>
            </a:r>
            <a:r>
              <a:rPr sz="2600" spc="-20" dirty="0">
                <a:latin typeface="Arial MT"/>
                <a:cs typeface="Arial MT"/>
              </a:rPr>
              <a:t>exam: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ts val="2660"/>
              </a:lnSpc>
              <a:buChar char="•"/>
              <a:tabLst>
                <a:tab pos="240029" algn="l"/>
              </a:tabLst>
            </a:pPr>
            <a:r>
              <a:rPr sz="2400" spc="-10" dirty="0">
                <a:latin typeface="Arial MT"/>
                <a:cs typeface="Arial MT"/>
              </a:rPr>
              <a:t>Patient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factors:</a:t>
            </a:r>
            <a:endParaRPr sz="2400">
              <a:latin typeface="Arial MT"/>
              <a:cs typeface="Arial MT"/>
            </a:endParaRPr>
          </a:p>
          <a:p>
            <a:pPr marL="697865" marR="5080" lvl="1" indent="-228600">
              <a:lnSpc>
                <a:spcPct val="70000"/>
              </a:lnSpc>
              <a:spcBef>
                <a:spcPts val="835"/>
              </a:spcBef>
              <a:buChar char="•"/>
              <a:tabLst>
                <a:tab pos="697865" algn="l"/>
              </a:tabLst>
            </a:pPr>
            <a:r>
              <a:rPr sz="2200" spc="-10" dirty="0">
                <a:latin typeface="Arial MT"/>
                <a:cs typeface="Arial MT"/>
              </a:rPr>
              <a:t>Age,</a:t>
            </a:r>
            <a:r>
              <a:rPr sz="2200" spc="-140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Medical</a:t>
            </a:r>
            <a:r>
              <a:rPr sz="2200" spc="-95" dirty="0">
                <a:latin typeface="Arial MT"/>
                <a:cs typeface="Arial MT"/>
              </a:rPr>
              <a:t> </a:t>
            </a:r>
            <a:r>
              <a:rPr sz="2200" spc="-20" dirty="0">
                <a:latin typeface="Arial MT"/>
                <a:cs typeface="Arial MT"/>
              </a:rPr>
              <a:t>Condition,</a:t>
            </a:r>
            <a:r>
              <a:rPr sz="2200" spc="-110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Ability</a:t>
            </a:r>
            <a:r>
              <a:rPr sz="2200" spc="-14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to</a:t>
            </a:r>
            <a:r>
              <a:rPr sz="2200" spc="-125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cooperate,</a:t>
            </a:r>
            <a:r>
              <a:rPr sz="2200" spc="-80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body</a:t>
            </a:r>
            <a:r>
              <a:rPr sz="2200" spc="-125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habitus,</a:t>
            </a:r>
            <a:r>
              <a:rPr sz="2200" spc="-10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Risk</a:t>
            </a:r>
            <a:r>
              <a:rPr sz="2200" spc="-13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vs</a:t>
            </a:r>
            <a:r>
              <a:rPr sz="2200" spc="-114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Benefit, </a:t>
            </a:r>
            <a:r>
              <a:rPr sz="2200" spc="-20" dirty="0">
                <a:latin typeface="Arial MT"/>
                <a:cs typeface="Arial MT"/>
              </a:rPr>
              <a:t>etc.</a:t>
            </a:r>
            <a:endParaRPr sz="2200">
              <a:latin typeface="Arial MT"/>
              <a:cs typeface="Arial MT"/>
            </a:endParaRPr>
          </a:p>
          <a:p>
            <a:pPr marL="240029" indent="-227329">
              <a:lnSpc>
                <a:spcPts val="2445"/>
              </a:lnSpc>
              <a:buChar char="•"/>
              <a:tabLst>
                <a:tab pos="240029" algn="l"/>
              </a:tabLst>
            </a:pPr>
            <a:r>
              <a:rPr sz="2400" spc="-20" dirty="0">
                <a:latin typeface="Arial MT"/>
                <a:cs typeface="Arial MT"/>
              </a:rPr>
              <a:t>Requisition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factors:</a:t>
            </a:r>
            <a:endParaRPr sz="2400">
              <a:latin typeface="Arial MT"/>
              <a:cs typeface="Arial MT"/>
            </a:endParaRPr>
          </a:p>
          <a:p>
            <a:pPr marL="697865" lvl="1" indent="-228600">
              <a:lnSpc>
                <a:spcPts val="2390"/>
              </a:lnSpc>
              <a:buChar char="•"/>
              <a:tabLst>
                <a:tab pos="697865" algn="l"/>
              </a:tabLst>
            </a:pPr>
            <a:r>
              <a:rPr sz="2200" spc="-10" dirty="0">
                <a:latin typeface="Arial MT"/>
                <a:cs typeface="Arial MT"/>
              </a:rPr>
              <a:t>What</a:t>
            </a:r>
            <a:r>
              <a:rPr sz="2200" spc="-15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structure</a:t>
            </a:r>
            <a:r>
              <a:rPr sz="2200" spc="-80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needs</a:t>
            </a:r>
            <a:r>
              <a:rPr sz="2200" spc="-12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to</a:t>
            </a:r>
            <a:r>
              <a:rPr sz="2200" spc="-12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be</a:t>
            </a:r>
            <a:r>
              <a:rPr sz="2200" spc="-125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visualized?</a:t>
            </a:r>
            <a:endParaRPr sz="2200">
              <a:latin typeface="Arial MT"/>
              <a:cs typeface="Arial MT"/>
            </a:endParaRPr>
          </a:p>
          <a:p>
            <a:pPr marL="1155065" lvl="2" indent="-228600">
              <a:lnSpc>
                <a:spcPts val="2014"/>
              </a:lnSpc>
              <a:buChar char="•"/>
              <a:tabLst>
                <a:tab pos="1155065" algn="l"/>
              </a:tabLst>
            </a:pPr>
            <a:r>
              <a:rPr sz="1900" dirty="0">
                <a:latin typeface="Arial MT"/>
                <a:cs typeface="Arial MT"/>
              </a:rPr>
              <a:t>Is</a:t>
            </a:r>
            <a:r>
              <a:rPr sz="1900" spc="-135" dirty="0">
                <a:latin typeface="Arial MT"/>
                <a:cs typeface="Arial MT"/>
              </a:rPr>
              <a:t> </a:t>
            </a:r>
            <a:r>
              <a:rPr sz="1900" dirty="0">
                <a:latin typeface="Arial MT"/>
                <a:cs typeface="Arial MT"/>
              </a:rPr>
              <a:t>CT</a:t>
            </a:r>
            <a:r>
              <a:rPr sz="1900" spc="-130" dirty="0">
                <a:latin typeface="Arial MT"/>
                <a:cs typeface="Arial MT"/>
              </a:rPr>
              <a:t> </a:t>
            </a:r>
            <a:r>
              <a:rPr sz="1900" dirty="0">
                <a:latin typeface="Arial MT"/>
                <a:cs typeface="Arial MT"/>
              </a:rPr>
              <a:t>the</a:t>
            </a:r>
            <a:r>
              <a:rPr sz="1900" spc="-114" dirty="0">
                <a:latin typeface="Arial MT"/>
                <a:cs typeface="Arial MT"/>
              </a:rPr>
              <a:t> </a:t>
            </a:r>
            <a:r>
              <a:rPr sz="1900" dirty="0">
                <a:latin typeface="Arial MT"/>
                <a:cs typeface="Arial MT"/>
              </a:rPr>
              <a:t>best</a:t>
            </a:r>
            <a:r>
              <a:rPr sz="1900" spc="-85" dirty="0">
                <a:latin typeface="Arial MT"/>
                <a:cs typeface="Arial MT"/>
              </a:rPr>
              <a:t> </a:t>
            </a:r>
            <a:r>
              <a:rPr sz="1900" dirty="0">
                <a:latin typeface="Arial MT"/>
                <a:cs typeface="Arial MT"/>
              </a:rPr>
              <a:t>modality</a:t>
            </a:r>
            <a:r>
              <a:rPr sz="1900" spc="-50" dirty="0">
                <a:latin typeface="Arial MT"/>
                <a:cs typeface="Arial MT"/>
              </a:rPr>
              <a:t> </a:t>
            </a:r>
            <a:r>
              <a:rPr sz="1900" dirty="0">
                <a:latin typeface="Arial MT"/>
                <a:cs typeface="Arial MT"/>
              </a:rPr>
              <a:t>to</a:t>
            </a:r>
            <a:r>
              <a:rPr sz="1900" spc="-130" dirty="0">
                <a:latin typeface="Arial MT"/>
                <a:cs typeface="Arial MT"/>
              </a:rPr>
              <a:t> </a:t>
            </a:r>
            <a:r>
              <a:rPr sz="1900" dirty="0">
                <a:latin typeface="Arial MT"/>
                <a:cs typeface="Arial MT"/>
              </a:rPr>
              <a:t>visualize</a:t>
            </a:r>
            <a:r>
              <a:rPr sz="1900" spc="-40" dirty="0">
                <a:latin typeface="Arial MT"/>
                <a:cs typeface="Arial MT"/>
              </a:rPr>
              <a:t> </a:t>
            </a:r>
            <a:r>
              <a:rPr sz="1900" dirty="0">
                <a:latin typeface="Arial MT"/>
                <a:cs typeface="Arial MT"/>
              </a:rPr>
              <a:t>the</a:t>
            </a:r>
            <a:r>
              <a:rPr sz="1900" spc="-110" dirty="0">
                <a:latin typeface="Arial MT"/>
                <a:cs typeface="Arial MT"/>
              </a:rPr>
              <a:t> </a:t>
            </a:r>
            <a:r>
              <a:rPr sz="1900" dirty="0">
                <a:latin typeface="Arial MT"/>
                <a:cs typeface="Arial MT"/>
              </a:rPr>
              <a:t>anatomy</a:t>
            </a:r>
            <a:r>
              <a:rPr sz="1900" spc="-55" dirty="0">
                <a:latin typeface="Arial MT"/>
                <a:cs typeface="Arial MT"/>
              </a:rPr>
              <a:t> </a:t>
            </a:r>
            <a:r>
              <a:rPr sz="1900" dirty="0">
                <a:latin typeface="Arial MT"/>
                <a:cs typeface="Arial MT"/>
              </a:rPr>
              <a:t>of</a:t>
            </a:r>
            <a:r>
              <a:rPr sz="1900" spc="-125" dirty="0">
                <a:latin typeface="Arial MT"/>
                <a:cs typeface="Arial MT"/>
              </a:rPr>
              <a:t> </a:t>
            </a:r>
            <a:r>
              <a:rPr sz="1900" spc="-10" dirty="0">
                <a:latin typeface="Arial MT"/>
                <a:cs typeface="Arial MT"/>
              </a:rPr>
              <a:t>interest?</a:t>
            </a:r>
            <a:endParaRPr sz="1900">
              <a:latin typeface="Arial MT"/>
              <a:cs typeface="Arial MT"/>
            </a:endParaRPr>
          </a:p>
          <a:p>
            <a:pPr marL="697865" lvl="1" indent="-228600">
              <a:lnSpc>
                <a:spcPts val="2430"/>
              </a:lnSpc>
              <a:buChar char="•"/>
              <a:tabLst>
                <a:tab pos="697865" algn="l"/>
              </a:tabLst>
            </a:pPr>
            <a:r>
              <a:rPr sz="2200" spc="-10" dirty="0">
                <a:latin typeface="Arial MT"/>
                <a:cs typeface="Arial MT"/>
              </a:rPr>
              <a:t>Reason</a:t>
            </a:r>
            <a:r>
              <a:rPr sz="2200" spc="-11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for</a:t>
            </a:r>
            <a:r>
              <a:rPr sz="2200" spc="-8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the</a:t>
            </a:r>
            <a:r>
              <a:rPr sz="2200" spc="-105" dirty="0">
                <a:latin typeface="Arial MT"/>
                <a:cs typeface="Arial MT"/>
              </a:rPr>
              <a:t> </a:t>
            </a:r>
            <a:r>
              <a:rPr sz="2200" spc="-20" dirty="0">
                <a:latin typeface="Arial MT"/>
                <a:cs typeface="Arial MT"/>
              </a:rPr>
              <a:t>exam</a:t>
            </a:r>
            <a:endParaRPr sz="2200">
              <a:latin typeface="Arial MT"/>
              <a:cs typeface="Arial MT"/>
            </a:endParaRPr>
          </a:p>
          <a:p>
            <a:pPr marL="1155065" lvl="2" indent="-228600">
              <a:lnSpc>
                <a:spcPts val="2125"/>
              </a:lnSpc>
              <a:buChar char="•"/>
              <a:tabLst>
                <a:tab pos="1155065" algn="l"/>
              </a:tabLst>
            </a:pPr>
            <a:r>
              <a:rPr sz="1900" spc="-10" dirty="0">
                <a:latin typeface="Arial MT"/>
                <a:cs typeface="Arial MT"/>
              </a:rPr>
              <a:t>Pathology,</a:t>
            </a:r>
            <a:r>
              <a:rPr sz="1900" spc="-35" dirty="0">
                <a:latin typeface="Arial MT"/>
                <a:cs typeface="Arial MT"/>
              </a:rPr>
              <a:t> </a:t>
            </a:r>
            <a:r>
              <a:rPr sz="1900" spc="-10" dirty="0">
                <a:latin typeface="Arial MT"/>
                <a:cs typeface="Arial MT"/>
              </a:rPr>
              <a:t>Trauma,</a:t>
            </a:r>
            <a:r>
              <a:rPr sz="1900" spc="-75" dirty="0">
                <a:latin typeface="Arial MT"/>
                <a:cs typeface="Arial MT"/>
              </a:rPr>
              <a:t> </a:t>
            </a:r>
            <a:r>
              <a:rPr sz="1900" spc="-10" dirty="0">
                <a:latin typeface="Arial MT"/>
                <a:cs typeface="Arial MT"/>
              </a:rPr>
              <a:t>Vascular</a:t>
            </a:r>
            <a:r>
              <a:rPr sz="1900" spc="-45" dirty="0">
                <a:latin typeface="Arial MT"/>
                <a:cs typeface="Arial MT"/>
              </a:rPr>
              <a:t> </a:t>
            </a:r>
            <a:r>
              <a:rPr sz="1900" spc="-20" dirty="0">
                <a:latin typeface="Arial MT"/>
                <a:cs typeface="Arial MT"/>
              </a:rPr>
              <a:t>abnormalities,</a:t>
            </a:r>
            <a:r>
              <a:rPr sz="1900" dirty="0">
                <a:latin typeface="Arial MT"/>
                <a:cs typeface="Arial MT"/>
              </a:rPr>
              <a:t> </a:t>
            </a:r>
            <a:r>
              <a:rPr sz="1900" spc="-20" dirty="0">
                <a:latin typeface="Arial MT"/>
                <a:cs typeface="Arial MT"/>
              </a:rPr>
              <a:t>etc.</a:t>
            </a:r>
            <a:endParaRPr sz="1900">
              <a:latin typeface="Arial MT"/>
              <a:cs typeface="Arial MT"/>
            </a:endParaRPr>
          </a:p>
          <a:p>
            <a:pPr marL="227965" marR="6908165" indent="-227965" algn="r">
              <a:lnSpc>
                <a:spcPts val="2525"/>
              </a:lnSpc>
              <a:buChar char="•"/>
              <a:tabLst>
                <a:tab pos="227965" algn="l"/>
              </a:tabLst>
            </a:pPr>
            <a:r>
              <a:rPr sz="2200" spc="-20" dirty="0">
                <a:latin typeface="Arial MT"/>
                <a:cs typeface="Arial MT"/>
              </a:rPr>
              <a:t>Protocol</a:t>
            </a:r>
            <a:r>
              <a:rPr sz="2200" spc="-105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selected</a:t>
            </a:r>
            <a:endParaRPr sz="2200">
              <a:latin typeface="Arial MT"/>
              <a:cs typeface="Arial MT"/>
            </a:endParaRPr>
          </a:p>
          <a:p>
            <a:pPr marL="226060" marR="6961505" indent="-226060" algn="r">
              <a:lnSpc>
                <a:spcPts val="2820"/>
              </a:lnSpc>
              <a:buChar char="•"/>
              <a:tabLst>
                <a:tab pos="226060" algn="l"/>
              </a:tabLst>
            </a:pPr>
            <a:r>
              <a:rPr sz="2400" spc="-10" dirty="0">
                <a:latin typeface="Arial MT"/>
                <a:cs typeface="Arial MT"/>
              </a:rPr>
              <a:t>Equipment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factors:</a:t>
            </a:r>
            <a:endParaRPr sz="2400">
              <a:latin typeface="Arial MT"/>
              <a:cs typeface="Arial MT"/>
            </a:endParaRPr>
          </a:p>
          <a:p>
            <a:pPr marL="697865" lvl="1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sz="2200" spc="-10" dirty="0">
                <a:latin typeface="Arial MT"/>
                <a:cs typeface="Arial MT"/>
              </a:rPr>
              <a:t>Scan</a:t>
            </a:r>
            <a:r>
              <a:rPr sz="2200" spc="-135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acquisition/scheduling/sequencing</a:t>
            </a:r>
            <a:endParaRPr sz="2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9400">
              <a:lnSpc>
                <a:spcPct val="100000"/>
              </a:lnSpc>
              <a:spcBef>
                <a:spcPts val="100"/>
              </a:spcBef>
            </a:pPr>
            <a:r>
              <a:rPr dirty="0"/>
              <a:t>Tech</a:t>
            </a:r>
            <a:r>
              <a:rPr spc="-120" dirty="0"/>
              <a:t> </a:t>
            </a:r>
            <a:r>
              <a:rPr dirty="0"/>
              <a:t>Responsibilities</a:t>
            </a:r>
            <a:r>
              <a:rPr spc="-185" dirty="0"/>
              <a:t> </a:t>
            </a:r>
            <a:r>
              <a:rPr spc="-10" dirty="0"/>
              <a:t>Cont’d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4714" rIns="0" bIns="0" rtlCol="0">
            <a:spAutoFit/>
          </a:bodyPr>
          <a:lstStyle/>
          <a:p>
            <a:pPr marL="12700" marR="638810">
              <a:lnSpc>
                <a:spcPts val="3000"/>
              </a:lnSpc>
              <a:spcBef>
                <a:spcPts val="495"/>
              </a:spcBef>
            </a:pPr>
            <a:r>
              <a:rPr sz="2800" spc="-10" dirty="0"/>
              <a:t>Knowing</a:t>
            </a:r>
            <a:r>
              <a:rPr sz="2800" spc="-130" dirty="0"/>
              <a:t> </a:t>
            </a:r>
            <a:r>
              <a:rPr sz="2800" spc="-10" dirty="0"/>
              <a:t>correct</a:t>
            </a:r>
            <a:r>
              <a:rPr sz="2800" spc="-160" dirty="0"/>
              <a:t> </a:t>
            </a:r>
            <a:r>
              <a:rPr sz="2800" spc="-10" dirty="0"/>
              <a:t>indications</a:t>
            </a:r>
            <a:r>
              <a:rPr sz="2800" spc="-130" dirty="0"/>
              <a:t> </a:t>
            </a:r>
            <a:r>
              <a:rPr sz="2800" dirty="0"/>
              <a:t>for</a:t>
            </a:r>
            <a:r>
              <a:rPr sz="2800" spc="-165" dirty="0"/>
              <a:t> </a:t>
            </a:r>
            <a:r>
              <a:rPr sz="2800" spc="-10" dirty="0"/>
              <a:t>performing</a:t>
            </a:r>
            <a:r>
              <a:rPr sz="2800" spc="-90" dirty="0"/>
              <a:t> </a:t>
            </a:r>
            <a:r>
              <a:rPr sz="2800" dirty="0"/>
              <a:t>a</a:t>
            </a:r>
            <a:r>
              <a:rPr sz="2800" spc="-185" dirty="0"/>
              <a:t> </a:t>
            </a:r>
            <a:r>
              <a:rPr sz="2800" dirty="0"/>
              <a:t>CT</a:t>
            </a:r>
            <a:r>
              <a:rPr sz="2800" spc="-150" dirty="0"/>
              <a:t> </a:t>
            </a:r>
            <a:r>
              <a:rPr sz="2800" dirty="0"/>
              <a:t>exam</a:t>
            </a:r>
            <a:r>
              <a:rPr sz="2800" spc="-140" dirty="0"/>
              <a:t> </a:t>
            </a:r>
            <a:r>
              <a:rPr sz="2800" dirty="0"/>
              <a:t>can</a:t>
            </a:r>
            <a:r>
              <a:rPr sz="2800" spc="-175" dirty="0"/>
              <a:t> </a:t>
            </a:r>
            <a:r>
              <a:rPr sz="2800" spc="-25" dirty="0"/>
              <a:t>be </a:t>
            </a:r>
            <a:r>
              <a:rPr sz="2800" spc="-30" dirty="0"/>
              <a:t>accomplished</a:t>
            </a:r>
            <a:r>
              <a:rPr sz="2800" spc="-80" dirty="0"/>
              <a:t> </a:t>
            </a:r>
            <a:r>
              <a:rPr sz="2800" spc="-25" dirty="0"/>
              <a:t>by:</a:t>
            </a:r>
            <a:endParaRPr sz="2800"/>
          </a:p>
          <a:p>
            <a:pPr marL="240029" indent="-227329">
              <a:lnSpc>
                <a:spcPct val="100000"/>
              </a:lnSpc>
              <a:spcBef>
                <a:spcPts val="675"/>
              </a:spcBef>
              <a:buChar char="•"/>
              <a:tabLst>
                <a:tab pos="240029" algn="l"/>
              </a:tabLst>
            </a:pPr>
            <a:r>
              <a:rPr sz="2400" dirty="0"/>
              <a:t>Reading</a:t>
            </a:r>
            <a:r>
              <a:rPr sz="2400" spc="-95" dirty="0"/>
              <a:t> </a:t>
            </a:r>
            <a:r>
              <a:rPr sz="2400" dirty="0"/>
              <a:t>the</a:t>
            </a:r>
            <a:r>
              <a:rPr sz="2400" spc="-160" dirty="0"/>
              <a:t> </a:t>
            </a:r>
            <a:r>
              <a:rPr sz="2400" dirty="0"/>
              <a:t>requisition</a:t>
            </a:r>
            <a:r>
              <a:rPr sz="2400" spc="-75" dirty="0"/>
              <a:t> </a:t>
            </a:r>
            <a:r>
              <a:rPr sz="2400" dirty="0"/>
              <a:t>and</a:t>
            </a:r>
            <a:r>
              <a:rPr sz="2400" spc="-125" dirty="0"/>
              <a:t> </a:t>
            </a:r>
            <a:r>
              <a:rPr sz="2400" dirty="0"/>
              <a:t>clinical</a:t>
            </a:r>
            <a:r>
              <a:rPr sz="2400" spc="-80" dirty="0"/>
              <a:t> </a:t>
            </a:r>
            <a:r>
              <a:rPr sz="2400" dirty="0"/>
              <a:t>history</a:t>
            </a:r>
            <a:r>
              <a:rPr sz="2400" spc="-165" dirty="0"/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</a:rPr>
              <a:t>prior</a:t>
            </a:r>
            <a:r>
              <a:rPr sz="2400" spc="-145" dirty="0"/>
              <a:t> </a:t>
            </a:r>
            <a:r>
              <a:rPr sz="2400" dirty="0"/>
              <a:t>to</a:t>
            </a:r>
            <a:r>
              <a:rPr sz="2400" spc="-160" dirty="0"/>
              <a:t> </a:t>
            </a:r>
            <a:r>
              <a:rPr sz="2400" dirty="0"/>
              <a:t>the</a:t>
            </a:r>
            <a:r>
              <a:rPr sz="2400" spc="-170" dirty="0"/>
              <a:t> </a:t>
            </a:r>
            <a:r>
              <a:rPr sz="2400" spc="-20" dirty="0"/>
              <a:t>exam</a:t>
            </a:r>
            <a:endParaRPr sz="2400"/>
          </a:p>
          <a:p>
            <a:pPr marL="240029" indent="-227329">
              <a:lnSpc>
                <a:spcPct val="100000"/>
              </a:lnSpc>
              <a:spcBef>
                <a:spcPts val="695"/>
              </a:spcBef>
              <a:buChar char="•"/>
              <a:tabLst>
                <a:tab pos="240029" algn="l"/>
              </a:tabLst>
            </a:pPr>
            <a:r>
              <a:rPr sz="2400" dirty="0"/>
              <a:t>Obtain</a:t>
            </a:r>
            <a:r>
              <a:rPr sz="2400" spc="-145" dirty="0"/>
              <a:t> </a:t>
            </a:r>
            <a:r>
              <a:rPr sz="2400" dirty="0"/>
              <a:t>relevant</a:t>
            </a:r>
            <a:r>
              <a:rPr sz="2400" spc="-75" dirty="0"/>
              <a:t> </a:t>
            </a:r>
            <a:r>
              <a:rPr sz="2400" dirty="0"/>
              <a:t>information</a:t>
            </a:r>
            <a:r>
              <a:rPr sz="2400" spc="-105" dirty="0"/>
              <a:t> </a:t>
            </a:r>
            <a:r>
              <a:rPr sz="2400" dirty="0"/>
              <a:t>from</a:t>
            </a:r>
            <a:r>
              <a:rPr sz="2400" spc="-140" dirty="0"/>
              <a:t> </a:t>
            </a:r>
            <a:r>
              <a:rPr sz="2400" dirty="0"/>
              <a:t>the</a:t>
            </a:r>
            <a:r>
              <a:rPr sz="2400" spc="-140" dirty="0"/>
              <a:t> </a:t>
            </a:r>
            <a:r>
              <a:rPr sz="2400" spc="-10" dirty="0"/>
              <a:t>patient</a:t>
            </a:r>
            <a:endParaRPr sz="2400"/>
          </a:p>
          <a:p>
            <a:pPr marL="240029" indent="-227329">
              <a:lnSpc>
                <a:spcPct val="100000"/>
              </a:lnSpc>
              <a:spcBef>
                <a:spcPts val="705"/>
              </a:spcBef>
              <a:buChar char="•"/>
              <a:tabLst>
                <a:tab pos="240029" algn="l"/>
              </a:tabLst>
            </a:pPr>
            <a:r>
              <a:rPr sz="2400" dirty="0"/>
              <a:t>Get</a:t>
            </a:r>
            <a:r>
              <a:rPr sz="2400" spc="-110" dirty="0"/>
              <a:t> </a:t>
            </a:r>
            <a:r>
              <a:rPr sz="2400" dirty="0"/>
              <a:t>informed</a:t>
            </a:r>
            <a:r>
              <a:rPr sz="2400" spc="-40" dirty="0"/>
              <a:t> </a:t>
            </a:r>
            <a:r>
              <a:rPr sz="2400" spc="-10" dirty="0"/>
              <a:t>consent</a:t>
            </a:r>
            <a:endParaRPr sz="2400"/>
          </a:p>
          <a:p>
            <a:pPr marL="240029" indent="-227329">
              <a:lnSpc>
                <a:spcPct val="100000"/>
              </a:lnSpc>
              <a:spcBef>
                <a:spcPts val="700"/>
              </a:spcBef>
              <a:buChar char="•"/>
              <a:tabLst>
                <a:tab pos="240029" algn="l"/>
              </a:tabLst>
            </a:pPr>
            <a:r>
              <a:rPr sz="2400" dirty="0"/>
              <a:t>Check</a:t>
            </a:r>
            <a:r>
              <a:rPr sz="2400" spc="-75" dirty="0"/>
              <a:t> </a:t>
            </a:r>
            <a:r>
              <a:rPr sz="2400" dirty="0"/>
              <a:t>for</a:t>
            </a:r>
            <a:r>
              <a:rPr sz="2400" spc="-100" dirty="0"/>
              <a:t> </a:t>
            </a:r>
            <a:r>
              <a:rPr sz="2400" spc="-10" dirty="0"/>
              <a:t>relevant:</a:t>
            </a:r>
            <a:endParaRPr sz="2400"/>
          </a:p>
          <a:p>
            <a:pPr marL="697865" lvl="1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697865" algn="l"/>
              </a:tabLst>
            </a:pPr>
            <a:r>
              <a:rPr sz="2000" dirty="0">
                <a:latin typeface="Arial MT"/>
                <a:cs typeface="Arial MT"/>
              </a:rPr>
              <a:t>Lab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results</a:t>
            </a:r>
            <a:endParaRPr sz="20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697865" algn="l"/>
              </a:tabLst>
            </a:pPr>
            <a:r>
              <a:rPr sz="2000" dirty="0">
                <a:latin typeface="Arial MT"/>
                <a:cs typeface="Arial MT"/>
              </a:rPr>
              <a:t>Prior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DI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(aka.</a:t>
            </a:r>
            <a:r>
              <a:rPr sz="2000" spc="-1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diagnostic</a:t>
            </a:r>
            <a:r>
              <a:rPr sz="2000" spc="-10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imaging)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exams</a:t>
            </a: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0"/>
              </a:spcBef>
              <a:buChar char="•"/>
              <a:tabLst>
                <a:tab pos="240029" algn="l"/>
              </a:tabLst>
            </a:pPr>
            <a:r>
              <a:rPr sz="2400" spc="-10" dirty="0"/>
              <a:t>Identifying</a:t>
            </a:r>
            <a:r>
              <a:rPr sz="2400" spc="-160" dirty="0"/>
              <a:t> </a:t>
            </a:r>
            <a:r>
              <a:rPr sz="2400" dirty="0"/>
              <a:t>any</a:t>
            </a:r>
            <a:r>
              <a:rPr sz="2400" spc="-165" dirty="0"/>
              <a:t> </a:t>
            </a:r>
            <a:r>
              <a:rPr sz="2400" dirty="0"/>
              <a:t>possible</a:t>
            </a:r>
            <a:r>
              <a:rPr sz="2400" spc="-95" dirty="0"/>
              <a:t> </a:t>
            </a:r>
            <a:r>
              <a:rPr sz="2400" spc="-10" dirty="0"/>
              <a:t>contraindications</a:t>
            </a:r>
            <a:endParaRPr sz="2400"/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sz="2400" spc="-10" dirty="0"/>
              <a:t>Consulting</a:t>
            </a:r>
            <a:r>
              <a:rPr sz="2400" spc="-60" dirty="0"/>
              <a:t> </a:t>
            </a:r>
            <a:r>
              <a:rPr sz="2400" dirty="0"/>
              <a:t>a</a:t>
            </a:r>
            <a:r>
              <a:rPr sz="2400" spc="-150" dirty="0"/>
              <a:t> </a:t>
            </a:r>
            <a:r>
              <a:rPr sz="2400" dirty="0"/>
              <a:t>radiologist</a:t>
            </a:r>
            <a:r>
              <a:rPr sz="2400" spc="-55" dirty="0"/>
              <a:t> </a:t>
            </a:r>
            <a:r>
              <a:rPr sz="2400" dirty="0"/>
              <a:t>if</a:t>
            </a:r>
            <a:r>
              <a:rPr sz="2400" spc="-140" dirty="0"/>
              <a:t> </a:t>
            </a:r>
            <a:r>
              <a:rPr sz="2400" spc="-10" dirty="0"/>
              <a:t>there</a:t>
            </a:r>
            <a:r>
              <a:rPr sz="2400" spc="-150" dirty="0"/>
              <a:t> </a:t>
            </a:r>
            <a:r>
              <a:rPr sz="2400" dirty="0"/>
              <a:t>are</a:t>
            </a:r>
            <a:r>
              <a:rPr sz="2400" spc="-130" dirty="0"/>
              <a:t> </a:t>
            </a:r>
            <a:r>
              <a:rPr sz="2400" dirty="0"/>
              <a:t>any</a:t>
            </a:r>
            <a:r>
              <a:rPr sz="2400" spc="-114" dirty="0"/>
              <a:t> </a:t>
            </a:r>
            <a:r>
              <a:rPr sz="2400" spc="-10" dirty="0"/>
              <a:t>outstanding</a:t>
            </a:r>
            <a:r>
              <a:rPr sz="2400" spc="-100" dirty="0"/>
              <a:t> </a:t>
            </a:r>
            <a:r>
              <a:rPr sz="2400" dirty="0"/>
              <a:t>questions</a:t>
            </a:r>
            <a:r>
              <a:rPr sz="2400" spc="-120" dirty="0"/>
              <a:t> </a:t>
            </a:r>
            <a:r>
              <a:rPr sz="2400" dirty="0"/>
              <a:t>or</a:t>
            </a:r>
            <a:r>
              <a:rPr sz="2400" spc="-140" dirty="0"/>
              <a:t> </a:t>
            </a:r>
            <a:r>
              <a:rPr sz="2400" spc="-10" dirty="0"/>
              <a:t>concerns</a:t>
            </a:r>
            <a:endParaRPr sz="2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220979">
              <a:lnSpc>
                <a:spcPct val="100000"/>
              </a:lnSpc>
              <a:spcBef>
                <a:spcPts val="100"/>
              </a:spcBef>
            </a:pPr>
            <a:r>
              <a:rPr dirty="0"/>
              <a:t>Tech</a:t>
            </a:r>
            <a:r>
              <a:rPr spc="-120" dirty="0"/>
              <a:t> </a:t>
            </a:r>
            <a:r>
              <a:rPr dirty="0"/>
              <a:t>Responsibilities</a:t>
            </a:r>
            <a:r>
              <a:rPr spc="-185" dirty="0"/>
              <a:t> </a:t>
            </a:r>
            <a:r>
              <a:rPr spc="-10" dirty="0"/>
              <a:t>Cont’d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330" y="1617421"/>
            <a:ext cx="9571990" cy="4282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235"/>
              </a:lnSpc>
              <a:spcBef>
                <a:spcPts val="95"/>
              </a:spcBef>
            </a:pPr>
            <a:r>
              <a:rPr sz="2800" spc="-10" dirty="0">
                <a:latin typeface="Arial MT"/>
                <a:cs typeface="Arial MT"/>
              </a:rPr>
              <a:t>Information</a:t>
            </a:r>
            <a:r>
              <a:rPr sz="2800" spc="-12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about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procedure</a:t>
            </a:r>
            <a:r>
              <a:rPr sz="2800" spc="-114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must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be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presented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ts val="3235"/>
              </a:lnSpc>
            </a:pPr>
            <a:r>
              <a:rPr sz="2800" b="1" spc="-10" dirty="0">
                <a:latin typeface="Arial"/>
                <a:cs typeface="Arial"/>
              </a:rPr>
              <a:t>prior</a:t>
            </a:r>
            <a:r>
              <a:rPr sz="2800" b="1" spc="-185" dirty="0">
                <a:latin typeface="Arial"/>
                <a:cs typeface="Arial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8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image</a:t>
            </a:r>
            <a:r>
              <a:rPr sz="2800" spc="-12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acquisition.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3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3000" dirty="0">
                <a:latin typeface="Arial MT"/>
                <a:cs typeface="Arial MT"/>
              </a:rPr>
              <a:t>Patient</a:t>
            </a:r>
            <a:r>
              <a:rPr sz="3000" spc="-13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understanding</a:t>
            </a:r>
            <a:r>
              <a:rPr sz="3000" spc="-125" dirty="0">
                <a:latin typeface="Arial MT"/>
                <a:cs typeface="Arial MT"/>
              </a:rPr>
              <a:t> </a:t>
            </a:r>
            <a:r>
              <a:rPr sz="3000" spc="-10" dirty="0">
                <a:latin typeface="Arial MT"/>
                <a:cs typeface="Arial MT"/>
              </a:rPr>
              <a:t>improves: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520"/>
              </a:spcBef>
              <a:buChar char="•"/>
              <a:tabLst>
                <a:tab pos="241300" algn="l"/>
              </a:tabLst>
            </a:pPr>
            <a:r>
              <a:rPr sz="2600" spc="-10" dirty="0">
                <a:latin typeface="Arial MT"/>
                <a:cs typeface="Arial MT"/>
              </a:rPr>
              <a:t>Cooperation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895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 MT"/>
                <a:cs typeface="Arial MT"/>
              </a:rPr>
              <a:t>Anxiety</a:t>
            </a:r>
            <a:r>
              <a:rPr sz="2600" spc="-5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levels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900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 MT"/>
                <a:cs typeface="Arial MT"/>
              </a:rPr>
              <a:t>Image</a:t>
            </a:r>
            <a:r>
              <a:rPr sz="2600" spc="-5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quality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905"/>
              </a:spcBef>
              <a:buChar char="•"/>
              <a:tabLst>
                <a:tab pos="241300" algn="l"/>
              </a:tabLst>
            </a:pPr>
            <a:r>
              <a:rPr sz="2600" spc="-10" dirty="0">
                <a:latin typeface="Arial MT"/>
                <a:cs typeface="Arial MT"/>
              </a:rPr>
              <a:t>Patient</a:t>
            </a:r>
            <a:r>
              <a:rPr sz="2600" spc="-125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safety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2339" rIns="0" bIns="0" rtlCol="0">
            <a:spAutoFit/>
          </a:bodyPr>
          <a:lstStyle/>
          <a:p>
            <a:pPr marL="18288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Considerations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330" y="1688543"/>
            <a:ext cx="9411970" cy="4349115"/>
          </a:xfrm>
          <a:prstGeom prst="rect">
            <a:avLst/>
          </a:prstGeom>
        </p:spPr>
        <p:txBody>
          <a:bodyPr vert="horz" wrap="square" lIns="0" tIns="514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5"/>
              </a:spcBef>
            </a:pPr>
            <a:r>
              <a:rPr sz="3200" dirty="0">
                <a:latin typeface="Arial MT"/>
                <a:cs typeface="Arial MT"/>
              </a:rPr>
              <a:t>Patient</a:t>
            </a:r>
            <a:r>
              <a:rPr sz="3200" spc="-170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preparation</a:t>
            </a:r>
            <a:r>
              <a:rPr sz="3200" spc="-180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includes: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254"/>
              </a:spcBef>
              <a:buChar char="•"/>
              <a:tabLst>
                <a:tab pos="240029" algn="l"/>
              </a:tabLst>
            </a:pPr>
            <a:r>
              <a:rPr sz="2800" spc="-10" dirty="0">
                <a:latin typeface="Arial MT"/>
                <a:cs typeface="Arial MT"/>
              </a:rPr>
              <a:t>Explaining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the</a:t>
            </a:r>
            <a:r>
              <a:rPr sz="2800" spc="-18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procedure</a:t>
            </a:r>
            <a:endParaRPr sz="2800">
              <a:latin typeface="Arial MT"/>
              <a:cs typeface="Arial MT"/>
            </a:endParaRPr>
          </a:p>
          <a:p>
            <a:pPr marL="696595" lvl="1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sz="2400" dirty="0">
                <a:latin typeface="Arial MT"/>
                <a:cs typeface="Arial MT"/>
              </a:rPr>
              <a:t>Side</a:t>
            </a:r>
            <a:r>
              <a:rPr sz="2400" spc="-1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effects/what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can</a:t>
            </a:r>
            <a:r>
              <a:rPr sz="2400" spc="-1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be</a:t>
            </a:r>
            <a:r>
              <a:rPr sz="2400" spc="-114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expected?</a:t>
            </a:r>
            <a:endParaRPr sz="24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spcBef>
                <a:spcPts val="210"/>
              </a:spcBef>
              <a:buChar char="•"/>
              <a:tabLst>
                <a:tab pos="1155065" algn="l"/>
              </a:tabLst>
            </a:pPr>
            <a:r>
              <a:rPr sz="2000" spc="-10" dirty="0">
                <a:latin typeface="Arial MT"/>
                <a:cs typeface="Arial MT"/>
              </a:rPr>
              <a:t>Normal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side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effects</a:t>
            </a:r>
            <a:r>
              <a:rPr sz="2000" spc="-10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of</a:t>
            </a:r>
            <a:r>
              <a:rPr sz="2000" spc="-9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IV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contrast</a:t>
            </a:r>
            <a:r>
              <a:rPr sz="2000" spc="-1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media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(such</a:t>
            </a:r>
            <a:r>
              <a:rPr sz="2000" spc="-1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as</a:t>
            </a:r>
            <a:r>
              <a:rPr sz="2000" spc="-5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nausea/vomiting)</a:t>
            </a:r>
            <a:endParaRPr sz="20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buChar char="•"/>
              <a:tabLst>
                <a:tab pos="1155065" algn="l"/>
              </a:tabLst>
            </a:pPr>
            <a:r>
              <a:rPr sz="2000" dirty="0">
                <a:latin typeface="Arial MT"/>
                <a:cs typeface="Arial MT"/>
              </a:rPr>
              <a:t>Equipment</a:t>
            </a:r>
            <a:r>
              <a:rPr sz="2000" spc="-114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is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spc="-20" dirty="0">
                <a:latin typeface="Arial MT"/>
                <a:cs typeface="Arial MT"/>
              </a:rPr>
              <a:t>loud</a:t>
            </a:r>
            <a:endParaRPr sz="2000">
              <a:latin typeface="Arial MT"/>
              <a:cs typeface="Arial MT"/>
            </a:endParaRPr>
          </a:p>
          <a:p>
            <a:pPr marL="1155065" lvl="2" indent="-228600">
              <a:lnSpc>
                <a:spcPts val="2360"/>
              </a:lnSpc>
              <a:buChar char="•"/>
              <a:tabLst>
                <a:tab pos="1155065" algn="l"/>
              </a:tabLst>
            </a:pPr>
            <a:r>
              <a:rPr sz="2000" spc="-10" dirty="0">
                <a:latin typeface="Arial MT"/>
                <a:cs typeface="Arial MT"/>
              </a:rPr>
              <a:t>Breathing</a:t>
            </a:r>
            <a:r>
              <a:rPr sz="2000" spc="-8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instructions</a:t>
            </a:r>
            <a:endParaRPr sz="2000">
              <a:latin typeface="Arial MT"/>
              <a:cs typeface="Arial MT"/>
            </a:endParaRPr>
          </a:p>
          <a:p>
            <a:pPr marL="696595" lvl="1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sz="2400" dirty="0">
                <a:latin typeface="Arial MT"/>
                <a:cs typeface="Arial MT"/>
              </a:rPr>
              <a:t>How</a:t>
            </a:r>
            <a:r>
              <a:rPr sz="2400" spc="-1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long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will</a:t>
            </a:r>
            <a:r>
              <a:rPr sz="2400" spc="-114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the</a:t>
            </a:r>
            <a:r>
              <a:rPr sz="2400" spc="-16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procedure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take?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89"/>
              </a:spcBef>
              <a:buChar char="•"/>
              <a:tabLst>
                <a:tab pos="240029" algn="l"/>
              </a:tabLst>
            </a:pPr>
            <a:r>
              <a:rPr sz="2800" dirty="0">
                <a:latin typeface="Arial MT"/>
                <a:cs typeface="Arial MT"/>
              </a:rPr>
              <a:t>Proper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artifact</a:t>
            </a:r>
            <a:r>
              <a:rPr sz="2800" spc="-190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removal/gowning</a:t>
            </a:r>
            <a:r>
              <a:rPr sz="2800" spc="-5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instructions</a:t>
            </a:r>
            <a:endParaRPr sz="2800">
              <a:latin typeface="Arial MT"/>
              <a:cs typeface="Arial MT"/>
            </a:endParaRPr>
          </a:p>
          <a:p>
            <a:pPr marL="240029" marR="5080" indent="-227329">
              <a:lnSpc>
                <a:spcPts val="2700"/>
              </a:lnSpc>
              <a:spcBef>
                <a:spcPts val="1180"/>
              </a:spcBef>
              <a:buChar char="•"/>
              <a:tabLst>
                <a:tab pos="241300" algn="l"/>
              </a:tabLst>
            </a:pPr>
            <a:r>
              <a:rPr sz="2800" spc="-10" dirty="0">
                <a:latin typeface="Arial MT"/>
                <a:cs typeface="Arial MT"/>
              </a:rPr>
              <a:t>Positioning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9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ensure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optimal</a:t>
            </a:r>
            <a:r>
              <a:rPr sz="2800" spc="-17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image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acquisition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and</a:t>
            </a:r>
            <a:r>
              <a:rPr sz="2800" spc="-18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 	comfort</a:t>
            </a:r>
            <a:endParaRPr sz="2800">
              <a:latin typeface="Arial MT"/>
              <a:cs typeface="Arial MT"/>
            </a:endParaRPr>
          </a:p>
          <a:p>
            <a:pPr marL="696595" lvl="1" indent="-227329">
              <a:lnSpc>
                <a:spcPts val="2835"/>
              </a:lnSpc>
              <a:buChar char="•"/>
              <a:tabLst>
                <a:tab pos="696595" algn="l"/>
              </a:tabLst>
            </a:pPr>
            <a:r>
              <a:rPr sz="2400" dirty="0">
                <a:latin typeface="Arial MT"/>
                <a:cs typeface="Arial MT"/>
              </a:rPr>
              <a:t>Using</a:t>
            </a:r>
            <a:r>
              <a:rPr sz="2400" spc="-114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appropriate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anatomical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reference</a:t>
            </a:r>
            <a:r>
              <a:rPr sz="2400" spc="-15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points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91261" rIns="0" bIns="0" rtlCol="0">
            <a:spAutoFit/>
          </a:bodyPr>
          <a:lstStyle/>
          <a:p>
            <a:pPr marL="203200">
              <a:lnSpc>
                <a:spcPct val="100000"/>
              </a:lnSpc>
              <a:spcBef>
                <a:spcPts val="100"/>
              </a:spcBef>
            </a:pPr>
            <a:r>
              <a:rPr dirty="0"/>
              <a:t>Patient</a:t>
            </a:r>
            <a:r>
              <a:rPr spc="-155" dirty="0"/>
              <a:t> </a:t>
            </a:r>
            <a:r>
              <a:rPr dirty="0"/>
              <a:t>Based</a:t>
            </a:r>
            <a:r>
              <a:rPr spc="-75" dirty="0"/>
              <a:t> </a:t>
            </a:r>
            <a:r>
              <a:rPr spc="-10" dirty="0"/>
              <a:t>Considerations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330" y="1698497"/>
            <a:ext cx="9975850" cy="4281170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3000" dirty="0">
                <a:latin typeface="Arial MT"/>
                <a:cs typeface="Arial MT"/>
              </a:rPr>
              <a:t>Additional</a:t>
            </a:r>
            <a:r>
              <a:rPr sz="3000" spc="-160" dirty="0">
                <a:latin typeface="Arial MT"/>
                <a:cs typeface="Arial MT"/>
              </a:rPr>
              <a:t> </a:t>
            </a:r>
            <a:r>
              <a:rPr sz="3000" spc="-10" dirty="0">
                <a:latin typeface="Arial MT"/>
                <a:cs typeface="Arial MT"/>
              </a:rPr>
              <a:t>considerations</a:t>
            </a:r>
            <a:r>
              <a:rPr sz="3000" spc="-145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when</a:t>
            </a:r>
            <a:r>
              <a:rPr sz="3000" spc="-80" dirty="0">
                <a:latin typeface="Arial MT"/>
                <a:cs typeface="Arial MT"/>
              </a:rPr>
              <a:t> </a:t>
            </a:r>
            <a:r>
              <a:rPr sz="3000" spc="-10" dirty="0">
                <a:latin typeface="Arial MT"/>
                <a:cs typeface="Arial MT"/>
              </a:rPr>
              <a:t>positioning:</a:t>
            </a:r>
            <a:endParaRPr sz="3000">
              <a:latin typeface="Arial MT"/>
              <a:cs typeface="Arial MT"/>
            </a:endParaRPr>
          </a:p>
          <a:p>
            <a:pPr marL="240029" marR="5080" indent="-227329">
              <a:lnSpc>
                <a:spcPts val="2600"/>
              </a:lnSpc>
              <a:spcBef>
                <a:spcPts val="560"/>
              </a:spcBef>
              <a:buChar char="•"/>
              <a:tabLst>
                <a:tab pos="241300" algn="l"/>
              </a:tabLst>
            </a:pPr>
            <a:r>
              <a:rPr sz="2400" dirty="0">
                <a:latin typeface="Arial MT"/>
                <a:cs typeface="Arial MT"/>
              </a:rPr>
              <a:t>Patients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eyes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should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be</a:t>
            </a:r>
            <a:r>
              <a:rPr sz="2400" spc="-13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closed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when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using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the</a:t>
            </a:r>
            <a:r>
              <a:rPr sz="2400" spc="-14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laser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lights</a:t>
            </a:r>
            <a:r>
              <a:rPr sz="2400" spc="-9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to</a:t>
            </a:r>
            <a:r>
              <a:rPr sz="2400" spc="-1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position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spc="-25" dirty="0">
                <a:latin typeface="Arial MT"/>
                <a:cs typeface="Arial MT"/>
              </a:rPr>
              <a:t>for 	</a:t>
            </a:r>
            <a:r>
              <a:rPr sz="2400" dirty="0">
                <a:latin typeface="Arial MT"/>
                <a:cs typeface="Arial MT"/>
              </a:rPr>
              <a:t>head</a:t>
            </a:r>
            <a:r>
              <a:rPr sz="2400" spc="-130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scans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60"/>
              </a:spcBef>
              <a:buChar char="•"/>
              <a:tabLst>
                <a:tab pos="240029" algn="l"/>
              </a:tabLst>
            </a:pPr>
            <a:r>
              <a:rPr sz="2400" dirty="0">
                <a:latin typeface="Arial MT"/>
                <a:cs typeface="Arial MT"/>
              </a:rPr>
              <a:t>Donning</a:t>
            </a:r>
            <a:r>
              <a:rPr sz="2400" spc="-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PPE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as</a:t>
            </a:r>
            <a:r>
              <a:rPr sz="2400" spc="-12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required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3000" spc="-30" dirty="0">
                <a:latin typeface="Arial MT"/>
                <a:cs typeface="Arial MT"/>
              </a:rPr>
              <a:t>Combative/Uncooperative</a:t>
            </a:r>
            <a:r>
              <a:rPr sz="3000" spc="-110" dirty="0">
                <a:latin typeface="Arial MT"/>
                <a:cs typeface="Arial MT"/>
              </a:rPr>
              <a:t> </a:t>
            </a:r>
            <a:r>
              <a:rPr sz="3000" spc="-10" dirty="0">
                <a:latin typeface="Arial MT"/>
                <a:cs typeface="Arial MT"/>
              </a:rPr>
              <a:t>patient</a:t>
            </a:r>
            <a:r>
              <a:rPr sz="3000" spc="-85" dirty="0">
                <a:latin typeface="Arial MT"/>
                <a:cs typeface="Arial MT"/>
              </a:rPr>
              <a:t> </a:t>
            </a:r>
            <a:r>
              <a:rPr sz="3000" spc="-10" dirty="0">
                <a:latin typeface="Arial MT"/>
                <a:cs typeface="Arial MT"/>
              </a:rPr>
              <a:t>considerations: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15"/>
              </a:spcBef>
              <a:buChar char="•"/>
              <a:tabLst>
                <a:tab pos="240029" algn="l"/>
              </a:tabLst>
            </a:pPr>
            <a:r>
              <a:rPr sz="2400" spc="-10" dirty="0">
                <a:latin typeface="Arial MT"/>
                <a:cs typeface="Arial MT"/>
              </a:rPr>
              <a:t>Avoid</a:t>
            </a:r>
            <a:r>
              <a:rPr sz="2400" spc="-13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personal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injury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09"/>
              </a:spcBef>
              <a:buChar char="•"/>
              <a:tabLst>
                <a:tab pos="240029" algn="l"/>
              </a:tabLst>
            </a:pPr>
            <a:r>
              <a:rPr sz="2400" dirty="0">
                <a:latin typeface="Arial MT"/>
                <a:cs typeface="Arial MT"/>
              </a:rPr>
              <a:t>Adjust</a:t>
            </a:r>
            <a:r>
              <a:rPr sz="2400" spc="-14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scan</a:t>
            </a:r>
            <a:r>
              <a:rPr sz="2400" spc="-12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acquisition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time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00"/>
              </a:spcBef>
              <a:buChar char="•"/>
              <a:tabLst>
                <a:tab pos="240029" algn="l"/>
              </a:tabLst>
            </a:pPr>
            <a:r>
              <a:rPr sz="2400" spc="-20" dirty="0">
                <a:latin typeface="Arial MT"/>
                <a:cs typeface="Arial MT"/>
              </a:rPr>
              <a:t>Immobilization</a:t>
            </a:r>
            <a:r>
              <a:rPr sz="2400" spc="-2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devices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95"/>
              </a:spcBef>
              <a:buChar char="•"/>
              <a:tabLst>
                <a:tab pos="240029" algn="l"/>
              </a:tabLst>
            </a:pPr>
            <a:r>
              <a:rPr sz="2400" spc="-10" dirty="0">
                <a:latin typeface="Arial MT"/>
                <a:cs typeface="Arial MT"/>
              </a:rPr>
              <a:t>Restraints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05"/>
              </a:spcBef>
              <a:buChar char="•"/>
              <a:tabLst>
                <a:tab pos="240029" algn="l"/>
              </a:tabLst>
            </a:pPr>
            <a:r>
              <a:rPr sz="2400" spc="-10" dirty="0">
                <a:latin typeface="Arial MT"/>
                <a:cs typeface="Arial MT"/>
              </a:rPr>
              <a:t>Sedation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2339" rIns="0" bIns="0" rtlCol="0">
            <a:spAutoFit/>
          </a:bodyPr>
          <a:lstStyle/>
          <a:p>
            <a:pPr marL="88900">
              <a:lnSpc>
                <a:spcPct val="100000"/>
              </a:lnSpc>
              <a:spcBef>
                <a:spcPts val="100"/>
              </a:spcBef>
            </a:pPr>
            <a:r>
              <a:rPr dirty="0"/>
              <a:t>Sedation</a:t>
            </a:r>
            <a:r>
              <a:rPr spc="-250" dirty="0"/>
              <a:t> </a:t>
            </a:r>
            <a:r>
              <a:rPr spc="-10" dirty="0"/>
              <a:t>Considerations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330" y="1796923"/>
            <a:ext cx="9856470" cy="398081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240029" marR="514984" indent="-227329">
              <a:lnSpc>
                <a:spcPts val="3000"/>
              </a:lnSpc>
              <a:spcBef>
                <a:spcPts val="495"/>
              </a:spcBef>
              <a:buChar char="•"/>
              <a:tabLst>
                <a:tab pos="241300" algn="l"/>
              </a:tabLst>
            </a:pPr>
            <a:r>
              <a:rPr sz="2800" spc="-10" dirty="0">
                <a:latin typeface="Arial MT"/>
                <a:cs typeface="Arial MT"/>
              </a:rPr>
              <a:t>Exams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that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are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more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susceptible</a:t>
            </a:r>
            <a:r>
              <a:rPr sz="2800" spc="-12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motion</a:t>
            </a:r>
            <a:r>
              <a:rPr sz="2800" spc="-11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artifacts</a:t>
            </a:r>
            <a:r>
              <a:rPr sz="2800" spc="-18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(which 	</a:t>
            </a:r>
            <a:r>
              <a:rPr sz="2800" dirty="0">
                <a:latin typeface="Arial MT"/>
                <a:cs typeface="Arial MT"/>
              </a:rPr>
              <a:t>would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degrade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image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quality)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may</a:t>
            </a:r>
            <a:r>
              <a:rPr sz="2800" spc="-19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require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sedation</a:t>
            </a:r>
            <a:endParaRPr sz="2800">
              <a:latin typeface="Arial MT"/>
              <a:cs typeface="Arial MT"/>
            </a:endParaRPr>
          </a:p>
          <a:p>
            <a:pPr marL="696595" lvl="1" indent="-227329">
              <a:lnSpc>
                <a:spcPct val="100000"/>
              </a:lnSpc>
              <a:spcBef>
                <a:spcPts val="165"/>
              </a:spcBef>
              <a:buChar char="•"/>
              <a:tabLst>
                <a:tab pos="696595" algn="l"/>
              </a:tabLst>
            </a:pPr>
            <a:r>
              <a:rPr sz="2400" dirty="0">
                <a:latin typeface="Arial MT"/>
                <a:cs typeface="Arial MT"/>
              </a:rPr>
              <a:t>3D</a:t>
            </a:r>
            <a:r>
              <a:rPr sz="2400" spc="-13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reformats</a:t>
            </a:r>
            <a:r>
              <a:rPr sz="2400" spc="-17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are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susceptible</a:t>
            </a:r>
            <a:r>
              <a:rPr sz="2400" spc="-4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to</a:t>
            </a:r>
            <a:r>
              <a:rPr sz="2400" spc="-1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motion</a:t>
            </a:r>
            <a:r>
              <a:rPr sz="2400" spc="-114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artifacts</a:t>
            </a:r>
            <a:endParaRPr sz="2400">
              <a:latin typeface="Arial MT"/>
              <a:cs typeface="Arial MT"/>
            </a:endParaRPr>
          </a:p>
          <a:p>
            <a:pPr marL="240029" marR="1031875" indent="-227329">
              <a:lnSpc>
                <a:spcPts val="3000"/>
              </a:lnSpc>
              <a:spcBef>
                <a:spcPts val="2030"/>
              </a:spcBef>
              <a:buChar char="•"/>
              <a:tabLst>
                <a:tab pos="241300" algn="l"/>
              </a:tabLst>
            </a:pPr>
            <a:r>
              <a:rPr sz="2800" spc="-10" dirty="0">
                <a:latin typeface="Arial MT"/>
                <a:cs typeface="Arial MT"/>
              </a:rPr>
              <a:t>Conscious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sedation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should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be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considered</a:t>
            </a:r>
            <a:r>
              <a:rPr sz="2800" spc="-114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prior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deep 	</a:t>
            </a:r>
            <a:r>
              <a:rPr sz="2800" spc="-10" dirty="0">
                <a:latin typeface="Arial MT"/>
                <a:cs typeface="Arial MT"/>
              </a:rPr>
              <a:t>sedation</a:t>
            </a:r>
            <a:endParaRPr sz="2800">
              <a:latin typeface="Arial MT"/>
              <a:cs typeface="Arial MT"/>
            </a:endParaRPr>
          </a:p>
          <a:p>
            <a:pPr marL="696595" lvl="1" indent="-227329">
              <a:lnSpc>
                <a:spcPts val="2745"/>
              </a:lnSpc>
              <a:spcBef>
                <a:spcPts val="195"/>
              </a:spcBef>
              <a:buChar char="•"/>
              <a:tabLst>
                <a:tab pos="696595" algn="l"/>
              </a:tabLst>
            </a:pPr>
            <a:r>
              <a:rPr sz="2400" spc="-10" dirty="0">
                <a:latin typeface="Arial MT"/>
                <a:cs typeface="Arial MT"/>
              </a:rPr>
              <a:t>Deep</a:t>
            </a:r>
            <a:r>
              <a:rPr sz="2400" spc="-13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sedation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requires</a:t>
            </a:r>
            <a:r>
              <a:rPr sz="2400" spc="-1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an</a:t>
            </a:r>
            <a:r>
              <a:rPr sz="2400" spc="-155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anesthesiologist</a:t>
            </a:r>
            <a:r>
              <a:rPr sz="2400" spc="-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or</a:t>
            </a:r>
            <a:r>
              <a:rPr sz="2400" spc="-14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specialized</a:t>
            </a:r>
            <a:r>
              <a:rPr sz="2400" spc="-5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sedation</a:t>
            </a:r>
            <a:endParaRPr sz="2400">
              <a:latin typeface="Arial MT"/>
              <a:cs typeface="Arial MT"/>
            </a:endParaRPr>
          </a:p>
          <a:p>
            <a:pPr marL="697865">
              <a:lnSpc>
                <a:spcPts val="2745"/>
              </a:lnSpc>
            </a:pPr>
            <a:r>
              <a:rPr sz="2400" spc="-20" dirty="0">
                <a:latin typeface="Arial MT"/>
                <a:cs typeface="Arial MT"/>
              </a:rPr>
              <a:t>team</a:t>
            </a:r>
            <a:endParaRPr sz="24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2025"/>
              </a:spcBef>
              <a:buChar char="•"/>
              <a:tabLst>
                <a:tab pos="241300" algn="l"/>
              </a:tabLst>
            </a:pPr>
            <a:r>
              <a:rPr sz="2800" dirty="0">
                <a:latin typeface="Arial MT"/>
                <a:cs typeface="Arial MT"/>
              </a:rPr>
              <a:t>Should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only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be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considered</a:t>
            </a:r>
            <a:r>
              <a:rPr sz="2800" spc="-12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when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all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other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methods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have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been 	</a:t>
            </a:r>
            <a:r>
              <a:rPr sz="2800" spc="-10" dirty="0">
                <a:latin typeface="Arial MT"/>
                <a:cs typeface="Arial MT"/>
              </a:rPr>
              <a:t>unsuccessful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6139" rIns="0" bIns="0" rtlCol="0">
            <a:spAutoFit/>
          </a:bodyPr>
          <a:lstStyle/>
          <a:p>
            <a:pPr marL="203200">
              <a:lnSpc>
                <a:spcPct val="100000"/>
              </a:lnSpc>
              <a:spcBef>
                <a:spcPts val="100"/>
              </a:spcBef>
            </a:pPr>
            <a:r>
              <a:rPr dirty="0"/>
              <a:t>Patient</a:t>
            </a:r>
            <a:r>
              <a:rPr spc="-150" dirty="0"/>
              <a:t> </a:t>
            </a:r>
            <a:r>
              <a:rPr spc="-10" dirty="0"/>
              <a:t>Screening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330" y="1801749"/>
            <a:ext cx="10114915" cy="4160520"/>
          </a:xfrm>
          <a:prstGeom prst="rect">
            <a:avLst/>
          </a:prstGeom>
        </p:spPr>
        <p:txBody>
          <a:bodyPr vert="horz" wrap="square" lIns="0" tIns="59054" rIns="0" bIns="0" rtlCol="0">
            <a:spAutoFit/>
          </a:bodyPr>
          <a:lstStyle/>
          <a:p>
            <a:pPr marL="12700" marR="1191895">
              <a:lnSpc>
                <a:spcPts val="2800"/>
              </a:lnSpc>
              <a:spcBef>
                <a:spcPts val="464"/>
              </a:spcBef>
            </a:pPr>
            <a:r>
              <a:rPr sz="2600" dirty="0">
                <a:latin typeface="Arial MT"/>
                <a:cs typeface="Arial MT"/>
              </a:rPr>
              <a:t>Patients</a:t>
            </a:r>
            <a:r>
              <a:rPr sz="2600" spc="-8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should</a:t>
            </a:r>
            <a:r>
              <a:rPr sz="2600" spc="-9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be</a:t>
            </a:r>
            <a:r>
              <a:rPr sz="2600" spc="-6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assessed</a:t>
            </a:r>
            <a:r>
              <a:rPr sz="2600" spc="-13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as</a:t>
            </a:r>
            <a:r>
              <a:rPr sz="2600" spc="-10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soon</a:t>
            </a:r>
            <a:r>
              <a:rPr sz="2600" spc="-10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as</a:t>
            </a:r>
            <a:r>
              <a:rPr sz="2600" spc="-9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they</a:t>
            </a:r>
            <a:r>
              <a:rPr sz="2600" spc="-6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arrive</a:t>
            </a:r>
            <a:r>
              <a:rPr sz="2600" spc="-10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in</a:t>
            </a:r>
            <a:r>
              <a:rPr sz="2600" spc="-6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60" dirty="0">
                <a:latin typeface="Arial MT"/>
                <a:cs typeface="Arial MT"/>
              </a:rPr>
              <a:t> </a:t>
            </a:r>
            <a:r>
              <a:rPr sz="2600" spc="-25" dirty="0">
                <a:latin typeface="Arial MT"/>
                <a:cs typeface="Arial MT"/>
              </a:rPr>
              <a:t>CT </a:t>
            </a:r>
            <a:r>
              <a:rPr sz="2600" spc="-10" dirty="0">
                <a:latin typeface="Arial MT"/>
                <a:cs typeface="Arial MT"/>
              </a:rPr>
              <a:t>department:</a:t>
            </a:r>
            <a:endParaRPr sz="2600">
              <a:latin typeface="Arial MT"/>
              <a:cs typeface="Arial MT"/>
            </a:endParaRPr>
          </a:p>
          <a:p>
            <a:pPr marL="1155065" indent="-228600">
              <a:lnSpc>
                <a:spcPct val="100000"/>
              </a:lnSpc>
              <a:spcBef>
                <a:spcPts val="170"/>
              </a:spcBef>
              <a:buChar char="•"/>
              <a:tabLst>
                <a:tab pos="1155065" algn="l"/>
              </a:tabLst>
            </a:pPr>
            <a:r>
              <a:rPr sz="2000" spc="-10" dirty="0">
                <a:latin typeface="Arial MT"/>
                <a:cs typeface="Arial MT"/>
              </a:rPr>
              <a:t>Breathing</a:t>
            </a:r>
            <a:r>
              <a:rPr sz="2000" spc="-5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patterns</a:t>
            </a:r>
            <a:endParaRPr sz="2000">
              <a:latin typeface="Arial MT"/>
              <a:cs typeface="Arial MT"/>
            </a:endParaRPr>
          </a:p>
          <a:p>
            <a:pPr marL="11550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1155065" algn="l"/>
              </a:tabLst>
            </a:pPr>
            <a:r>
              <a:rPr sz="2000" dirty="0">
                <a:latin typeface="Arial MT"/>
                <a:cs typeface="Arial MT"/>
              </a:rPr>
              <a:t>Skin</a:t>
            </a:r>
            <a:r>
              <a:rPr sz="2000" spc="-9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coloration</a:t>
            </a:r>
            <a:endParaRPr sz="2000">
              <a:latin typeface="Arial MT"/>
              <a:cs typeface="Arial MT"/>
            </a:endParaRPr>
          </a:p>
          <a:p>
            <a:pPr marL="11550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55065" algn="l"/>
              </a:tabLst>
            </a:pPr>
            <a:r>
              <a:rPr sz="2000" dirty="0">
                <a:latin typeface="Arial MT"/>
                <a:cs typeface="Arial MT"/>
              </a:rPr>
              <a:t>Overall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health</a:t>
            </a: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0"/>
              </a:spcBef>
              <a:buChar char="•"/>
              <a:tabLst>
                <a:tab pos="240029" algn="l"/>
              </a:tabLst>
            </a:pPr>
            <a:r>
              <a:rPr sz="2400" dirty="0">
                <a:latin typeface="Arial MT"/>
                <a:cs typeface="Arial MT"/>
              </a:rPr>
              <a:t>Require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</a:t>
            </a:r>
            <a:r>
              <a:rPr sz="2400" spc="-15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baseline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for</a:t>
            </a:r>
            <a:r>
              <a:rPr sz="2400" spc="-15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evaluation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to</a:t>
            </a:r>
            <a:r>
              <a:rPr sz="2400" spc="-16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prevent/treat</a:t>
            </a:r>
            <a:r>
              <a:rPr sz="2400" spc="-15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possible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adverse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effects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05"/>
              </a:spcBef>
              <a:buChar char="•"/>
              <a:tabLst>
                <a:tab pos="240029" algn="l"/>
              </a:tabLst>
            </a:pPr>
            <a:r>
              <a:rPr sz="2400" dirty="0">
                <a:latin typeface="Arial MT"/>
                <a:cs typeface="Arial MT"/>
              </a:rPr>
              <a:t>Vital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signs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are</a:t>
            </a:r>
            <a:r>
              <a:rPr sz="2400" spc="-1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the</a:t>
            </a:r>
            <a:r>
              <a:rPr sz="2400" spc="-1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best</a:t>
            </a:r>
            <a:r>
              <a:rPr sz="2400" spc="-1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early</a:t>
            </a:r>
            <a:r>
              <a:rPr sz="2400" spc="-1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physiologic</a:t>
            </a:r>
            <a:r>
              <a:rPr sz="2400" spc="-2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indicators:</a:t>
            </a:r>
            <a:endParaRPr sz="24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697865" algn="l"/>
              </a:tabLst>
            </a:pPr>
            <a:r>
              <a:rPr sz="2200" dirty="0">
                <a:latin typeface="Arial MT"/>
                <a:cs typeface="Arial MT"/>
              </a:rPr>
              <a:t>Body</a:t>
            </a:r>
            <a:r>
              <a:rPr sz="2200" spc="-150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temperature</a:t>
            </a:r>
            <a:endParaRPr sz="22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sz="2200" spc="-10" dirty="0">
                <a:latin typeface="Arial MT"/>
                <a:cs typeface="Arial MT"/>
              </a:rPr>
              <a:t>Pulse</a:t>
            </a:r>
            <a:endParaRPr sz="22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sz="2200" spc="-10" dirty="0">
                <a:latin typeface="Arial MT"/>
                <a:cs typeface="Arial MT"/>
              </a:rPr>
              <a:t>Respirations</a:t>
            </a:r>
            <a:endParaRPr sz="22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190"/>
              </a:spcBef>
              <a:buChar char="•"/>
              <a:tabLst>
                <a:tab pos="697865" algn="l"/>
              </a:tabLst>
            </a:pPr>
            <a:r>
              <a:rPr sz="2200" spc="-20" dirty="0">
                <a:latin typeface="Arial MT"/>
                <a:cs typeface="Arial MT"/>
              </a:rPr>
              <a:t>Blood</a:t>
            </a:r>
            <a:r>
              <a:rPr sz="2200" spc="-100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pressure</a:t>
            </a:r>
            <a:endParaRPr sz="2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4239" rIns="0" bIns="0" rtlCol="0">
            <a:spAutoFit/>
          </a:bodyPr>
          <a:lstStyle/>
          <a:p>
            <a:pPr marL="220979">
              <a:lnSpc>
                <a:spcPct val="100000"/>
              </a:lnSpc>
              <a:spcBef>
                <a:spcPts val="100"/>
              </a:spcBef>
            </a:pPr>
            <a:r>
              <a:rPr dirty="0"/>
              <a:t>Pediatric</a:t>
            </a:r>
            <a:r>
              <a:rPr spc="-40" dirty="0"/>
              <a:t> </a:t>
            </a:r>
            <a:r>
              <a:rPr spc="-10" dirty="0"/>
              <a:t>Considerations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330" y="1796923"/>
            <a:ext cx="8620760" cy="413956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253365">
              <a:lnSpc>
                <a:spcPts val="3000"/>
              </a:lnSpc>
              <a:spcBef>
                <a:spcPts val="495"/>
              </a:spcBef>
            </a:pPr>
            <a:r>
              <a:rPr sz="2800" dirty="0">
                <a:latin typeface="Arial MT"/>
                <a:cs typeface="Arial MT"/>
              </a:rPr>
              <a:t>CT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scans</a:t>
            </a:r>
            <a:r>
              <a:rPr sz="2800" spc="-18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of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pediatric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patients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require</a:t>
            </a:r>
            <a:r>
              <a:rPr sz="2800" spc="-114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few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additional </a:t>
            </a:r>
            <a:r>
              <a:rPr sz="2800" spc="-25" dirty="0">
                <a:latin typeface="Arial MT"/>
                <a:cs typeface="Arial MT"/>
              </a:rPr>
              <a:t>considerations</a:t>
            </a:r>
            <a:r>
              <a:rPr sz="2800" spc="-12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in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comparison</a:t>
            </a:r>
            <a:r>
              <a:rPr sz="2800" spc="-8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adult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patients.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665"/>
              </a:spcBef>
              <a:buFont typeface="Arial MT"/>
              <a:buChar char="•"/>
              <a:tabLst>
                <a:tab pos="241300" algn="l"/>
              </a:tabLst>
            </a:pPr>
            <a:r>
              <a:rPr sz="2600" b="1" dirty="0">
                <a:latin typeface="Arial"/>
                <a:cs typeface="Arial"/>
              </a:rPr>
              <a:t>Preparation</a:t>
            </a:r>
            <a:r>
              <a:rPr sz="2600" b="1" spc="-135" dirty="0">
                <a:latin typeface="Arial"/>
                <a:cs typeface="Arial"/>
              </a:rPr>
              <a:t> </a:t>
            </a:r>
            <a:r>
              <a:rPr sz="2600" dirty="0">
                <a:latin typeface="Arial MT"/>
                <a:cs typeface="Arial MT"/>
              </a:rPr>
              <a:t>prior</a:t>
            </a:r>
            <a:r>
              <a:rPr sz="2600" spc="-10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to</a:t>
            </a:r>
            <a:r>
              <a:rPr sz="2600" spc="-6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patient</a:t>
            </a:r>
            <a:r>
              <a:rPr sz="2600" spc="-7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arrival</a:t>
            </a:r>
            <a:r>
              <a:rPr sz="2600" spc="-12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is</a:t>
            </a:r>
            <a:r>
              <a:rPr sz="2600" spc="-9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more</a:t>
            </a:r>
            <a:r>
              <a:rPr sz="2600" spc="-105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important</a:t>
            </a:r>
            <a:endParaRPr sz="26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210"/>
              </a:spcBef>
              <a:buChar char="•"/>
              <a:tabLst>
                <a:tab pos="697865" algn="l"/>
              </a:tabLst>
            </a:pPr>
            <a:r>
              <a:rPr sz="2200" dirty="0">
                <a:latin typeface="Arial MT"/>
                <a:cs typeface="Arial MT"/>
              </a:rPr>
              <a:t>More</a:t>
            </a:r>
            <a:r>
              <a:rPr sz="2200" spc="-13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monitoring</a:t>
            </a:r>
            <a:r>
              <a:rPr sz="2200" spc="-10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and</a:t>
            </a:r>
            <a:r>
              <a:rPr sz="2200" spc="-15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care</a:t>
            </a:r>
            <a:r>
              <a:rPr sz="2200" spc="-14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is</a:t>
            </a:r>
            <a:r>
              <a:rPr sz="2200" spc="-150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required</a:t>
            </a:r>
            <a:endParaRPr sz="22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1155065" algn="l"/>
              </a:tabLst>
            </a:pPr>
            <a:r>
              <a:rPr sz="1800" spc="-125" dirty="0">
                <a:latin typeface="Arial MT"/>
                <a:cs typeface="Arial MT"/>
              </a:rPr>
              <a:t>↑likelihood</a:t>
            </a:r>
            <a:r>
              <a:rPr sz="1800" spc="-9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of</a:t>
            </a:r>
            <a:r>
              <a:rPr sz="1800" spc="-6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requiring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sedation</a:t>
            </a:r>
            <a:endParaRPr sz="18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1155065" algn="l"/>
              </a:tabLst>
            </a:pPr>
            <a:r>
              <a:rPr sz="1800" dirty="0">
                <a:latin typeface="Arial MT"/>
                <a:cs typeface="Arial MT"/>
              </a:rPr>
              <a:t>Neonatal</a:t>
            </a:r>
            <a:r>
              <a:rPr sz="1800" spc="-8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patients</a:t>
            </a:r>
            <a:r>
              <a:rPr sz="1800" spc="-8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require</a:t>
            </a:r>
            <a:r>
              <a:rPr sz="1800" spc="-6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specific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room</a:t>
            </a:r>
            <a:r>
              <a:rPr sz="1800" spc="-1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temperatures</a:t>
            </a:r>
            <a:endParaRPr sz="18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1155065" algn="l"/>
              </a:tabLst>
            </a:pPr>
            <a:r>
              <a:rPr sz="1800" spc="-95" dirty="0">
                <a:latin typeface="Arial MT"/>
                <a:cs typeface="Arial MT"/>
              </a:rPr>
              <a:t>↑immobilization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requirements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680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 MT"/>
                <a:cs typeface="Arial MT"/>
              </a:rPr>
              <a:t>Family</a:t>
            </a:r>
            <a:r>
              <a:rPr sz="2600" spc="-114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members</a:t>
            </a:r>
            <a:r>
              <a:rPr sz="2600" spc="-135" dirty="0">
                <a:latin typeface="Arial MT"/>
                <a:cs typeface="Arial MT"/>
              </a:rPr>
              <a:t> </a:t>
            </a:r>
            <a:r>
              <a:rPr sz="26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must</a:t>
            </a:r>
            <a:r>
              <a:rPr sz="2600" u="heavy" spc="-8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6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be</a:t>
            </a:r>
            <a:r>
              <a:rPr sz="2600" u="heavy" spc="-3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2600" u="heavy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included</a:t>
            </a:r>
            <a:r>
              <a:rPr sz="2600" spc="-7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in</a:t>
            </a:r>
            <a:r>
              <a:rPr sz="2600" spc="-5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2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exam</a:t>
            </a:r>
            <a:r>
              <a:rPr sz="2600" spc="-8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procedure</a:t>
            </a:r>
            <a:endParaRPr sz="26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sz="2200" spc="-10" dirty="0">
                <a:latin typeface="Arial MT"/>
                <a:cs typeface="Arial MT"/>
              </a:rPr>
              <a:t>Required</a:t>
            </a:r>
            <a:r>
              <a:rPr sz="2200" spc="-11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to</a:t>
            </a:r>
            <a:r>
              <a:rPr sz="2200" spc="-145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obtain</a:t>
            </a:r>
            <a:r>
              <a:rPr sz="2200" spc="-140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consent</a:t>
            </a:r>
            <a:endParaRPr sz="22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sz="2200" spc="-10" dirty="0">
                <a:latin typeface="Arial MT"/>
                <a:cs typeface="Arial MT"/>
              </a:rPr>
              <a:t>Parents</a:t>
            </a:r>
            <a:r>
              <a:rPr sz="2200" spc="-13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may</a:t>
            </a:r>
            <a:r>
              <a:rPr sz="2200" spc="-9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remain</a:t>
            </a:r>
            <a:r>
              <a:rPr sz="2200" spc="-9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in</a:t>
            </a:r>
            <a:r>
              <a:rPr sz="2200" spc="-15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the</a:t>
            </a:r>
            <a:r>
              <a:rPr sz="2200" spc="-12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room</a:t>
            </a:r>
            <a:r>
              <a:rPr sz="2200" spc="-90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during</a:t>
            </a:r>
            <a:r>
              <a:rPr sz="2200" spc="-125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scan</a:t>
            </a:r>
            <a:r>
              <a:rPr sz="2200" spc="-145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acquisition</a:t>
            </a:r>
            <a:endParaRPr sz="22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spcBef>
                <a:spcPts val="320"/>
              </a:spcBef>
              <a:buFont typeface="Arial MT"/>
              <a:buChar char="•"/>
              <a:tabLst>
                <a:tab pos="1155065" algn="l"/>
              </a:tabLst>
            </a:pPr>
            <a:r>
              <a:rPr sz="1800" i="1" dirty="0">
                <a:latin typeface="Arial"/>
                <a:cs typeface="Arial"/>
              </a:rPr>
              <a:t>May</a:t>
            </a:r>
            <a:r>
              <a:rPr sz="1800" i="1" spc="-75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help</a:t>
            </a:r>
            <a:r>
              <a:rPr sz="1800" i="1" spc="-20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↓</a:t>
            </a:r>
            <a:r>
              <a:rPr sz="1800" i="1" spc="-45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patient</a:t>
            </a:r>
            <a:r>
              <a:rPr sz="1800" i="1" spc="-10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anxiety</a:t>
            </a:r>
            <a:r>
              <a:rPr sz="1800" i="1" spc="-10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&amp;</a:t>
            </a:r>
            <a:r>
              <a:rPr sz="1800" i="1" spc="-50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↑</a:t>
            </a:r>
            <a:r>
              <a:rPr sz="1800" i="1" spc="-35" dirty="0">
                <a:latin typeface="Arial"/>
                <a:cs typeface="Arial"/>
              </a:rPr>
              <a:t> </a:t>
            </a:r>
            <a:r>
              <a:rPr sz="1800" i="1" spc="-10" dirty="0">
                <a:latin typeface="Arial"/>
                <a:cs typeface="Arial"/>
              </a:rPr>
              <a:t>cooperation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6961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/>
              <a:t>Pediatric</a:t>
            </a:r>
            <a:r>
              <a:rPr spc="-65" dirty="0"/>
              <a:t> </a:t>
            </a:r>
            <a:r>
              <a:rPr dirty="0"/>
              <a:t>Considerations</a:t>
            </a:r>
            <a:r>
              <a:rPr spc="-45" dirty="0"/>
              <a:t> </a:t>
            </a:r>
            <a:r>
              <a:rPr spc="-10" dirty="0"/>
              <a:t>Cont’d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330" y="1761180"/>
            <a:ext cx="9829800" cy="4674870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5"/>
              </a:spcBef>
            </a:pPr>
            <a:r>
              <a:rPr sz="2600" spc="-10" dirty="0">
                <a:latin typeface="Arial MT"/>
                <a:cs typeface="Arial MT"/>
              </a:rPr>
              <a:t>Equipment</a:t>
            </a:r>
            <a:r>
              <a:rPr sz="2600" spc="-14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speed</a:t>
            </a:r>
            <a:r>
              <a:rPr sz="2600" spc="-12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affects:</a:t>
            </a:r>
            <a:endParaRPr sz="26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sz="2200" spc="-10" dirty="0">
                <a:latin typeface="Arial MT"/>
                <a:cs typeface="Arial MT"/>
              </a:rPr>
              <a:t>Scan</a:t>
            </a:r>
            <a:r>
              <a:rPr sz="2200" spc="-135" dirty="0">
                <a:latin typeface="Arial MT"/>
                <a:cs typeface="Arial MT"/>
              </a:rPr>
              <a:t> </a:t>
            </a:r>
            <a:r>
              <a:rPr sz="2200" spc="-20" dirty="0">
                <a:latin typeface="Arial MT"/>
                <a:cs typeface="Arial MT"/>
              </a:rPr>
              <a:t>times</a:t>
            </a:r>
            <a:endParaRPr sz="22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sz="2200" dirty="0">
                <a:latin typeface="Arial MT"/>
                <a:cs typeface="Arial MT"/>
              </a:rPr>
              <a:t>Need</a:t>
            </a:r>
            <a:r>
              <a:rPr sz="2200" spc="-10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for</a:t>
            </a:r>
            <a:r>
              <a:rPr sz="2200" spc="-114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sedation</a:t>
            </a:r>
            <a:endParaRPr sz="22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190"/>
              </a:spcBef>
              <a:buChar char="•"/>
              <a:tabLst>
                <a:tab pos="697865" algn="l"/>
              </a:tabLst>
            </a:pPr>
            <a:r>
              <a:rPr sz="2200" spc="-20" dirty="0">
                <a:latin typeface="Arial MT"/>
                <a:cs typeface="Arial MT"/>
              </a:rPr>
              <a:t>Patient</a:t>
            </a:r>
            <a:r>
              <a:rPr sz="2200" spc="-105" dirty="0">
                <a:latin typeface="Arial MT"/>
                <a:cs typeface="Arial MT"/>
              </a:rPr>
              <a:t> </a:t>
            </a:r>
            <a:r>
              <a:rPr sz="2200" spc="-20" dirty="0">
                <a:latin typeface="Arial MT"/>
                <a:cs typeface="Arial MT"/>
              </a:rPr>
              <a:t>dose</a:t>
            </a:r>
            <a:endParaRPr sz="2200">
              <a:latin typeface="Arial MT"/>
              <a:cs typeface="Arial MT"/>
            </a:endParaRPr>
          </a:p>
          <a:p>
            <a:pPr marL="12700" marR="5080">
              <a:lnSpc>
                <a:spcPts val="2800"/>
              </a:lnSpc>
              <a:spcBef>
                <a:spcPts val="1235"/>
              </a:spcBef>
            </a:pPr>
            <a:r>
              <a:rPr sz="2600" dirty="0">
                <a:latin typeface="Arial MT"/>
                <a:cs typeface="Arial MT"/>
              </a:rPr>
              <a:t>Technologists</a:t>
            </a:r>
            <a:r>
              <a:rPr sz="2600" spc="-18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can</a:t>
            </a:r>
            <a:r>
              <a:rPr sz="2600" spc="-10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minimize</a:t>
            </a:r>
            <a:r>
              <a:rPr sz="2600" spc="-17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7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risk</a:t>
            </a:r>
            <a:r>
              <a:rPr sz="2600" spc="-114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of</a:t>
            </a:r>
            <a:r>
              <a:rPr sz="2600" spc="-9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infection</a:t>
            </a:r>
            <a:r>
              <a:rPr sz="2600" spc="-8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to</a:t>
            </a:r>
            <a:r>
              <a:rPr sz="2600" spc="-7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neonatal</a:t>
            </a:r>
            <a:r>
              <a:rPr sz="2600" spc="-9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patients </a:t>
            </a:r>
            <a:r>
              <a:rPr sz="2600" spc="-25" dirty="0">
                <a:latin typeface="Arial MT"/>
                <a:cs typeface="Arial MT"/>
              </a:rPr>
              <a:t>by: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75"/>
              </a:spcBef>
              <a:buChar char="•"/>
              <a:tabLst>
                <a:tab pos="240029" algn="l"/>
              </a:tabLst>
            </a:pPr>
            <a:r>
              <a:rPr sz="2400" spc="-10" dirty="0">
                <a:latin typeface="Arial MT"/>
                <a:cs typeface="Arial MT"/>
              </a:rPr>
              <a:t>Removing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jewellery</a:t>
            </a:r>
            <a:r>
              <a:rPr sz="2400" spc="-5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(rings</a:t>
            </a:r>
            <a:r>
              <a:rPr sz="2400" spc="-15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&amp;</a:t>
            </a:r>
            <a:r>
              <a:rPr sz="2400" spc="-16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watches)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5"/>
              </a:spcBef>
              <a:buChar char="•"/>
              <a:tabLst>
                <a:tab pos="240029" algn="l"/>
              </a:tabLst>
            </a:pPr>
            <a:r>
              <a:rPr sz="2400" spc="-10" dirty="0">
                <a:latin typeface="Arial MT"/>
                <a:cs typeface="Arial MT"/>
              </a:rPr>
              <a:t>Performing</a:t>
            </a:r>
            <a:r>
              <a:rPr sz="2400" spc="-1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aseptic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handwashing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5"/>
              </a:spcBef>
              <a:buChar char="•"/>
              <a:tabLst>
                <a:tab pos="240029" algn="l"/>
              </a:tabLst>
            </a:pPr>
            <a:r>
              <a:rPr sz="2400" dirty="0">
                <a:latin typeface="Arial MT"/>
                <a:cs typeface="Arial MT"/>
              </a:rPr>
              <a:t>Donning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PPE</a:t>
            </a:r>
            <a:r>
              <a:rPr sz="2400" spc="-1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(gloves,</a:t>
            </a:r>
            <a:r>
              <a:rPr sz="2400" spc="-1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masks</a:t>
            </a:r>
            <a:r>
              <a:rPr sz="2400" spc="-13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etc.)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sz="2400" spc="-10" dirty="0">
                <a:latin typeface="Arial MT"/>
                <a:cs typeface="Arial MT"/>
              </a:rPr>
              <a:t>Maintaining</a:t>
            </a:r>
            <a:r>
              <a:rPr sz="2400" spc="-8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the</a:t>
            </a:r>
            <a:r>
              <a:rPr sz="2400" spc="-1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patients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body</a:t>
            </a:r>
            <a:r>
              <a:rPr sz="2400" spc="-13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temperature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00"/>
              </a:spcBef>
              <a:buChar char="•"/>
              <a:tabLst>
                <a:tab pos="240029" algn="l"/>
              </a:tabLst>
            </a:pPr>
            <a:r>
              <a:rPr sz="2400" dirty="0">
                <a:latin typeface="Arial MT"/>
                <a:cs typeface="Arial MT"/>
              </a:rPr>
              <a:t>Ensuring</a:t>
            </a:r>
            <a:r>
              <a:rPr sz="2400" spc="-1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</a:t>
            </a:r>
            <a:r>
              <a:rPr sz="2400" spc="-1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nurse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monitors</a:t>
            </a:r>
            <a:r>
              <a:rPr sz="2400" spc="-13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vital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signs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spc="-85" dirty="0"/>
              <a:t> </a:t>
            </a:r>
            <a:r>
              <a:rPr spc="-25" dirty="0"/>
              <a:t>6.2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330" y="1671559"/>
            <a:ext cx="10151110" cy="3801110"/>
          </a:xfrm>
          <a:prstGeom prst="rect">
            <a:avLst/>
          </a:prstGeom>
        </p:spPr>
        <p:txBody>
          <a:bodyPr vert="horz" wrap="square" lIns="0" tIns="1168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19"/>
              </a:spcBef>
            </a:pPr>
            <a:r>
              <a:rPr sz="3200" dirty="0">
                <a:latin typeface="Arial MT"/>
                <a:cs typeface="Arial MT"/>
              </a:rPr>
              <a:t>CT</a:t>
            </a:r>
            <a:r>
              <a:rPr sz="3200" spc="-1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scans</a:t>
            </a:r>
            <a:r>
              <a:rPr sz="3200" spc="-12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should</a:t>
            </a:r>
            <a:r>
              <a:rPr sz="3200" spc="-12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not</a:t>
            </a:r>
            <a:r>
              <a:rPr sz="3200" spc="-9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be</a:t>
            </a:r>
            <a:r>
              <a:rPr sz="3200" spc="-6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performed</a:t>
            </a:r>
            <a:r>
              <a:rPr sz="3200" spc="-16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without</a:t>
            </a:r>
            <a:r>
              <a:rPr sz="3200" spc="-9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a</a:t>
            </a:r>
            <a:r>
              <a:rPr sz="3200" spc="-75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requisition.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radiologist</a:t>
            </a:r>
            <a:r>
              <a:rPr sz="2800" spc="-114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must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review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requisition</a:t>
            </a:r>
            <a:endParaRPr sz="28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215"/>
              </a:spcBef>
              <a:buChar char="•"/>
              <a:tabLst>
                <a:tab pos="697865" algn="l"/>
              </a:tabLst>
            </a:pPr>
            <a:r>
              <a:rPr sz="2600" dirty="0">
                <a:latin typeface="Arial MT"/>
                <a:cs typeface="Arial MT"/>
              </a:rPr>
              <a:t>Determines</a:t>
            </a:r>
            <a:r>
              <a:rPr sz="2600" spc="-14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8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appropriate</a:t>
            </a:r>
            <a:r>
              <a:rPr sz="2600" spc="-9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Protocol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95"/>
              </a:spcBef>
            </a:pPr>
            <a:r>
              <a:rPr sz="2800" dirty="0">
                <a:latin typeface="Arial MT"/>
                <a:cs typeface="Arial MT"/>
              </a:rPr>
              <a:t>CT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scans</a:t>
            </a:r>
            <a:r>
              <a:rPr sz="2800" spc="-19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require</a:t>
            </a:r>
            <a:r>
              <a:rPr sz="2800" spc="-12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appointment</a:t>
            </a:r>
            <a:r>
              <a:rPr sz="2800" spc="-9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bookings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for</a:t>
            </a:r>
            <a:r>
              <a:rPr sz="2800" spc="-170" dirty="0">
                <a:latin typeface="Arial MT"/>
                <a:cs typeface="Arial MT"/>
              </a:rPr>
              <a:t> </a:t>
            </a:r>
            <a:r>
              <a:rPr sz="2800" spc="-25" dirty="0">
                <a:latin typeface="Arial MT"/>
                <a:cs typeface="Arial MT"/>
              </a:rPr>
              <a:t>scheduling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purposes:</a:t>
            </a:r>
            <a:endParaRPr sz="28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697865" algn="l"/>
              </a:tabLst>
            </a:pPr>
            <a:r>
              <a:rPr sz="2600" dirty="0">
                <a:latin typeface="Arial MT"/>
                <a:cs typeface="Arial MT"/>
              </a:rPr>
              <a:t>Scan</a:t>
            </a:r>
            <a:r>
              <a:rPr sz="2600" spc="-4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times</a:t>
            </a:r>
            <a:r>
              <a:rPr sz="2600" spc="-60" dirty="0">
                <a:latin typeface="Arial MT"/>
                <a:cs typeface="Arial MT"/>
              </a:rPr>
              <a:t> </a:t>
            </a:r>
            <a:r>
              <a:rPr sz="2600" spc="-20" dirty="0">
                <a:latin typeface="Arial MT"/>
                <a:cs typeface="Arial MT"/>
              </a:rPr>
              <a:t>vary</a:t>
            </a:r>
            <a:endParaRPr sz="26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sz="2600" dirty="0">
                <a:latin typeface="Arial MT"/>
                <a:cs typeface="Arial MT"/>
              </a:rPr>
              <a:t>Workflow</a:t>
            </a:r>
            <a:r>
              <a:rPr sz="2600" spc="-10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efficiency</a:t>
            </a:r>
            <a:endParaRPr sz="2600">
              <a:latin typeface="Arial MT"/>
              <a:cs typeface="Arial MT"/>
            </a:endParaRPr>
          </a:p>
          <a:p>
            <a:pPr marL="1153795" lvl="2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1153795" algn="l"/>
              </a:tabLst>
            </a:pPr>
            <a:r>
              <a:rPr sz="2400" spc="-1175" dirty="0">
                <a:latin typeface="Arial MT"/>
                <a:cs typeface="Arial MT"/>
              </a:rPr>
              <a:t>↑</a:t>
            </a:r>
            <a:r>
              <a:rPr sz="2400" spc="-114" dirty="0">
                <a:latin typeface="Arial MT"/>
                <a:cs typeface="Arial MT"/>
              </a:rPr>
              <a:t>pa</a:t>
            </a:r>
            <a:r>
              <a:rPr sz="2400" spc="-100" dirty="0">
                <a:latin typeface="Arial MT"/>
                <a:cs typeface="Arial MT"/>
              </a:rPr>
              <a:t>t</a:t>
            </a:r>
            <a:r>
              <a:rPr sz="2400" spc="-120" dirty="0">
                <a:latin typeface="Arial MT"/>
                <a:cs typeface="Arial MT"/>
              </a:rPr>
              <a:t>i</a:t>
            </a:r>
            <a:r>
              <a:rPr sz="2400" spc="-114" dirty="0">
                <a:latin typeface="Arial MT"/>
                <a:cs typeface="Arial MT"/>
              </a:rPr>
              <a:t>en</a:t>
            </a:r>
            <a:r>
              <a:rPr sz="2400" spc="-95" dirty="0">
                <a:latin typeface="Arial MT"/>
                <a:cs typeface="Arial MT"/>
              </a:rPr>
              <a:t>t</a:t>
            </a:r>
            <a:r>
              <a:rPr sz="2400" spc="3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throughput</a:t>
            </a:r>
            <a:endParaRPr sz="2400">
              <a:latin typeface="Arial MT"/>
              <a:cs typeface="Arial MT"/>
            </a:endParaRPr>
          </a:p>
          <a:p>
            <a:pPr marL="1153795" lvl="2" indent="-227329">
              <a:lnSpc>
                <a:spcPct val="100000"/>
              </a:lnSpc>
              <a:spcBef>
                <a:spcPts val="195"/>
              </a:spcBef>
              <a:buChar char="•"/>
              <a:tabLst>
                <a:tab pos="1153795" algn="l"/>
              </a:tabLst>
            </a:pPr>
            <a:r>
              <a:rPr sz="2400" spc="-1150" dirty="0">
                <a:latin typeface="Arial MT"/>
                <a:cs typeface="Arial MT"/>
              </a:rPr>
              <a:t>↓</a:t>
            </a:r>
            <a:r>
              <a:rPr sz="2400" spc="-80" dirty="0">
                <a:latin typeface="Arial MT"/>
                <a:cs typeface="Arial MT"/>
              </a:rPr>
              <a:t>de</a:t>
            </a:r>
            <a:r>
              <a:rPr sz="2400" spc="-90" dirty="0">
                <a:latin typeface="Arial MT"/>
                <a:cs typeface="Arial MT"/>
              </a:rPr>
              <a:t>p</a:t>
            </a:r>
            <a:r>
              <a:rPr sz="2400" spc="-70" dirty="0">
                <a:latin typeface="Arial MT"/>
                <a:cs typeface="Arial MT"/>
              </a:rPr>
              <a:t>ar</a:t>
            </a:r>
            <a:r>
              <a:rPr sz="2400" spc="-65" dirty="0">
                <a:latin typeface="Arial MT"/>
                <a:cs typeface="Arial MT"/>
              </a:rPr>
              <a:t>t</a:t>
            </a:r>
            <a:r>
              <a:rPr sz="2400" spc="-70" dirty="0">
                <a:latin typeface="Arial MT"/>
                <a:cs typeface="Arial MT"/>
              </a:rPr>
              <a:t>m</a:t>
            </a:r>
            <a:r>
              <a:rPr sz="2400" spc="-80" dirty="0">
                <a:latin typeface="Arial MT"/>
                <a:cs typeface="Arial MT"/>
              </a:rPr>
              <a:t>en</a:t>
            </a:r>
            <a:r>
              <a:rPr sz="2400" spc="-70" dirty="0">
                <a:latin typeface="Arial MT"/>
                <a:cs typeface="Arial MT"/>
              </a:rPr>
              <a:t>t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downtime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5061" rIns="0" bIns="0" rtlCol="0">
            <a:spAutoFit/>
          </a:bodyPr>
          <a:lstStyle/>
          <a:p>
            <a:pPr marL="18288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Requisitions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330" y="1795729"/>
            <a:ext cx="10052685" cy="400748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35560">
              <a:lnSpc>
                <a:spcPts val="3510"/>
              </a:lnSpc>
              <a:spcBef>
                <a:spcPts val="495"/>
              </a:spcBef>
            </a:pPr>
            <a:r>
              <a:rPr sz="3200" dirty="0">
                <a:latin typeface="Arial MT"/>
                <a:cs typeface="Arial MT"/>
              </a:rPr>
              <a:t>Each</a:t>
            </a:r>
            <a:r>
              <a:rPr sz="3200" spc="-21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requisition</a:t>
            </a:r>
            <a:r>
              <a:rPr sz="3200" spc="-15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should</a:t>
            </a:r>
            <a:r>
              <a:rPr sz="3200" spc="-18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be</a:t>
            </a:r>
            <a:r>
              <a:rPr sz="3200" spc="-14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protocolled.</a:t>
            </a:r>
            <a:r>
              <a:rPr sz="3200" spc="-18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Protocols</a:t>
            </a:r>
            <a:r>
              <a:rPr sz="3200" spc="-175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should </a:t>
            </a:r>
            <a:r>
              <a:rPr sz="3200" dirty="0">
                <a:latin typeface="Arial MT"/>
                <a:cs typeface="Arial MT"/>
              </a:rPr>
              <a:t>answer</a:t>
            </a:r>
            <a:r>
              <a:rPr sz="3200" spc="-17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the</a:t>
            </a:r>
            <a:r>
              <a:rPr sz="3200" spc="-13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clinical</a:t>
            </a:r>
            <a:r>
              <a:rPr sz="3200" spc="-13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question(s)</a:t>
            </a:r>
            <a:r>
              <a:rPr sz="3200" spc="-18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being</a:t>
            </a:r>
            <a:r>
              <a:rPr sz="3200" spc="-135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asked.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45"/>
              </a:spcBef>
              <a:buChar char="•"/>
              <a:tabLst>
                <a:tab pos="240029" algn="l"/>
              </a:tabLst>
            </a:pP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2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selected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protocol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should</a:t>
            </a:r>
            <a:r>
              <a:rPr sz="2800" spc="-12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pose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least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risk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</a:t>
            </a:r>
            <a:endParaRPr sz="28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697865" algn="l"/>
              </a:tabLst>
            </a:pPr>
            <a:r>
              <a:rPr sz="2600" spc="-10" dirty="0">
                <a:latin typeface="Arial MT"/>
                <a:cs typeface="Arial MT"/>
              </a:rPr>
              <a:t>Accomplished</a:t>
            </a:r>
            <a:r>
              <a:rPr sz="2600" spc="-16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with</a:t>
            </a:r>
            <a:r>
              <a:rPr sz="2600" spc="-6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special</a:t>
            </a:r>
            <a:r>
              <a:rPr sz="2600" spc="-13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attention</a:t>
            </a:r>
            <a:r>
              <a:rPr sz="2600" spc="-55" dirty="0">
                <a:latin typeface="Arial MT"/>
                <a:cs typeface="Arial MT"/>
              </a:rPr>
              <a:t> </a:t>
            </a:r>
            <a:r>
              <a:rPr sz="2600" spc="-25" dirty="0">
                <a:latin typeface="Arial MT"/>
                <a:cs typeface="Arial MT"/>
              </a:rPr>
              <a:t>to:</a:t>
            </a:r>
            <a:endParaRPr sz="2600">
              <a:latin typeface="Arial MT"/>
              <a:cs typeface="Arial MT"/>
            </a:endParaRPr>
          </a:p>
          <a:p>
            <a:pPr marL="1153795" lvl="2" indent="-227329">
              <a:lnSpc>
                <a:spcPct val="100000"/>
              </a:lnSpc>
              <a:spcBef>
                <a:spcPts val="215"/>
              </a:spcBef>
              <a:buChar char="•"/>
              <a:tabLst>
                <a:tab pos="1153795" algn="l"/>
              </a:tabLst>
            </a:pPr>
            <a:r>
              <a:rPr sz="2400" spc="-20" dirty="0">
                <a:latin typeface="Arial MT"/>
                <a:cs typeface="Arial MT"/>
              </a:rPr>
              <a:t>Radiation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exposure</a:t>
            </a:r>
            <a:endParaRPr sz="2400">
              <a:latin typeface="Arial MT"/>
              <a:cs typeface="Arial MT"/>
            </a:endParaRPr>
          </a:p>
          <a:p>
            <a:pPr marL="1612265" lvl="3" indent="-228600">
              <a:lnSpc>
                <a:spcPct val="100000"/>
              </a:lnSpc>
              <a:spcBef>
                <a:spcPts val="310"/>
              </a:spcBef>
              <a:buChar char="•"/>
              <a:tabLst>
                <a:tab pos="1612265" algn="l"/>
              </a:tabLst>
            </a:pPr>
            <a:r>
              <a:rPr sz="1800" spc="-10" dirty="0">
                <a:latin typeface="Arial MT"/>
                <a:cs typeface="Arial MT"/>
              </a:rPr>
              <a:t>ALARA</a:t>
            </a:r>
            <a:endParaRPr sz="1800">
              <a:latin typeface="Arial MT"/>
              <a:cs typeface="Arial MT"/>
            </a:endParaRPr>
          </a:p>
          <a:p>
            <a:pPr marL="1153795" lvl="2" indent="-227329">
              <a:lnSpc>
                <a:spcPct val="100000"/>
              </a:lnSpc>
              <a:spcBef>
                <a:spcPts val="190"/>
              </a:spcBef>
              <a:buChar char="•"/>
              <a:tabLst>
                <a:tab pos="1153795" algn="l"/>
              </a:tabLst>
            </a:pPr>
            <a:r>
              <a:rPr sz="2400" dirty="0">
                <a:latin typeface="Arial MT"/>
                <a:cs typeface="Arial MT"/>
              </a:rPr>
              <a:t>Reaction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to</a:t>
            </a:r>
            <a:r>
              <a:rPr sz="2400" spc="-1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contrast</a:t>
            </a:r>
            <a:r>
              <a:rPr sz="2400" spc="-15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media</a:t>
            </a:r>
            <a:endParaRPr sz="2400">
              <a:latin typeface="Arial MT"/>
              <a:cs typeface="Arial MT"/>
            </a:endParaRPr>
          </a:p>
          <a:p>
            <a:pPr marL="1153795" lvl="2" indent="-227329">
              <a:lnSpc>
                <a:spcPts val="2745"/>
              </a:lnSpc>
              <a:spcBef>
                <a:spcPts val="219"/>
              </a:spcBef>
              <a:buChar char="•"/>
              <a:tabLst>
                <a:tab pos="1153795" algn="l"/>
              </a:tabLst>
            </a:pPr>
            <a:r>
              <a:rPr sz="2400" spc="-10" dirty="0">
                <a:latin typeface="Arial MT"/>
                <a:cs typeface="Arial MT"/>
              </a:rPr>
              <a:t>Complications</a:t>
            </a:r>
            <a:r>
              <a:rPr sz="2400" spc="-15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from</a:t>
            </a:r>
            <a:r>
              <a:rPr sz="2400" spc="-175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more</a:t>
            </a:r>
            <a:r>
              <a:rPr sz="2400" spc="-14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invasive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procedures</a:t>
            </a:r>
            <a:r>
              <a:rPr sz="2400" spc="-13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(such</a:t>
            </a:r>
            <a:r>
              <a:rPr sz="2400" spc="-15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as</a:t>
            </a:r>
            <a:r>
              <a:rPr sz="2400" spc="-1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biopsies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spc="-25" dirty="0">
                <a:latin typeface="Arial MT"/>
                <a:cs typeface="Arial MT"/>
              </a:rPr>
              <a:t>or</a:t>
            </a:r>
            <a:endParaRPr sz="2400">
              <a:latin typeface="Arial MT"/>
              <a:cs typeface="Arial MT"/>
            </a:endParaRPr>
          </a:p>
          <a:p>
            <a:pPr marL="1155065">
              <a:lnSpc>
                <a:spcPts val="2745"/>
              </a:lnSpc>
            </a:pPr>
            <a:r>
              <a:rPr sz="2400" dirty="0">
                <a:latin typeface="Arial MT"/>
                <a:cs typeface="Arial MT"/>
              </a:rPr>
              <a:t>fluid</a:t>
            </a:r>
            <a:r>
              <a:rPr sz="2400" spc="-12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drainage)</a:t>
            </a:r>
            <a:endParaRPr sz="2400">
              <a:latin typeface="Arial MT"/>
              <a:cs typeface="Arial MT"/>
            </a:endParaRPr>
          </a:p>
          <a:p>
            <a:pPr marL="1612265" lvl="3" indent="-228600">
              <a:lnSpc>
                <a:spcPct val="100000"/>
              </a:lnSpc>
              <a:spcBef>
                <a:spcPts val="310"/>
              </a:spcBef>
              <a:buChar char="•"/>
              <a:tabLst>
                <a:tab pos="1612265" algn="l"/>
              </a:tabLst>
            </a:pPr>
            <a:r>
              <a:rPr sz="1800" dirty="0">
                <a:latin typeface="Arial MT"/>
                <a:cs typeface="Arial MT"/>
              </a:rPr>
              <a:t>Example: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Bleeding</a:t>
            </a:r>
            <a:r>
              <a:rPr sz="1800" spc="-4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or</a:t>
            </a:r>
            <a:r>
              <a:rPr sz="1800" spc="-9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infection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8039" rIns="0" bIns="0" rtlCol="0">
            <a:spAutoFit/>
          </a:bodyPr>
          <a:lstStyle/>
          <a:p>
            <a:pPr marL="2794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Requisitions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0234" y="1775206"/>
            <a:ext cx="10075545" cy="379285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8415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Arial MT"/>
                <a:cs typeface="Arial MT"/>
              </a:rPr>
              <a:t>Requisitions</a:t>
            </a:r>
            <a:r>
              <a:rPr sz="3200" spc="-2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should</a:t>
            </a:r>
            <a:r>
              <a:rPr sz="3200" spc="-204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include:</a:t>
            </a:r>
            <a:endParaRPr sz="3200">
              <a:latin typeface="Arial MT"/>
              <a:cs typeface="Arial MT"/>
            </a:endParaRPr>
          </a:p>
          <a:p>
            <a:pPr marL="247015" marR="5080" indent="-234950">
              <a:lnSpc>
                <a:spcPts val="3000"/>
              </a:lnSpc>
              <a:spcBef>
                <a:spcPts val="2455"/>
              </a:spcBef>
              <a:buSzPct val="62500"/>
              <a:buChar char="◦"/>
              <a:tabLst>
                <a:tab pos="247015" algn="l"/>
              </a:tabLst>
            </a:pPr>
            <a:r>
              <a:rPr sz="2800" dirty="0">
                <a:latin typeface="Arial MT"/>
                <a:cs typeface="Arial MT"/>
              </a:rPr>
              <a:t>Clinical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history</a:t>
            </a:r>
            <a:r>
              <a:rPr sz="2800" spc="-17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and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presumptive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diagnosis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or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diagnostic </a:t>
            </a:r>
            <a:r>
              <a:rPr sz="2800" dirty="0">
                <a:latin typeface="Arial MT"/>
                <a:cs typeface="Arial MT"/>
              </a:rPr>
              <a:t>question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be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answered</a:t>
            </a:r>
            <a:r>
              <a:rPr sz="2800" spc="-7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by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CT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scan</a:t>
            </a:r>
            <a:endParaRPr sz="2800">
              <a:latin typeface="Arial MT"/>
              <a:cs typeface="Arial MT"/>
            </a:endParaRPr>
          </a:p>
          <a:p>
            <a:pPr marL="247015" indent="-234950">
              <a:lnSpc>
                <a:spcPct val="100000"/>
              </a:lnSpc>
              <a:spcBef>
                <a:spcPts val="765"/>
              </a:spcBef>
              <a:buSzPct val="62500"/>
              <a:buChar char="◦"/>
              <a:tabLst>
                <a:tab pos="247015" algn="l"/>
              </a:tabLst>
            </a:pPr>
            <a:r>
              <a:rPr sz="2800" spc="-10" dirty="0">
                <a:latin typeface="Arial MT"/>
                <a:cs typeface="Arial MT"/>
              </a:rPr>
              <a:t>Allergies</a:t>
            </a:r>
            <a:endParaRPr sz="2800">
              <a:latin typeface="Arial MT"/>
              <a:cs typeface="Arial MT"/>
            </a:endParaRPr>
          </a:p>
          <a:p>
            <a:pPr marL="247015" indent="-234950">
              <a:lnSpc>
                <a:spcPct val="100000"/>
              </a:lnSpc>
              <a:spcBef>
                <a:spcPts val="1500"/>
              </a:spcBef>
              <a:buSzPct val="62500"/>
              <a:buChar char="◦"/>
              <a:tabLst>
                <a:tab pos="247015" algn="l"/>
              </a:tabLst>
            </a:pPr>
            <a:r>
              <a:rPr sz="2800" spc="-10" dirty="0">
                <a:latin typeface="Arial MT"/>
                <a:cs typeface="Arial MT"/>
              </a:rPr>
              <a:t>Medical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history</a:t>
            </a:r>
            <a:endParaRPr sz="2800">
              <a:latin typeface="Arial MT"/>
              <a:cs typeface="Arial MT"/>
            </a:endParaRPr>
          </a:p>
          <a:p>
            <a:pPr marL="704215" lvl="1" indent="-342900">
              <a:lnSpc>
                <a:spcPct val="100000"/>
              </a:lnSpc>
              <a:spcBef>
                <a:spcPts val="1005"/>
              </a:spcBef>
              <a:buChar char="◦"/>
              <a:tabLst>
                <a:tab pos="704215" algn="l"/>
              </a:tabLst>
            </a:pPr>
            <a:r>
              <a:rPr sz="2600" dirty="0">
                <a:latin typeface="Arial MT"/>
                <a:cs typeface="Arial MT"/>
              </a:rPr>
              <a:t>Example:</a:t>
            </a:r>
            <a:r>
              <a:rPr sz="2600" spc="-145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diabetes,</a:t>
            </a:r>
            <a:r>
              <a:rPr sz="2600" spc="-9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heart</a:t>
            </a:r>
            <a:r>
              <a:rPr sz="2600" spc="-10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disease,</a:t>
            </a:r>
            <a:r>
              <a:rPr sz="2600" spc="-110" dirty="0">
                <a:latin typeface="Arial MT"/>
                <a:cs typeface="Arial MT"/>
              </a:rPr>
              <a:t> </a:t>
            </a:r>
            <a:r>
              <a:rPr sz="2600" spc="-20" dirty="0">
                <a:latin typeface="Arial MT"/>
                <a:cs typeface="Arial MT"/>
              </a:rPr>
              <a:t>etc.</a:t>
            </a:r>
            <a:endParaRPr sz="2600">
              <a:latin typeface="Arial MT"/>
              <a:cs typeface="Arial MT"/>
            </a:endParaRPr>
          </a:p>
          <a:p>
            <a:pPr marL="247015" indent="-234950">
              <a:lnSpc>
                <a:spcPct val="100000"/>
              </a:lnSpc>
              <a:spcBef>
                <a:spcPts val="895"/>
              </a:spcBef>
              <a:buSzPct val="62500"/>
              <a:buChar char="◦"/>
              <a:tabLst>
                <a:tab pos="247015" algn="l"/>
              </a:tabLst>
            </a:pPr>
            <a:r>
              <a:rPr sz="2800" dirty="0">
                <a:latin typeface="Arial MT"/>
                <a:cs typeface="Arial MT"/>
              </a:rPr>
              <a:t>Recent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lab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results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(as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required)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8039" rIns="0" bIns="0" rtlCol="0">
            <a:spAutoFit/>
          </a:bodyPr>
          <a:lstStyle/>
          <a:p>
            <a:pPr marL="14478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Requisitions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330" y="1795729"/>
            <a:ext cx="9782175" cy="409003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sz="3200" spc="-10" dirty="0">
                <a:latin typeface="Arial MT"/>
                <a:cs typeface="Arial MT"/>
              </a:rPr>
              <a:t>Technologists</a:t>
            </a:r>
            <a:r>
              <a:rPr sz="3200" spc="-17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should</a:t>
            </a:r>
            <a:r>
              <a:rPr sz="3200" spc="-13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check</a:t>
            </a:r>
            <a:r>
              <a:rPr sz="3200" spc="-15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the</a:t>
            </a:r>
            <a:r>
              <a:rPr sz="3200" spc="-114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patients</a:t>
            </a:r>
            <a:r>
              <a:rPr sz="3200" spc="-114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clinical</a:t>
            </a:r>
            <a:r>
              <a:rPr sz="3200" spc="-114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history </a:t>
            </a:r>
            <a:r>
              <a:rPr sz="3200" dirty="0">
                <a:latin typeface="Arial MT"/>
                <a:cs typeface="Arial MT"/>
              </a:rPr>
              <a:t>with</a:t>
            </a:r>
            <a:r>
              <a:rPr sz="3200" spc="-9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the</a:t>
            </a:r>
            <a:r>
              <a:rPr sz="3200" spc="-8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exam</a:t>
            </a:r>
            <a:r>
              <a:rPr sz="3200" spc="-90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ordered.</a:t>
            </a:r>
            <a:endParaRPr sz="32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150"/>
              </a:spcBef>
              <a:buChar char="•"/>
              <a:tabLst>
                <a:tab pos="697865" algn="l"/>
              </a:tabLst>
            </a:pPr>
            <a:r>
              <a:rPr sz="2600" dirty="0">
                <a:latin typeface="Arial MT"/>
                <a:cs typeface="Arial MT"/>
              </a:rPr>
              <a:t>Verify</a:t>
            </a:r>
            <a:r>
              <a:rPr sz="2600" spc="-4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Protocol</a:t>
            </a:r>
            <a:r>
              <a:rPr sz="2600" spc="-45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selection</a:t>
            </a:r>
            <a:endParaRPr sz="26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195"/>
              </a:spcBef>
              <a:buChar char="•"/>
              <a:tabLst>
                <a:tab pos="697865" algn="l"/>
              </a:tabLst>
            </a:pPr>
            <a:r>
              <a:rPr sz="2600" dirty="0">
                <a:latin typeface="Arial MT"/>
                <a:cs typeface="Arial MT"/>
              </a:rPr>
              <a:t>Discrepancies</a:t>
            </a:r>
            <a:r>
              <a:rPr sz="2600" spc="-12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require</a:t>
            </a:r>
            <a:r>
              <a:rPr sz="2600" spc="-14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radiologist</a:t>
            </a:r>
            <a:r>
              <a:rPr sz="2600" spc="-12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consult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sz="3200" dirty="0">
                <a:latin typeface="Arial MT"/>
                <a:cs typeface="Arial MT"/>
              </a:rPr>
              <a:t>Confirm</a:t>
            </a:r>
            <a:r>
              <a:rPr sz="3200" spc="-16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with</a:t>
            </a:r>
            <a:r>
              <a:rPr sz="3200" spc="-6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the</a:t>
            </a:r>
            <a:r>
              <a:rPr sz="3200" spc="-85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patient: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sz="2800" spc="-10" dirty="0">
                <a:latin typeface="Arial MT"/>
                <a:cs typeface="Arial MT"/>
              </a:rPr>
              <a:t>Information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on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requisition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must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be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accurate</a:t>
            </a:r>
            <a:endParaRPr sz="28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697865" algn="l"/>
              </a:tabLst>
            </a:pPr>
            <a:r>
              <a:rPr sz="2600" dirty="0">
                <a:latin typeface="Arial MT"/>
                <a:cs typeface="Arial MT"/>
              </a:rPr>
              <a:t>Confirmation</a:t>
            </a:r>
            <a:r>
              <a:rPr sz="2600" spc="-13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can</a:t>
            </a:r>
            <a:r>
              <a:rPr sz="2600" spc="-114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be</a:t>
            </a:r>
            <a:r>
              <a:rPr sz="2600" spc="-8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achieved</a:t>
            </a:r>
            <a:r>
              <a:rPr sz="2600" spc="-13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using:</a:t>
            </a:r>
            <a:endParaRPr sz="2600">
              <a:latin typeface="Arial MT"/>
              <a:cs typeface="Arial MT"/>
            </a:endParaRPr>
          </a:p>
          <a:p>
            <a:pPr marL="1153795" lvl="2" indent="-227329">
              <a:lnSpc>
                <a:spcPct val="100000"/>
              </a:lnSpc>
              <a:spcBef>
                <a:spcPts val="215"/>
              </a:spcBef>
              <a:buChar char="•"/>
              <a:tabLst>
                <a:tab pos="1153795" algn="l"/>
              </a:tabLst>
            </a:pPr>
            <a:r>
              <a:rPr sz="2400" spc="-10" dirty="0">
                <a:latin typeface="Arial MT"/>
                <a:cs typeface="Arial MT"/>
              </a:rPr>
              <a:t>Focused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questions</a:t>
            </a:r>
            <a:endParaRPr sz="2400">
              <a:latin typeface="Arial MT"/>
              <a:cs typeface="Arial MT"/>
            </a:endParaRPr>
          </a:p>
          <a:p>
            <a:pPr marL="1153795" lvl="2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1153795" algn="l"/>
              </a:tabLst>
            </a:pPr>
            <a:r>
              <a:rPr sz="2400" spc="-20" dirty="0">
                <a:latin typeface="Arial MT"/>
                <a:cs typeface="Arial MT"/>
              </a:rPr>
              <a:t>Reflective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speech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6961" rIns="0" bIns="0" rtlCol="0">
            <a:spAutoFit/>
          </a:bodyPr>
          <a:lstStyle/>
          <a:p>
            <a:pPr marL="220979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spc="-60" dirty="0"/>
              <a:t> </a:t>
            </a:r>
            <a:r>
              <a:rPr spc="-25" dirty="0"/>
              <a:t>6.3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04775" rIns="0" bIns="0" rtlCol="0">
            <a:spAutoFit/>
          </a:bodyPr>
          <a:lstStyle/>
          <a:p>
            <a:pPr marL="12700" marR="5080">
              <a:lnSpc>
                <a:spcPts val="3100"/>
              </a:lnSpc>
              <a:spcBef>
                <a:spcPts val="825"/>
              </a:spcBef>
            </a:pPr>
            <a:r>
              <a:rPr sz="3200" dirty="0"/>
              <a:t>Most</a:t>
            </a:r>
            <a:r>
              <a:rPr sz="3200" spc="-145" dirty="0"/>
              <a:t> </a:t>
            </a:r>
            <a:r>
              <a:rPr sz="3200" dirty="0"/>
              <a:t>frequently</a:t>
            </a:r>
            <a:r>
              <a:rPr sz="3200" spc="-110" dirty="0"/>
              <a:t> </a:t>
            </a:r>
            <a:r>
              <a:rPr sz="3200" dirty="0"/>
              <a:t>reviewed</a:t>
            </a:r>
            <a:r>
              <a:rPr sz="3200" spc="-160" dirty="0"/>
              <a:t> </a:t>
            </a:r>
            <a:r>
              <a:rPr sz="3200" dirty="0"/>
              <a:t>lab</a:t>
            </a:r>
            <a:r>
              <a:rPr sz="3200" spc="-130" dirty="0"/>
              <a:t> </a:t>
            </a:r>
            <a:r>
              <a:rPr sz="3200" dirty="0"/>
              <a:t>values</a:t>
            </a:r>
            <a:r>
              <a:rPr sz="3200" spc="-155" dirty="0"/>
              <a:t> </a:t>
            </a:r>
            <a:r>
              <a:rPr sz="3200" dirty="0"/>
              <a:t>prior</a:t>
            </a:r>
            <a:r>
              <a:rPr sz="3200" spc="-95" dirty="0"/>
              <a:t> </a:t>
            </a:r>
            <a:r>
              <a:rPr sz="3200" dirty="0"/>
              <a:t>to</a:t>
            </a:r>
            <a:r>
              <a:rPr sz="3200" spc="-135" dirty="0"/>
              <a:t> </a:t>
            </a:r>
            <a:r>
              <a:rPr sz="3200" dirty="0"/>
              <a:t>performing</a:t>
            </a:r>
            <a:r>
              <a:rPr sz="3200" spc="-155" dirty="0"/>
              <a:t> </a:t>
            </a:r>
            <a:r>
              <a:rPr sz="3200" spc="-50" dirty="0"/>
              <a:t>a </a:t>
            </a:r>
            <a:r>
              <a:rPr sz="3200" dirty="0"/>
              <a:t>CT</a:t>
            </a:r>
            <a:r>
              <a:rPr sz="3200" spc="-55" dirty="0"/>
              <a:t> </a:t>
            </a:r>
            <a:r>
              <a:rPr sz="3200" dirty="0"/>
              <a:t>exam</a:t>
            </a:r>
            <a:r>
              <a:rPr sz="3200" spc="-100" dirty="0"/>
              <a:t> </a:t>
            </a:r>
            <a:r>
              <a:rPr sz="3200" spc="-20" dirty="0"/>
              <a:t>are:</a:t>
            </a:r>
            <a:endParaRPr sz="3200"/>
          </a:p>
          <a:p>
            <a:pPr marL="240029" indent="-227329">
              <a:lnSpc>
                <a:spcPts val="3325"/>
              </a:lnSpc>
              <a:spcBef>
                <a:spcPts val="365"/>
              </a:spcBef>
              <a:buChar char="•"/>
              <a:tabLst>
                <a:tab pos="240029" algn="l"/>
              </a:tabLst>
            </a:pPr>
            <a:r>
              <a:rPr sz="2800" dirty="0"/>
              <a:t>For</a:t>
            </a:r>
            <a:r>
              <a:rPr sz="2800" spc="-155" dirty="0"/>
              <a:t> </a:t>
            </a:r>
            <a:r>
              <a:rPr sz="2800" dirty="0"/>
              <a:t>kidney</a:t>
            </a:r>
            <a:r>
              <a:rPr sz="2800" spc="-140" dirty="0"/>
              <a:t> </a:t>
            </a:r>
            <a:r>
              <a:rPr sz="2800" spc="-10" dirty="0"/>
              <a:t>assessment:</a:t>
            </a:r>
            <a:endParaRPr sz="2800"/>
          </a:p>
          <a:p>
            <a:pPr marL="696595" lvl="1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sz="2400" spc="-20" dirty="0">
                <a:latin typeface="Arial MT"/>
                <a:cs typeface="Arial MT"/>
              </a:rPr>
              <a:t>SeCR</a:t>
            </a:r>
            <a:endParaRPr sz="2400">
              <a:latin typeface="Arial MT"/>
              <a:cs typeface="Arial MT"/>
            </a:endParaRPr>
          </a:p>
          <a:p>
            <a:pPr marL="696595" lvl="1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sz="2400" spc="-25" dirty="0">
                <a:latin typeface="Arial MT"/>
                <a:cs typeface="Arial MT"/>
              </a:rPr>
              <a:t>GFR</a:t>
            </a:r>
            <a:endParaRPr sz="2400">
              <a:latin typeface="Arial MT"/>
              <a:cs typeface="Arial MT"/>
            </a:endParaRPr>
          </a:p>
          <a:p>
            <a:pPr marL="204470">
              <a:lnSpc>
                <a:spcPct val="100000"/>
              </a:lnSpc>
              <a:spcBef>
                <a:spcPts val="409"/>
              </a:spcBef>
            </a:pPr>
            <a:r>
              <a:rPr sz="2400" i="1" spc="-10" dirty="0">
                <a:latin typeface="Arial"/>
                <a:cs typeface="Arial"/>
              </a:rPr>
              <a:t>**The</a:t>
            </a:r>
            <a:r>
              <a:rPr sz="2400" i="1" spc="-160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specific</a:t>
            </a:r>
            <a:r>
              <a:rPr sz="2400" i="1" spc="-155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levels</a:t>
            </a:r>
            <a:r>
              <a:rPr sz="2400" i="1" spc="-95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and</a:t>
            </a:r>
            <a:r>
              <a:rPr sz="2400" i="1" spc="-150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limits</a:t>
            </a:r>
            <a:r>
              <a:rPr sz="2400" i="1" spc="-60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of</a:t>
            </a:r>
            <a:r>
              <a:rPr sz="2400" i="1" spc="-160" dirty="0">
                <a:latin typeface="Arial"/>
                <a:cs typeface="Arial"/>
              </a:rPr>
              <a:t> </a:t>
            </a:r>
            <a:r>
              <a:rPr sz="2400" i="1" spc="-10" dirty="0">
                <a:latin typeface="Arial"/>
                <a:cs typeface="Arial"/>
              </a:rPr>
              <a:t>these</a:t>
            </a:r>
            <a:r>
              <a:rPr sz="2400" i="1" spc="-150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values</a:t>
            </a:r>
            <a:r>
              <a:rPr sz="2400" i="1" spc="-110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may</a:t>
            </a:r>
            <a:r>
              <a:rPr sz="2400" i="1" spc="-114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vary</a:t>
            </a:r>
            <a:r>
              <a:rPr sz="2400" i="1" spc="-160" dirty="0">
                <a:latin typeface="Arial"/>
                <a:cs typeface="Arial"/>
              </a:rPr>
              <a:t> </a:t>
            </a:r>
            <a:r>
              <a:rPr sz="2400" i="1" spc="-10" dirty="0">
                <a:latin typeface="Arial"/>
                <a:cs typeface="Arial"/>
              </a:rPr>
              <a:t>from</a:t>
            </a:r>
            <a:r>
              <a:rPr sz="2400" i="1" spc="-160" dirty="0">
                <a:latin typeface="Arial"/>
                <a:cs typeface="Arial"/>
              </a:rPr>
              <a:t> </a:t>
            </a:r>
            <a:r>
              <a:rPr sz="2400" i="1" spc="-10" dirty="0">
                <a:latin typeface="Arial"/>
                <a:cs typeface="Arial"/>
              </a:rPr>
              <a:t>site</a:t>
            </a:r>
            <a:r>
              <a:rPr sz="2400" i="1" spc="-155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to</a:t>
            </a:r>
            <a:r>
              <a:rPr sz="2400" i="1" spc="-165" dirty="0">
                <a:latin typeface="Arial"/>
                <a:cs typeface="Arial"/>
              </a:rPr>
              <a:t> </a:t>
            </a:r>
            <a:r>
              <a:rPr sz="2400" i="1" spc="-10" dirty="0">
                <a:latin typeface="Arial"/>
                <a:cs typeface="Arial"/>
              </a:rPr>
              <a:t>site**</a:t>
            </a:r>
            <a:endParaRPr sz="2400">
              <a:latin typeface="Arial"/>
              <a:cs typeface="Arial"/>
            </a:endParaRPr>
          </a:p>
          <a:p>
            <a:pPr marL="240029" indent="-227329">
              <a:lnSpc>
                <a:spcPts val="3325"/>
              </a:lnSpc>
              <a:spcBef>
                <a:spcPts val="1325"/>
              </a:spcBef>
              <a:buChar char="•"/>
              <a:tabLst>
                <a:tab pos="240029" algn="l"/>
              </a:tabLst>
            </a:pPr>
            <a:r>
              <a:rPr sz="2800" dirty="0"/>
              <a:t>For</a:t>
            </a:r>
            <a:r>
              <a:rPr sz="2800" spc="-160" dirty="0"/>
              <a:t> </a:t>
            </a:r>
            <a:r>
              <a:rPr sz="2800" spc="-10" dirty="0"/>
              <a:t>blood</a:t>
            </a:r>
            <a:r>
              <a:rPr sz="2800" spc="-170" dirty="0"/>
              <a:t> </a:t>
            </a:r>
            <a:r>
              <a:rPr sz="2800" spc="-10" dirty="0"/>
              <a:t>coagulation</a:t>
            </a:r>
            <a:r>
              <a:rPr sz="2800" spc="-114" dirty="0"/>
              <a:t> </a:t>
            </a:r>
            <a:r>
              <a:rPr sz="2800" spc="-10" dirty="0"/>
              <a:t>abilities:</a:t>
            </a:r>
            <a:endParaRPr sz="2800"/>
          </a:p>
          <a:p>
            <a:pPr marL="696595" lvl="1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sz="2400" spc="-25" dirty="0">
                <a:latin typeface="Arial MT"/>
                <a:cs typeface="Arial MT"/>
              </a:rPr>
              <a:t>PT</a:t>
            </a:r>
            <a:endParaRPr sz="2400">
              <a:latin typeface="Arial MT"/>
              <a:cs typeface="Arial MT"/>
            </a:endParaRPr>
          </a:p>
          <a:p>
            <a:pPr marL="696595" lvl="1" indent="-227329">
              <a:lnSpc>
                <a:spcPts val="2795"/>
              </a:lnSpc>
              <a:buChar char="•"/>
              <a:tabLst>
                <a:tab pos="696595" algn="l"/>
              </a:tabLst>
            </a:pPr>
            <a:r>
              <a:rPr sz="2400" spc="-25" dirty="0">
                <a:latin typeface="Arial MT"/>
                <a:cs typeface="Arial MT"/>
              </a:rPr>
              <a:t>PTT</a:t>
            </a:r>
            <a:endParaRPr sz="2400">
              <a:latin typeface="Arial MT"/>
              <a:cs typeface="Arial MT"/>
            </a:endParaRPr>
          </a:p>
          <a:p>
            <a:pPr marL="696595" lvl="1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sz="2400" spc="-10" dirty="0">
                <a:latin typeface="Arial MT"/>
                <a:cs typeface="Arial MT"/>
              </a:rPr>
              <a:t>Platelet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count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91261" rIns="0" bIns="0" rtlCol="0">
            <a:spAutoFit/>
          </a:bodyPr>
          <a:lstStyle/>
          <a:p>
            <a:pPr marL="144780">
              <a:lnSpc>
                <a:spcPct val="100000"/>
              </a:lnSpc>
              <a:spcBef>
                <a:spcPts val="100"/>
              </a:spcBef>
            </a:pPr>
            <a:r>
              <a:rPr dirty="0"/>
              <a:t>Relevant</a:t>
            </a:r>
            <a:r>
              <a:rPr spc="-75" dirty="0"/>
              <a:t> </a:t>
            </a:r>
            <a:r>
              <a:rPr dirty="0"/>
              <a:t>Lab</a:t>
            </a:r>
            <a:r>
              <a:rPr spc="-40" dirty="0"/>
              <a:t> </a:t>
            </a:r>
            <a:r>
              <a:rPr spc="-10" dirty="0"/>
              <a:t>Work/Medication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330" y="1477822"/>
            <a:ext cx="10020935" cy="3786504"/>
          </a:xfrm>
          <a:prstGeom prst="rect">
            <a:avLst/>
          </a:prstGeom>
        </p:spPr>
        <p:txBody>
          <a:bodyPr vert="horz" wrap="square" lIns="0" tIns="3035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390"/>
              </a:spcBef>
            </a:pPr>
            <a:r>
              <a:rPr sz="3600" spc="-10" dirty="0">
                <a:latin typeface="Arial MT"/>
                <a:cs typeface="Arial MT"/>
              </a:rPr>
              <a:t>Considerations:</a:t>
            </a:r>
            <a:endParaRPr sz="3600">
              <a:latin typeface="Arial MT"/>
              <a:cs typeface="Arial MT"/>
            </a:endParaRPr>
          </a:p>
          <a:p>
            <a:pPr marL="241300" marR="47625" indent="-228600">
              <a:lnSpc>
                <a:spcPts val="3200"/>
              </a:lnSpc>
              <a:spcBef>
                <a:spcPts val="2345"/>
              </a:spcBef>
              <a:buChar char="•"/>
              <a:tabLst>
                <a:tab pos="241300" algn="l"/>
              </a:tabLst>
            </a:pPr>
            <a:r>
              <a:rPr sz="3000" dirty="0">
                <a:latin typeface="Arial MT"/>
                <a:cs typeface="Arial MT"/>
              </a:rPr>
              <a:t>CT</a:t>
            </a:r>
            <a:r>
              <a:rPr sz="3000" spc="-75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exams</a:t>
            </a:r>
            <a:r>
              <a:rPr sz="3000" spc="-75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performed</a:t>
            </a:r>
            <a:r>
              <a:rPr sz="3000" spc="-7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for</a:t>
            </a:r>
            <a:r>
              <a:rPr sz="3000" spc="-6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fluid</a:t>
            </a:r>
            <a:r>
              <a:rPr sz="3000" spc="-9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drainage,</a:t>
            </a:r>
            <a:r>
              <a:rPr sz="3000" spc="-135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and</a:t>
            </a:r>
            <a:r>
              <a:rPr sz="3000" spc="-85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biopsies,</a:t>
            </a:r>
            <a:r>
              <a:rPr sz="3000" spc="-145" dirty="0">
                <a:latin typeface="Arial MT"/>
                <a:cs typeface="Arial MT"/>
              </a:rPr>
              <a:t> </a:t>
            </a:r>
            <a:r>
              <a:rPr sz="3000" spc="-25" dirty="0">
                <a:latin typeface="Arial MT"/>
                <a:cs typeface="Arial MT"/>
              </a:rPr>
              <a:t>may </a:t>
            </a:r>
            <a:r>
              <a:rPr sz="3000" dirty="0">
                <a:latin typeface="Arial MT"/>
                <a:cs typeface="Arial MT"/>
              </a:rPr>
              <a:t>result</a:t>
            </a:r>
            <a:r>
              <a:rPr sz="3000" spc="-9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in</a:t>
            </a:r>
            <a:r>
              <a:rPr sz="3000" spc="-4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excess</a:t>
            </a:r>
            <a:r>
              <a:rPr sz="3000" spc="-35" dirty="0">
                <a:latin typeface="Arial MT"/>
                <a:cs typeface="Arial MT"/>
              </a:rPr>
              <a:t> </a:t>
            </a:r>
            <a:r>
              <a:rPr sz="3000" spc="-10" dirty="0">
                <a:latin typeface="Arial MT"/>
                <a:cs typeface="Arial MT"/>
              </a:rPr>
              <a:t>bleeding</a:t>
            </a:r>
            <a:endParaRPr sz="3000">
              <a:latin typeface="Arial MT"/>
              <a:cs typeface="Arial MT"/>
            </a:endParaRPr>
          </a:p>
          <a:p>
            <a:pPr marL="241300" marR="5080" indent="-228600">
              <a:lnSpc>
                <a:spcPts val="3240"/>
              </a:lnSpc>
              <a:spcBef>
                <a:spcPts val="1010"/>
              </a:spcBef>
              <a:buChar char="•"/>
              <a:tabLst>
                <a:tab pos="241300" algn="l"/>
              </a:tabLst>
            </a:pPr>
            <a:r>
              <a:rPr sz="3000" dirty="0">
                <a:latin typeface="Arial MT"/>
                <a:cs typeface="Arial MT"/>
              </a:rPr>
              <a:t>Patients</a:t>
            </a:r>
            <a:r>
              <a:rPr sz="3000" spc="-105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who</a:t>
            </a:r>
            <a:r>
              <a:rPr sz="3000" spc="-11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are</a:t>
            </a:r>
            <a:r>
              <a:rPr sz="3000" spc="-8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taking</a:t>
            </a:r>
            <a:r>
              <a:rPr sz="3000" spc="-95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anticoagulants/blood</a:t>
            </a:r>
            <a:r>
              <a:rPr sz="3000" spc="-135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thinners</a:t>
            </a:r>
            <a:r>
              <a:rPr sz="3000" spc="-160" dirty="0">
                <a:latin typeface="Arial MT"/>
                <a:cs typeface="Arial MT"/>
              </a:rPr>
              <a:t> </a:t>
            </a:r>
            <a:r>
              <a:rPr sz="3000" spc="-25" dirty="0">
                <a:latin typeface="Arial MT"/>
                <a:cs typeface="Arial MT"/>
              </a:rPr>
              <a:t>may </a:t>
            </a:r>
            <a:r>
              <a:rPr sz="3000" dirty="0">
                <a:latin typeface="Arial MT"/>
                <a:cs typeface="Arial MT"/>
              </a:rPr>
              <a:t>be</a:t>
            </a:r>
            <a:r>
              <a:rPr sz="3000" spc="-11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directed</a:t>
            </a:r>
            <a:r>
              <a:rPr sz="3000" spc="-95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to</a:t>
            </a:r>
            <a:r>
              <a:rPr sz="3000" spc="-4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temporarily</a:t>
            </a:r>
            <a:r>
              <a:rPr sz="3000" spc="-9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discontinue</a:t>
            </a:r>
            <a:r>
              <a:rPr sz="3000" spc="-145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these</a:t>
            </a:r>
            <a:r>
              <a:rPr sz="3000" spc="-110" dirty="0">
                <a:latin typeface="Arial MT"/>
                <a:cs typeface="Arial MT"/>
              </a:rPr>
              <a:t> </a:t>
            </a:r>
            <a:r>
              <a:rPr sz="3000" spc="-10" dirty="0">
                <a:latin typeface="Arial MT"/>
                <a:cs typeface="Arial MT"/>
              </a:rPr>
              <a:t>medications </a:t>
            </a:r>
            <a:r>
              <a:rPr sz="3000" dirty="0">
                <a:latin typeface="Arial MT"/>
                <a:cs typeface="Arial MT"/>
              </a:rPr>
              <a:t>prior</a:t>
            </a:r>
            <a:r>
              <a:rPr sz="3000" spc="-8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to</a:t>
            </a:r>
            <a:r>
              <a:rPr sz="3000" spc="-30" dirty="0">
                <a:latin typeface="Arial MT"/>
                <a:cs typeface="Arial MT"/>
              </a:rPr>
              <a:t> </a:t>
            </a:r>
            <a:r>
              <a:rPr sz="3000" dirty="0">
                <a:latin typeface="Arial MT"/>
                <a:cs typeface="Arial MT"/>
              </a:rPr>
              <a:t>their</a:t>
            </a:r>
            <a:r>
              <a:rPr sz="3000" spc="-25" dirty="0">
                <a:latin typeface="Arial MT"/>
                <a:cs typeface="Arial MT"/>
              </a:rPr>
              <a:t> </a:t>
            </a:r>
            <a:r>
              <a:rPr sz="3000" spc="-10" dirty="0">
                <a:latin typeface="Arial MT"/>
                <a:cs typeface="Arial MT"/>
              </a:rPr>
              <a:t>procedure</a:t>
            </a:r>
            <a:endParaRPr sz="3000">
              <a:latin typeface="Arial MT"/>
              <a:cs typeface="Arial MT"/>
            </a:endParaRPr>
          </a:p>
          <a:p>
            <a:pPr marL="696595" lvl="1" indent="-227329">
              <a:lnSpc>
                <a:spcPct val="100000"/>
              </a:lnSpc>
              <a:spcBef>
                <a:spcPts val="165"/>
              </a:spcBef>
              <a:buChar char="•"/>
              <a:tabLst>
                <a:tab pos="696595" algn="l"/>
              </a:tabLst>
            </a:pPr>
            <a:r>
              <a:rPr sz="2800" spc="-10" dirty="0">
                <a:latin typeface="Arial MT"/>
                <a:cs typeface="Arial MT"/>
              </a:rPr>
              <a:t>Reduces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risk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of</a:t>
            </a:r>
            <a:r>
              <a:rPr sz="2800" spc="-17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excessive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bleeding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6961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spc="-60" dirty="0"/>
              <a:t> </a:t>
            </a:r>
            <a:r>
              <a:rPr spc="-25" dirty="0"/>
              <a:t>6.4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99695" rIns="0" bIns="0" rtlCol="0">
            <a:spAutoFit/>
          </a:bodyPr>
          <a:lstStyle/>
          <a:p>
            <a:pPr marL="12700" marR="534035">
              <a:lnSpc>
                <a:spcPts val="2890"/>
              </a:lnSpc>
              <a:spcBef>
                <a:spcPts val="785"/>
              </a:spcBef>
            </a:pPr>
            <a:r>
              <a:rPr dirty="0"/>
              <a:t>Obtaining</a:t>
            </a:r>
            <a:r>
              <a:rPr spc="-140" dirty="0"/>
              <a:t> </a:t>
            </a:r>
            <a:r>
              <a:rPr dirty="0"/>
              <a:t>an</a:t>
            </a:r>
            <a:r>
              <a:rPr spc="-95" dirty="0"/>
              <a:t> </a:t>
            </a:r>
            <a:r>
              <a:rPr dirty="0"/>
              <a:t>appropriate</a:t>
            </a:r>
            <a:r>
              <a:rPr spc="-140" dirty="0"/>
              <a:t> </a:t>
            </a:r>
            <a:r>
              <a:rPr dirty="0"/>
              <a:t>medical</a:t>
            </a:r>
            <a:r>
              <a:rPr spc="-125" dirty="0"/>
              <a:t> </a:t>
            </a:r>
            <a:r>
              <a:rPr dirty="0"/>
              <a:t>history</a:t>
            </a:r>
            <a:r>
              <a:rPr spc="-85" dirty="0"/>
              <a:t> </a:t>
            </a:r>
            <a:r>
              <a:rPr dirty="0"/>
              <a:t>is</a:t>
            </a:r>
            <a:r>
              <a:rPr spc="-60" dirty="0"/>
              <a:t> </a:t>
            </a:r>
            <a:r>
              <a:rPr dirty="0"/>
              <a:t>vital</a:t>
            </a:r>
            <a:r>
              <a:rPr spc="-85" dirty="0"/>
              <a:t> </a:t>
            </a:r>
            <a:r>
              <a:rPr dirty="0"/>
              <a:t>to</a:t>
            </a:r>
            <a:r>
              <a:rPr spc="-45" dirty="0"/>
              <a:t> </a:t>
            </a:r>
            <a:r>
              <a:rPr dirty="0"/>
              <a:t>the</a:t>
            </a:r>
            <a:r>
              <a:rPr spc="-70" dirty="0"/>
              <a:t> </a:t>
            </a:r>
            <a:r>
              <a:rPr spc="-25" dirty="0"/>
              <a:t>CT </a:t>
            </a:r>
            <a:r>
              <a:rPr spc="-10" dirty="0"/>
              <a:t>exam.</a:t>
            </a:r>
          </a:p>
          <a:p>
            <a:pPr marL="240029" indent="-227329">
              <a:lnSpc>
                <a:spcPts val="2855"/>
              </a:lnSpc>
              <a:buChar char="•"/>
              <a:tabLst>
                <a:tab pos="240029" algn="l"/>
              </a:tabLst>
            </a:pPr>
            <a:r>
              <a:rPr sz="2800" spc="-10" dirty="0"/>
              <a:t>Includes:</a:t>
            </a:r>
            <a:endParaRPr sz="2800"/>
          </a:p>
          <a:p>
            <a:pPr marL="696595" lvl="1" indent="-227329">
              <a:lnSpc>
                <a:spcPts val="2760"/>
              </a:lnSpc>
              <a:buChar char="•"/>
              <a:tabLst>
                <a:tab pos="696595" algn="l"/>
              </a:tabLst>
            </a:pPr>
            <a:r>
              <a:rPr sz="2400" spc="-10" dirty="0">
                <a:latin typeface="Arial MT"/>
                <a:cs typeface="Arial MT"/>
              </a:rPr>
              <a:t>Double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identification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3315"/>
              </a:lnSpc>
              <a:buChar char="•"/>
              <a:tabLst>
                <a:tab pos="240029" algn="l"/>
              </a:tabLst>
            </a:pPr>
            <a:r>
              <a:rPr sz="2800" dirty="0"/>
              <a:t>Helps</a:t>
            </a:r>
            <a:r>
              <a:rPr sz="2800" spc="-195" dirty="0"/>
              <a:t> </a:t>
            </a:r>
            <a:r>
              <a:rPr sz="2800" spc="-10" dirty="0"/>
              <a:t>ensure:</a:t>
            </a:r>
            <a:endParaRPr sz="2800"/>
          </a:p>
          <a:p>
            <a:pPr marL="697865" lvl="1" indent="-228600">
              <a:lnSpc>
                <a:spcPts val="3095"/>
              </a:lnSpc>
              <a:buChar char="•"/>
              <a:tabLst>
                <a:tab pos="697865" algn="l"/>
              </a:tabLst>
            </a:pPr>
            <a:r>
              <a:rPr sz="2600" dirty="0">
                <a:latin typeface="Arial MT"/>
                <a:cs typeface="Arial MT"/>
              </a:rPr>
              <a:t>Patient</a:t>
            </a:r>
            <a:r>
              <a:rPr sz="2600" spc="-10" dirty="0">
                <a:latin typeface="Arial MT"/>
                <a:cs typeface="Arial MT"/>
              </a:rPr>
              <a:t> safety</a:t>
            </a:r>
            <a:endParaRPr sz="2600">
              <a:latin typeface="Arial MT"/>
              <a:cs typeface="Arial MT"/>
            </a:endParaRPr>
          </a:p>
          <a:p>
            <a:pPr marL="1155065" lvl="2" indent="-228600">
              <a:lnSpc>
                <a:spcPts val="2610"/>
              </a:lnSpc>
              <a:buChar char="•"/>
              <a:tabLst>
                <a:tab pos="1155065" algn="l"/>
              </a:tabLst>
            </a:pPr>
            <a:r>
              <a:rPr sz="2200" dirty="0">
                <a:latin typeface="Arial MT"/>
                <a:cs typeface="Arial MT"/>
              </a:rPr>
              <a:t>Example: </a:t>
            </a:r>
            <a:r>
              <a:rPr sz="2200" spc="-35" dirty="0">
                <a:latin typeface="Arial MT"/>
                <a:cs typeface="Arial MT"/>
              </a:rPr>
              <a:t>contraindications,</a:t>
            </a:r>
            <a:r>
              <a:rPr sz="2200" spc="-100" dirty="0">
                <a:latin typeface="Arial MT"/>
                <a:cs typeface="Arial MT"/>
              </a:rPr>
              <a:t> </a:t>
            </a:r>
            <a:r>
              <a:rPr sz="2200" spc="-30" dirty="0">
                <a:latin typeface="Arial MT"/>
                <a:cs typeface="Arial MT"/>
              </a:rPr>
              <a:t>premedication's,</a:t>
            </a:r>
            <a:r>
              <a:rPr sz="2200" spc="-40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pregnancy</a:t>
            </a:r>
            <a:endParaRPr sz="2200">
              <a:latin typeface="Arial MT"/>
              <a:cs typeface="Arial MT"/>
            </a:endParaRPr>
          </a:p>
          <a:p>
            <a:pPr marL="697865" lvl="1" indent="-228600">
              <a:lnSpc>
                <a:spcPts val="3105"/>
              </a:lnSpc>
              <a:buChar char="•"/>
              <a:tabLst>
                <a:tab pos="697865" algn="l"/>
              </a:tabLst>
            </a:pPr>
            <a:r>
              <a:rPr sz="2600" dirty="0">
                <a:latin typeface="Arial MT"/>
                <a:cs typeface="Arial MT"/>
              </a:rPr>
              <a:t>Proper</a:t>
            </a:r>
            <a:r>
              <a:rPr sz="2600" spc="-8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protocol</a:t>
            </a:r>
            <a:r>
              <a:rPr sz="2600" spc="-25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selection</a:t>
            </a:r>
            <a:endParaRPr sz="26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spcBef>
                <a:spcPts val="620"/>
              </a:spcBef>
              <a:buChar char="•"/>
              <a:tabLst>
                <a:tab pos="1155065" algn="l"/>
              </a:tabLst>
            </a:pPr>
            <a:r>
              <a:rPr sz="2200" dirty="0">
                <a:latin typeface="Arial MT"/>
                <a:cs typeface="Arial MT"/>
              </a:rPr>
              <a:t>Example:</a:t>
            </a:r>
            <a:r>
              <a:rPr sz="2200" spc="-85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contrast</a:t>
            </a:r>
            <a:r>
              <a:rPr sz="2200" spc="-114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type</a:t>
            </a:r>
            <a:r>
              <a:rPr sz="2200" spc="-12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&amp;</a:t>
            </a:r>
            <a:r>
              <a:rPr sz="2200" spc="-140" dirty="0">
                <a:latin typeface="Arial MT"/>
                <a:cs typeface="Arial MT"/>
              </a:rPr>
              <a:t> </a:t>
            </a:r>
            <a:r>
              <a:rPr sz="2200" spc="-30" dirty="0">
                <a:latin typeface="Arial MT"/>
                <a:cs typeface="Arial MT"/>
              </a:rPr>
              <a:t>administration</a:t>
            </a:r>
            <a:r>
              <a:rPr sz="2200" spc="-75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method(s)</a:t>
            </a:r>
            <a:endParaRPr sz="2200">
              <a:latin typeface="Arial MT"/>
              <a:cs typeface="Arial MT"/>
            </a:endParaRPr>
          </a:p>
          <a:p>
            <a:pPr marL="697865" marR="5080" lvl="1" indent="-228600">
              <a:lnSpc>
                <a:spcPts val="2500"/>
              </a:lnSpc>
              <a:spcBef>
                <a:spcPts val="1060"/>
              </a:spcBef>
              <a:buChar char="•"/>
              <a:tabLst>
                <a:tab pos="697865" algn="l"/>
              </a:tabLst>
            </a:pP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11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radiologist</a:t>
            </a:r>
            <a:r>
              <a:rPr sz="2600" spc="-12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has</a:t>
            </a:r>
            <a:r>
              <a:rPr sz="2600" spc="-7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all</a:t>
            </a:r>
            <a:r>
              <a:rPr sz="2600" spc="-7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relevant</a:t>
            </a:r>
            <a:r>
              <a:rPr sz="2600" spc="-11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information</a:t>
            </a:r>
            <a:r>
              <a:rPr sz="2600" spc="-8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required</a:t>
            </a:r>
            <a:r>
              <a:rPr sz="2600" spc="-9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to</a:t>
            </a:r>
            <a:r>
              <a:rPr sz="2600" spc="-4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interpret</a:t>
            </a:r>
            <a:r>
              <a:rPr sz="2600" spc="-95" dirty="0">
                <a:latin typeface="Arial MT"/>
                <a:cs typeface="Arial MT"/>
              </a:rPr>
              <a:t> </a:t>
            </a:r>
            <a:r>
              <a:rPr sz="2600" spc="-50" dirty="0">
                <a:latin typeface="Arial MT"/>
                <a:cs typeface="Arial MT"/>
              </a:rPr>
              <a:t>&amp; </a:t>
            </a:r>
            <a:r>
              <a:rPr sz="2600" dirty="0">
                <a:latin typeface="Arial MT"/>
                <a:cs typeface="Arial MT"/>
              </a:rPr>
              <a:t>report</a:t>
            </a:r>
            <a:r>
              <a:rPr sz="2600" spc="-15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8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study</a:t>
            </a:r>
            <a:r>
              <a:rPr sz="2600" spc="-12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images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3161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How</a:t>
            </a:r>
            <a:r>
              <a:rPr spc="-100" dirty="0"/>
              <a:t> </a:t>
            </a:r>
            <a:r>
              <a:rPr dirty="0"/>
              <a:t>to</a:t>
            </a:r>
            <a:r>
              <a:rPr spc="-35" dirty="0"/>
              <a:t> </a:t>
            </a:r>
            <a:r>
              <a:rPr dirty="0"/>
              <a:t>Question</a:t>
            </a:r>
            <a:r>
              <a:rPr spc="-65" dirty="0"/>
              <a:t> </a:t>
            </a:r>
            <a:r>
              <a:rPr dirty="0"/>
              <a:t>a</a:t>
            </a:r>
            <a:r>
              <a:rPr spc="-40" dirty="0"/>
              <a:t> </a:t>
            </a:r>
            <a:r>
              <a:rPr spc="-10" dirty="0"/>
              <a:t>Patient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330" y="1730197"/>
            <a:ext cx="9234170" cy="40468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ts val="3285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spc="-10" dirty="0">
                <a:latin typeface="Arial MT"/>
                <a:cs typeface="Arial MT"/>
              </a:rPr>
              <a:t>Address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patient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by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name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ts val="3105"/>
              </a:lnSpc>
              <a:buChar char="•"/>
              <a:tabLst>
                <a:tab pos="240029" algn="l"/>
              </a:tabLst>
            </a:pPr>
            <a:r>
              <a:rPr sz="2800" dirty="0">
                <a:latin typeface="Arial MT"/>
                <a:cs typeface="Arial MT"/>
              </a:rPr>
              <a:t>Ask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focused,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spc="-55" dirty="0">
                <a:latin typeface="Arial MT"/>
                <a:cs typeface="Arial MT"/>
              </a:rPr>
              <a:t>open-</a:t>
            </a:r>
            <a:r>
              <a:rPr sz="2800" dirty="0">
                <a:latin typeface="Arial MT"/>
                <a:cs typeface="Arial MT"/>
              </a:rPr>
              <a:t>ended</a:t>
            </a:r>
            <a:r>
              <a:rPr sz="2800" spc="-11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questions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ts val="3090"/>
              </a:lnSpc>
              <a:buChar char="•"/>
              <a:tabLst>
                <a:tab pos="240029" algn="l"/>
              </a:tabLst>
            </a:pPr>
            <a:r>
              <a:rPr sz="2800" dirty="0">
                <a:latin typeface="Arial MT"/>
                <a:cs typeface="Arial MT"/>
              </a:rPr>
              <a:t>Listen</a:t>
            </a:r>
            <a:r>
              <a:rPr sz="2800" spc="-12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14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</a:t>
            </a:r>
            <a:endParaRPr sz="2800">
              <a:latin typeface="Arial MT"/>
              <a:cs typeface="Arial MT"/>
            </a:endParaRPr>
          </a:p>
          <a:p>
            <a:pPr marL="696595" lvl="1" indent="-227329">
              <a:lnSpc>
                <a:spcPts val="2755"/>
              </a:lnSpc>
              <a:buChar char="•"/>
              <a:tabLst>
                <a:tab pos="696595" algn="l"/>
              </a:tabLst>
            </a:pPr>
            <a:r>
              <a:rPr sz="2400" spc="-10" dirty="0">
                <a:latin typeface="Arial MT"/>
                <a:cs typeface="Arial MT"/>
              </a:rPr>
              <a:t>Encourage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patients</a:t>
            </a:r>
            <a:r>
              <a:rPr sz="2400" spc="-1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to</a:t>
            </a:r>
            <a:r>
              <a:rPr sz="2400" spc="-1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tell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you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about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their</a:t>
            </a:r>
            <a:r>
              <a:rPr sz="2400" spc="-1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condition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&amp;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symptoms</a:t>
            </a:r>
            <a:endParaRPr sz="2400">
              <a:latin typeface="Arial MT"/>
              <a:cs typeface="Arial MT"/>
            </a:endParaRPr>
          </a:p>
          <a:p>
            <a:pPr marL="696595" lvl="1" indent="-227329">
              <a:lnSpc>
                <a:spcPts val="2760"/>
              </a:lnSpc>
              <a:buChar char="•"/>
              <a:tabLst>
                <a:tab pos="696595" algn="l"/>
              </a:tabLst>
            </a:pPr>
            <a:r>
              <a:rPr sz="2400" dirty="0">
                <a:latin typeface="Arial MT"/>
                <a:cs typeface="Arial MT"/>
              </a:rPr>
              <a:t>Allow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the</a:t>
            </a:r>
            <a:r>
              <a:rPr sz="2400" spc="-114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patient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enough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time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to</a:t>
            </a:r>
            <a:r>
              <a:rPr sz="2400" spc="-12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respond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&amp;/or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ask</a:t>
            </a:r>
            <a:r>
              <a:rPr sz="2400" spc="-11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questions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3240"/>
              </a:lnSpc>
              <a:buChar char="•"/>
              <a:tabLst>
                <a:tab pos="240029" algn="l"/>
              </a:tabLst>
            </a:pPr>
            <a:r>
              <a:rPr sz="2800" spc="-25" dirty="0">
                <a:latin typeface="Arial MT"/>
                <a:cs typeface="Arial MT"/>
              </a:rPr>
              <a:t>Acknowledge</a:t>
            </a:r>
            <a:r>
              <a:rPr sz="2800" spc="-11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responses</a:t>
            </a:r>
            <a:endParaRPr sz="2800">
              <a:latin typeface="Arial MT"/>
              <a:cs typeface="Arial MT"/>
            </a:endParaRPr>
          </a:p>
          <a:p>
            <a:pPr marL="696595" lvl="1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sz="2400" dirty="0">
                <a:latin typeface="Arial MT"/>
                <a:cs typeface="Arial MT"/>
              </a:rPr>
              <a:t>Use</a:t>
            </a:r>
            <a:r>
              <a:rPr sz="2400" spc="-30" dirty="0">
                <a:latin typeface="Arial MT"/>
                <a:cs typeface="Arial MT"/>
              </a:rPr>
              <a:t> </a:t>
            </a:r>
            <a:r>
              <a:rPr sz="2400" spc="-60" dirty="0">
                <a:latin typeface="Arial MT"/>
                <a:cs typeface="Arial MT"/>
              </a:rPr>
              <a:t>Non-</a:t>
            </a:r>
            <a:r>
              <a:rPr sz="2400" spc="-10" dirty="0">
                <a:latin typeface="Arial MT"/>
                <a:cs typeface="Arial MT"/>
              </a:rPr>
              <a:t>verbal</a:t>
            </a:r>
            <a:endParaRPr sz="2400">
              <a:latin typeface="Arial MT"/>
              <a:cs typeface="Arial MT"/>
            </a:endParaRPr>
          </a:p>
          <a:p>
            <a:pPr marL="1155065" lvl="2" indent="-228600">
              <a:lnSpc>
                <a:spcPts val="2310"/>
              </a:lnSpc>
              <a:spcBef>
                <a:spcPts val="5"/>
              </a:spcBef>
              <a:buChar char="•"/>
              <a:tabLst>
                <a:tab pos="1155065" algn="l"/>
              </a:tabLst>
            </a:pPr>
            <a:r>
              <a:rPr sz="2000" spc="-10" dirty="0">
                <a:latin typeface="Arial MT"/>
                <a:cs typeface="Arial MT"/>
              </a:rPr>
              <a:t>Tactile</a:t>
            </a:r>
            <a:endParaRPr sz="2000">
              <a:latin typeface="Arial MT"/>
              <a:cs typeface="Arial MT"/>
            </a:endParaRPr>
          </a:p>
          <a:p>
            <a:pPr marL="696595" lvl="1" indent="-227329">
              <a:lnSpc>
                <a:spcPts val="2620"/>
              </a:lnSpc>
              <a:buChar char="•"/>
              <a:tabLst>
                <a:tab pos="696595" algn="l"/>
              </a:tabLst>
            </a:pPr>
            <a:r>
              <a:rPr sz="2400" dirty="0">
                <a:latin typeface="Arial MT"/>
                <a:cs typeface="Arial MT"/>
              </a:rPr>
              <a:t>&amp;/or</a:t>
            </a:r>
            <a:r>
              <a:rPr sz="2400" spc="-17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verbal</a:t>
            </a:r>
            <a:r>
              <a:rPr sz="2400" spc="-15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communication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techniques</a:t>
            </a:r>
            <a:endParaRPr sz="2400">
              <a:latin typeface="Arial MT"/>
              <a:cs typeface="Arial MT"/>
            </a:endParaRPr>
          </a:p>
          <a:p>
            <a:pPr marL="1155065" lvl="2" indent="-228600">
              <a:lnSpc>
                <a:spcPts val="2380"/>
              </a:lnSpc>
              <a:buChar char="•"/>
              <a:tabLst>
                <a:tab pos="1155065" algn="l"/>
              </a:tabLst>
            </a:pPr>
            <a:r>
              <a:rPr sz="2200" spc="-20" dirty="0">
                <a:latin typeface="Arial MT"/>
                <a:cs typeface="Arial MT"/>
              </a:rPr>
              <a:t>Reflective</a:t>
            </a:r>
            <a:r>
              <a:rPr sz="2200" spc="-80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speech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3270"/>
              </a:lnSpc>
            </a:pPr>
            <a:r>
              <a:rPr sz="2800" i="1" dirty="0">
                <a:latin typeface="Arial"/>
                <a:cs typeface="Arial"/>
              </a:rPr>
              <a:t>Record</a:t>
            </a:r>
            <a:r>
              <a:rPr sz="2800" i="1" spc="-190" dirty="0">
                <a:latin typeface="Arial"/>
                <a:cs typeface="Arial"/>
              </a:rPr>
              <a:t> </a:t>
            </a:r>
            <a:r>
              <a:rPr sz="2800" i="1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all</a:t>
            </a:r>
            <a:r>
              <a:rPr sz="2800" i="1" u="heavy" spc="-19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i="1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pertinent</a:t>
            </a:r>
            <a:r>
              <a:rPr sz="2800" i="1" spc="-150" dirty="0">
                <a:latin typeface="Arial"/>
                <a:cs typeface="Arial"/>
              </a:rPr>
              <a:t> </a:t>
            </a:r>
            <a:r>
              <a:rPr sz="2800" i="1" spc="-10" dirty="0">
                <a:latin typeface="Arial"/>
                <a:cs typeface="Arial"/>
              </a:rPr>
              <a:t>information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5547" rIns="0" bIns="0" rtlCol="0">
            <a:spAutoFit/>
          </a:bodyPr>
          <a:lstStyle/>
          <a:p>
            <a:pPr marL="127000">
              <a:lnSpc>
                <a:spcPct val="100000"/>
              </a:lnSpc>
              <a:spcBef>
                <a:spcPts val="105"/>
              </a:spcBef>
            </a:pPr>
            <a:r>
              <a:rPr dirty="0"/>
              <a:t>Patient</a:t>
            </a:r>
            <a:r>
              <a:rPr spc="-90" dirty="0"/>
              <a:t> </a:t>
            </a:r>
            <a:r>
              <a:rPr spc="-10" dirty="0"/>
              <a:t>Consent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330" y="1665725"/>
            <a:ext cx="9793605" cy="4353560"/>
          </a:xfrm>
          <a:prstGeom prst="rect">
            <a:avLst/>
          </a:prstGeom>
        </p:spPr>
        <p:txBody>
          <a:bodyPr vert="horz" wrap="square" lIns="0" tIns="1352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sz="2800" dirty="0">
                <a:latin typeface="Arial MT"/>
                <a:cs typeface="Arial MT"/>
              </a:rPr>
              <a:t>Any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form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of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consent</a:t>
            </a:r>
            <a:r>
              <a:rPr sz="2800" spc="-18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must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be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acquired</a:t>
            </a:r>
            <a:r>
              <a:rPr sz="2800" spc="-90" dirty="0">
                <a:latin typeface="Arial MT"/>
                <a:cs typeface="Arial MT"/>
              </a:rPr>
              <a:t> </a:t>
            </a:r>
            <a:r>
              <a:rPr sz="2800" i="1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before</a:t>
            </a:r>
            <a:r>
              <a:rPr sz="2800" i="1" spc="-130" dirty="0">
                <a:latin typeface="Arial"/>
                <a:cs typeface="Arial"/>
              </a:rPr>
              <a:t> </a:t>
            </a:r>
            <a:r>
              <a:rPr sz="2800" dirty="0">
                <a:latin typeface="Arial MT"/>
                <a:cs typeface="Arial MT"/>
              </a:rPr>
              <a:t>scan</a:t>
            </a:r>
            <a:r>
              <a:rPr sz="2800" spc="-17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acquisition.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905"/>
              </a:spcBef>
              <a:buChar char="•"/>
              <a:tabLst>
                <a:tab pos="241300" algn="l"/>
              </a:tabLst>
            </a:pPr>
            <a:r>
              <a:rPr sz="2600" dirty="0">
                <a:solidFill>
                  <a:srgbClr val="006DC0"/>
                </a:solidFill>
                <a:latin typeface="Arial MT"/>
                <a:cs typeface="Arial MT"/>
              </a:rPr>
              <a:t>Basic</a:t>
            </a:r>
            <a:r>
              <a:rPr sz="2600" spc="-90" dirty="0">
                <a:solidFill>
                  <a:srgbClr val="006DC0"/>
                </a:solidFill>
                <a:latin typeface="Arial MT"/>
                <a:cs typeface="Arial MT"/>
              </a:rPr>
              <a:t> </a:t>
            </a:r>
            <a:r>
              <a:rPr sz="2600" dirty="0">
                <a:solidFill>
                  <a:srgbClr val="006DC0"/>
                </a:solidFill>
                <a:latin typeface="Arial MT"/>
                <a:cs typeface="Arial MT"/>
              </a:rPr>
              <a:t>consent</a:t>
            </a:r>
            <a:r>
              <a:rPr sz="2600" spc="-105" dirty="0">
                <a:solidFill>
                  <a:srgbClr val="006DC0"/>
                </a:solidFill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is</a:t>
            </a:r>
            <a:r>
              <a:rPr sz="2600" spc="-2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required</a:t>
            </a:r>
            <a:r>
              <a:rPr sz="2600" spc="-6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for</a:t>
            </a:r>
            <a:r>
              <a:rPr sz="2600" spc="-35" dirty="0">
                <a:latin typeface="Arial MT"/>
                <a:cs typeface="Arial MT"/>
              </a:rPr>
              <a:t> </a:t>
            </a:r>
            <a:r>
              <a:rPr sz="2600" dirty="0">
                <a:solidFill>
                  <a:srgbClr val="006DC0"/>
                </a:solidFill>
                <a:latin typeface="Arial MT"/>
                <a:cs typeface="Arial MT"/>
              </a:rPr>
              <a:t>all</a:t>
            </a:r>
            <a:r>
              <a:rPr sz="2600" spc="-40" dirty="0">
                <a:solidFill>
                  <a:srgbClr val="006DC0"/>
                </a:solidFill>
                <a:latin typeface="Arial MT"/>
                <a:cs typeface="Arial MT"/>
              </a:rPr>
              <a:t> </a:t>
            </a:r>
            <a:r>
              <a:rPr sz="2600" dirty="0">
                <a:solidFill>
                  <a:srgbClr val="006DC0"/>
                </a:solidFill>
                <a:latin typeface="Arial MT"/>
                <a:cs typeface="Arial MT"/>
              </a:rPr>
              <a:t>routine</a:t>
            </a:r>
            <a:r>
              <a:rPr sz="2600" spc="-45" dirty="0">
                <a:solidFill>
                  <a:srgbClr val="006DC0"/>
                </a:solidFill>
                <a:latin typeface="Arial MT"/>
                <a:cs typeface="Arial MT"/>
              </a:rPr>
              <a:t> </a:t>
            </a:r>
            <a:r>
              <a:rPr sz="2600" spc="-10" dirty="0">
                <a:solidFill>
                  <a:srgbClr val="006DC0"/>
                </a:solidFill>
                <a:latin typeface="Arial MT"/>
                <a:cs typeface="Arial MT"/>
              </a:rPr>
              <a:t>exams</a:t>
            </a:r>
            <a:endParaRPr sz="2600">
              <a:latin typeface="Arial MT"/>
              <a:cs typeface="Arial MT"/>
            </a:endParaRPr>
          </a:p>
          <a:p>
            <a:pPr marL="241300" marR="1126490" indent="-228600">
              <a:lnSpc>
                <a:spcPts val="2810"/>
              </a:lnSpc>
              <a:spcBef>
                <a:spcPts val="1625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 MT"/>
                <a:cs typeface="Arial MT"/>
              </a:rPr>
              <a:t>All</a:t>
            </a:r>
            <a:r>
              <a:rPr sz="2600" spc="-8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CT</a:t>
            </a:r>
            <a:r>
              <a:rPr sz="2600" spc="-7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scans</a:t>
            </a:r>
            <a:r>
              <a:rPr sz="2600" spc="-9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performed</a:t>
            </a:r>
            <a:r>
              <a:rPr sz="2600" spc="-8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with</a:t>
            </a:r>
            <a:r>
              <a:rPr sz="2600" spc="-3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3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use</a:t>
            </a:r>
            <a:r>
              <a:rPr sz="2600" spc="-5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of</a:t>
            </a:r>
            <a:r>
              <a:rPr sz="2600" spc="-95" dirty="0">
                <a:latin typeface="Arial MT"/>
                <a:cs typeface="Arial MT"/>
              </a:rPr>
              <a:t> </a:t>
            </a:r>
            <a:r>
              <a:rPr sz="2600" dirty="0">
                <a:solidFill>
                  <a:srgbClr val="00AD50"/>
                </a:solidFill>
                <a:latin typeface="Arial MT"/>
                <a:cs typeface="Arial MT"/>
              </a:rPr>
              <a:t>IV</a:t>
            </a:r>
            <a:r>
              <a:rPr sz="2600" spc="-35" dirty="0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sz="2600" dirty="0">
                <a:solidFill>
                  <a:srgbClr val="00AD50"/>
                </a:solidFill>
                <a:latin typeface="Arial MT"/>
                <a:cs typeface="Arial MT"/>
              </a:rPr>
              <a:t>contrast</a:t>
            </a:r>
            <a:r>
              <a:rPr sz="2600" spc="-70" dirty="0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require </a:t>
            </a:r>
            <a:r>
              <a:rPr sz="2600" spc="-10" dirty="0">
                <a:solidFill>
                  <a:srgbClr val="00AD50"/>
                </a:solidFill>
                <a:latin typeface="Arial MT"/>
                <a:cs typeface="Arial MT"/>
              </a:rPr>
              <a:t>informed/written</a:t>
            </a:r>
            <a:r>
              <a:rPr sz="2600" spc="-114" dirty="0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consent</a:t>
            </a:r>
            <a:endParaRPr sz="2600">
              <a:latin typeface="Arial MT"/>
              <a:cs typeface="Arial MT"/>
            </a:endParaRPr>
          </a:p>
          <a:p>
            <a:pPr marL="696595" lvl="1" indent="-227329">
              <a:lnSpc>
                <a:spcPct val="100000"/>
              </a:lnSpc>
              <a:spcBef>
                <a:spcPts val="160"/>
              </a:spcBef>
              <a:buChar char="•"/>
              <a:tabLst>
                <a:tab pos="696595" algn="l"/>
              </a:tabLst>
            </a:pPr>
            <a:r>
              <a:rPr sz="2400" spc="-10" dirty="0">
                <a:latin typeface="Arial MT"/>
                <a:cs typeface="Arial MT"/>
              </a:rPr>
              <a:t>All</a:t>
            </a:r>
            <a:r>
              <a:rPr sz="2400" spc="-16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invasive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procedures</a:t>
            </a:r>
            <a:r>
              <a:rPr sz="2400" spc="-13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require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signed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consent</a:t>
            </a:r>
            <a:endParaRPr sz="24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spcBef>
                <a:spcPts val="215"/>
              </a:spcBef>
              <a:buChar char="•"/>
              <a:tabLst>
                <a:tab pos="1155065" algn="l"/>
              </a:tabLst>
            </a:pPr>
            <a:r>
              <a:rPr sz="2200" dirty="0">
                <a:latin typeface="Arial MT"/>
                <a:cs typeface="Arial MT"/>
              </a:rPr>
              <a:t>Due</a:t>
            </a:r>
            <a:r>
              <a:rPr sz="2200" spc="-10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to</a:t>
            </a:r>
            <a:r>
              <a:rPr sz="2200" spc="-9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the</a:t>
            </a:r>
            <a:r>
              <a:rPr sz="2200" spc="-90" dirty="0">
                <a:latin typeface="Arial MT"/>
                <a:cs typeface="Arial MT"/>
              </a:rPr>
              <a:t> </a:t>
            </a:r>
            <a:r>
              <a:rPr sz="2200" spc="-20" dirty="0">
                <a:latin typeface="Arial MT"/>
                <a:cs typeface="Arial MT"/>
              </a:rPr>
              <a:t>possibility</a:t>
            </a:r>
            <a:r>
              <a:rPr sz="2200" spc="-13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of</a:t>
            </a:r>
            <a:r>
              <a:rPr sz="2200" spc="-114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adverse</a:t>
            </a:r>
            <a:r>
              <a:rPr sz="2200" spc="-60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reactions</a:t>
            </a:r>
            <a:endParaRPr sz="2200">
              <a:latin typeface="Arial MT"/>
              <a:cs typeface="Arial MT"/>
            </a:endParaRPr>
          </a:p>
          <a:p>
            <a:pPr marL="241300" marR="5080" indent="-228600">
              <a:lnSpc>
                <a:spcPts val="2810"/>
              </a:lnSpc>
              <a:spcBef>
                <a:spcPts val="1210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 MT"/>
                <a:cs typeface="Arial MT"/>
              </a:rPr>
              <a:t>Consent</a:t>
            </a:r>
            <a:r>
              <a:rPr sz="2600" spc="-114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is</a:t>
            </a:r>
            <a:r>
              <a:rPr sz="2600" spc="-6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only</a:t>
            </a:r>
            <a:r>
              <a:rPr sz="2600" spc="-7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valid</a:t>
            </a:r>
            <a:r>
              <a:rPr sz="2600" spc="-9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when</a:t>
            </a:r>
            <a:r>
              <a:rPr sz="2600" spc="-8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4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patient</a:t>
            </a:r>
            <a:r>
              <a:rPr sz="2600" spc="-5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is</a:t>
            </a:r>
            <a:r>
              <a:rPr sz="2600" spc="-6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considered</a:t>
            </a:r>
            <a:r>
              <a:rPr sz="2600" spc="-114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competent</a:t>
            </a:r>
            <a:r>
              <a:rPr sz="2600" spc="-95" dirty="0">
                <a:latin typeface="Arial MT"/>
                <a:cs typeface="Arial MT"/>
              </a:rPr>
              <a:t> </a:t>
            </a:r>
            <a:r>
              <a:rPr sz="2600" spc="-25" dirty="0">
                <a:latin typeface="Arial MT"/>
                <a:cs typeface="Arial MT"/>
              </a:rPr>
              <a:t>to </a:t>
            </a:r>
            <a:r>
              <a:rPr sz="2600" dirty="0">
                <a:latin typeface="Arial MT"/>
                <a:cs typeface="Arial MT"/>
              </a:rPr>
              <a:t>make</a:t>
            </a:r>
            <a:r>
              <a:rPr sz="2600" spc="-8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3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decision</a:t>
            </a:r>
            <a:endParaRPr sz="2600">
              <a:latin typeface="Arial MT"/>
              <a:cs typeface="Arial MT"/>
            </a:endParaRPr>
          </a:p>
          <a:p>
            <a:pPr marL="696595" lvl="1" indent="-227329">
              <a:lnSpc>
                <a:spcPct val="100000"/>
              </a:lnSpc>
              <a:spcBef>
                <a:spcPts val="155"/>
              </a:spcBef>
              <a:buChar char="•"/>
              <a:tabLst>
                <a:tab pos="696595" algn="l"/>
              </a:tabLst>
            </a:pPr>
            <a:r>
              <a:rPr sz="2400" dirty="0">
                <a:latin typeface="Arial MT"/>
                <a:cs typeface="Arial MT"/>
              </a:rPr>
              <a:t>Consent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must</a:t>
            </a:r>
            <a:r>
              <a:rPr sz="2400" spc="-1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be</a:t>
            </a:r>
            <a:r>
              <a:rPr sz="2400" spc="-12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voluntary</a:t>
            </a:r>
            <a:endParaRPr sz="24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spcBef>
                <a:spcPts val="320"/>
              </a:spcBef>
              <a:buChar char="•"/>
              <a:tabLst>
                <a:tab pos="1155065" algn="l"/>
              </a:tabLst>
            </a:pPr>
            <a:r>
              <a:rPr sz="2000" dirty="0">
                <a:latin typeface="Arial MT"/>
                <a:cs typeface="Arial MT"/>
              </a:rPr>
              <a:t>Patients</a:t>
            </a:r>
            <a:r>
              <a:rPr sz="2000" spc="-10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cannot</a:t>
            </a:r>
            <a:r>
              <a:rPr sz="2000" spc="-1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be</a:t>
            </a:r>
            <a:r>
              <a:rPr sz="2000" spc="-5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under</a:t>
            </a:r>
            <a:r>
              <a:rPr sz="2000" spc="-10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the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influence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of</a:t>
            </a:r>
            <a:r>
              <a:rPr sz="2000" spc="-8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substances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91261" rIns="0" bIns="0" rtlCol="0">
            <a:spAutoFit/>
          </a:bodyPr>
          <a:lstStyle/>
          <a:p>
            <a:pPr marL="182880">
              <a:lnSpc>
                <a:spcPct val="100000"/>
              </a:lnSpc>
              <a:spcBef>
                <a:spcPts val="100"/>
              </a:spcBef>
            </a:pPr>
            <a:r>
              <a:rPr dirty="0"/>
              <a:t>Consent</a:t>
            </a:r>
            <a:r>
              <a:rPr spc="-25" dirty="0"/>
              <a:t> </a:t>
            </a:r>
            <a:r>
              <a:rPr spc="-10" dirty="0"/>
              <a:t>Considerations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330" y="1630665"/>
            <a:ext cx="10056495" cy="3388995"/>
          </a:xfrm>
          <a:prstGeom prst="rect">
            <a:avLst/>
          </a:prstGeom>
        </p:spPr>
        <p:txBody>
          <a:bodyPr vert="horz" wrap="square" lIns="0" tIns="157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40"/>
              </a:spcBef>
            </a:pPr>
            <a:r>
              <a:rPr sz="3200" dirty="0">
                <a:latin typeface="Arial MT"/>
                <a:cs typeface="Arial MT"/>
              </a:rPr>
              <a:t>Immobilization</a:t>
            </a:r>
            <a:r>
              <a:rPr sz="3200" spc="-19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devices</a:t>
            </a:r>
            <a:r>
              <a:rPr sz="3200" spc="-20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require</a:t>
            </a:r>
            <a:r>
              <a:rPr sz="3200" spc="-204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basic</a:t>
            </a:r>
            <a:r>
              <a:rPr sz="3200" spc="-150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consent.</a:t>
            </a:r>
            <a:endParaRPr sz="32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925"/>
              </a:spcBef>
              <a:buChar char="•"/>
              <a:tabLst>
                <a:tab pos="697865" algn="l"/>
              </a:tabLst>
            </a:pP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11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reason</a:t>
            </a:r>
            <a:r>
              <a:rPr sz="2600" spc="-6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for</a:t>
            </a:r>
            <a:r>
              <a:rPr sz="2600" spc="-8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using</a:t>
            </a:r>
            <a:r>
              <a:rPr sz="2600" spc="-7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5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device</a:t>
            </a:r>
            <a:r>
              <a:rPr sz="2600" spc="-10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must</a:t>
            </a:r>
            <a:r>
              <a:rPr sz="2600" spc="-114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be</a:t>
            </a:r>
            <a:r>
              <a:rPr sz="2600" spc="-5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explained</a:t>
            </a:r>
            <a:r>
              <a:rPr sz="2600" spc="-8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to</a:t>
            </a:r>
            <a:r>
              <a:rPr sz="2600" spc="-3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5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patient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2090"/>
              </a:spcBef>
              <a:buChar char="•"/>
              <a:tabLst>
                <a:tab pos="240029" algn="l"/>
              </a:tabLst>
            </a:pPr>
            <a:r>
              <a:rPr sz="2800" dirty="0">
                <a:latin typeface="Arial MT"/>
                <a:cs typeface="Arial MT"/>
              </a:rPr>
              <a:t>Used</a:t>
            </a:r>
            <a:r>
              <a:rPr sz="2800" spc="-185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for:</a:t>
            </a:r>
            <a:endParaRPr sz="28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1515"/>
              </a:spcBef>
              <a:buChar char="•"/>
              <a:tabLst>
                <a:tab pos="697865" algn="l"/>
              </a:tabLst>
            </a:pPr>
            <a:r>
              <a:rPr sz="2600" dirty="0">
                <a:latin typeface="Arial MT"/>
                <a:cs typeface="Arial MT"/>
              </a:rPr>
              <a:t>Patient</a:t>
            </a:r>
            <a:r>
              <a:rPr sz="2600" spc="-11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safety</a:t>
            </a:r>
            <a:endParaRPr sz="2600">
              <a:latin typeface="Arial MT"/>
              <a:cs typeface="Arial MT"/>
            </a:endParaRPr>
          </a:p>
          <a:p>
            <a:pPr marL="697865" lvl="1" indent="-228600">
              <a:lnSpc>
                <a:spcPct val="100000"/>
              </a:lnSpc>
              <a:spcBef>
                <a:spcPts val="790"/>
              </a:spcBef>
              <a:buChar char="•"/>
              <a:tabLst>
                <a:tab pos="697865" algn="l"/>
              </a:tabLst>
            </a:pPr>
            <a:r>
              <a:rPr sz="2600" dirty="0">
                <a:latin typeface="Arial MT"/>
                <a:cs typeface="Arial MT"/>
              </a:rPr>
              <a:t>Reminders</a:t>
            </a:r>
            <a:r>
              <a:rPr sz="2600" spc="-17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to</a:t>
            </a:r>
            <a:r>
              <a:rPr sz="2600" spc="-7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hold</a:t>
            </a:r>
            <a:r>
              <a:rPr sz="2600" spc="-8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still</a:t>
            </a:r>
            <a:r>
              <a:rPr sz="2600" spc="-12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throughout</a:t>
            </a:r>
            <a:r>
              <a:rPr sz="2600" spc="-8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85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procedure</a:t>
            </a:r>
            <a:endParaRPr sz="26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spcBef>
                <a:spcPts val="819"/>
              </a:spcBef>
              <a:buChar char="•"/>
              <a:tabLst>
                <a:tab pos="1155065" algn="l"/>
              </a:tabLst>
            </a:pPr>
            <a:r>
              <a:rPr sz="2200" dirty="0">
                <a:latin typeface="Arial MT"/>
                <a:cs typeface="Arial MT"/>
              </a:rPr>
              <a:t>Improves</a:t>
            </a:r>
            <a:r>
              <a:rPr sz="2200" spc="-65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the</a:t>
            </a:r>
            <a:r>
              <a:rPr sz="2200" spc="-125" dirty="0">
                <a:latin typeface="Arial MT"/>
                <a:cs typeface="Arial MT"/>
              </a:rPr>
              <a:t> </a:t>
            </a:r>
            <a:r>
              <a:rPr sz="2200" spc="-10" dirty="0">
                <a:latin typeface="Arial MT"/>
                <a:cs typeface="Arial MT"/>
              </a:rPr>
              <a:t>quality</a:t>
            </a:r>
            <a:r>
              <a:rPr sz="2200" spc="-13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of</a:t>
            </a:r>
            <a:r>
              <a:rPr sz="2200" spc="-140" dirty="0">
                <a:latin typeface="Arial MT"/>
                <a:cs typeface="Arial MT"/>
              </a:rPr>
              <a:t> </a:t>
            </a:r>
            <a:r>
              <a:rPr sz="2200" dirty="0">
                <a:latin typeface="Arial MT"/>
                <a:cs typeface="Arial MT"/>
              </a:rPr>
              <a:t>the</a:t>
            </a:r>
            <a:r>
              <a:rPr sz="2200" spc="-135" dirty="0">
                <a:latin typeface="Arial MT"/>
                <a:cs typeface="Arial MT"/>
              </a:rPr>
              <a:t> </a:t>
            </a:r>
            <a:r>
              <a:rPr sz="2200" spc="-20" dirty="0">
                <a:latin typeface="Arial MT"/>
                <a:cs typeface="Arial MT"/>
              </a:rPr>
              <a:t>exam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2339" rIns="0" bIns="0" rtlCol="0">
            <a:spAutoFit/>
          </a:bodyPr>
          <a:lstStyle/>
          <a:p>
            <a:pPr marL="88900">
              <a:lnSpc>
                <a:spcPct val="100000"/>
              </a:lnSpc>
              <a:spcBef>
                <a:spcPts val="100"/>
              </a:spcBef>
            </a:pPr>
            <a:r>
              <a:rPr dirty="0"/>
              <a:t>Informed</a:t>
            </a:r>
            <a:r>
              <a:rPr spc="-65" dirty="0"/>
              <a:t> </a:t>
            </a:r>
            <a:r>
              <a:rPr dirty="0"/>
              <a:t>Consent</a:t>
            </a:r>
            <a:r>
              <a:rPr spc="-30" dirty="0"/>
              <a:t> </a:t>
            </a:r>
            <a:r>
              <a:rPr spc="-10" dirty="0"/>
              <a:t>Considerations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330" y="1690528"/>
            <a:ext cx="9439910" cy="4195445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sz="2800" spc="-10" dirty="0">
                <a:latin typeface="Arial MT"/>
                <a:cs typeface="Arial MT"/>
              </a:rPr>
              <a:t>Before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obtaining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spc="-30" dirty="0">
                <a:latin typeface="Arial MT"/>
                <a:cs typeface="Arial MT"/>
              </a:rPr>
              <a:t>informed/written</a:t>
            </a:r>
            <a:r>
              <a:rPr sz="2800" spc="-11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consent: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05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 MT"/>
                <a:cs typeface="Arial MT"/>
              </a:rPr>
              <a:t>Verify</a:t>
            </a:r>
            <a:r>
              <a:rPr sz="2600" spc="-9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appropriateness</a:t>
            </a:r>
            <a:r>
              <a:rPr sz="2600" spc="-12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of</a:t>
            </a:r>
            <a:r>
              <a:rPr sz="2600" spc="-6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protocol</a:t>
            </a:r>
            <a:r>
              <a:rPr sz="2600" spc="-85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selection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2980"/>
              </a:lnSpc>
              <a:spcBef>
                <a:spcPts val="385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 MT"/>
                <a:cs typeface="Arial MT"/>
              </a:rPr>
              <a:t>Identify</a:t>
            </a:r>
            <a:r>
              <a:rPr sz="2600" spc="-9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any</a:t>
            </a:r>
            <a:r>
              <a:rPr sz="2600" spc="-8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possible</a:t>
            </a:r>
            <a:r>
              <a:rPr sz="2600" spc="-135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contraindications</a:t>
            </a:r>
            <a:endParaRPr sz="2600">
              <a:latin typeface="Arial MT"/>
              <a:cs typeface="Arial MT"/>
            </a:endParaRPr>
          </a:p>
          <a:p>
            <a:pPr marL="696595" marR="5080" lvl="1" indent="-227329">
              <a:lnSpc>
                <a:spcPts val="2600"/>
              </a:lnSpc>
              <a:spcBef>
                <a:spcPts val="180"/>
              </a:spcBef>
              <a:buChar char="•"/>
              <a:tabLst>
                <a:tab pos="697865" algn="l"/>
              </a:tabLst>
            </a:pPr>
            <a:r>
              <a:rPr sz="2400" spc="-10" dirty="0">
                <a:latin typeface="Arial MT"/>
                <a:cs typeface="Arial MT"/>
              </a:rPr>
              <a:t>Information</a:t>
            </a:r>
            <a:r>
              <a:rPr sz="2400" spc="-1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that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may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suggest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</a:t>
            </a:r>
            <a:r>
              <a:rPr sz="2400" spc="-114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change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of</a:t>
            </a:r>
            <a:r>
              <a:rPr sz="2400" spc="-13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protocol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or</a:t>
            </a:r>
            <a:r>
              <a:rPr sz="2400" spc="-114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an</a:t>
            </a:r>
            <a:r>
              <a:rPr sz="2400" spc="-11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alternate 	</a:t>
            </a:r>
            <a:r>
              <a:rPr sz="2400" dirty="0">
                <a:latin typeface="Arial MT"/>
                <a:cs typeface="Arial MT"/>
              </a:rPr>
              <a:t>exam</a:t>
            </a:r>
            <a:r>
              <a:rPr sz="2400" spc="-12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modality,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such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spc="-25" dirty="0">
                <a:latin typeface="Arial MT"/>
                <a:cs typeface="Arial MT"/>
              </a:rPr>
              <a:t>as:</a:t>
            </a:r>
            <a:endParaRPr sz="24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spcBef>
                <a:spcPts val="75"/>
              </a:spcBef>
              <a:buChar char="•"/>
              <a:tabLst>
                <a:tab pos="1155065" algn="l"/>
              </a:tabLst>
            </a:pPr>
            <a:r>
              <a:rPr sz="2000" dirty="0">
                <a:latin typeface="Arial MT"/>
                <a:cs typeface="Arial MT"/>
              </a:rPr>
              <a:t>Previous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contrast</a:t>
            </a:r>
            <a:r>
              <a:rPr sz="2000" spc="-1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reaction</a:t>
            </a:r>
            <a:r>
              <a:rPr sz="2000" spc="-1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or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other</a:t>
            </a:r>
            <a:r>
              <a:rPr sz="2000" spc="-7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allergies</a:t>
            </a:r>
            <a:endParaRPr sz="20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buChar char="•"/>
              <a:tabLst>
                <a:tab pos="1155065" algn="l"/>
              </a:tabLst>
            </a:pPr>
            <a:r>
              <a:rPr sz="2000" spc="-10" dirty="0">
                <a:latin typeface="Arial MT"/>
                <a:cs typeface="Arial MT"/>
              </a:rPr>
              <a:t>Asthma</a:t>
            </a:r>
            <a:endParaRPr sz="20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buChar char="•"/>
              <a:tabLst>
                <a:tab pos="1155065" algn="l"/>
              </a:tabLst>
            </a:pPr>
            <a:r>
              <a:rPr sz="2000" dirty="0">
                <a:latin typeface="Arial MT"/>
                <a:cs typeface="Arial MT"/>
              </a:rPr>
              <a:t>Kidney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disease</a:t>
            </a:r>
            <a:endParaRPr sz="20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buChar char="•"/>
              <a:tabLst>
                <a:tab pos="1155065" algn="l"/>
              </a:tabLst>
            </a:pPr>
            <a:r>
              <a:rPr sz="2000" spc="-10" dirty="0">
                <a:latin typeface="Arial MT"/>
                <a:cs typeface="Arial MT"/>
              </a:rPr>
              <a:t>Diabetes</a:t>
            </a:r>
            <a:endParaRPr sz="20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buChar char="•"/>
              <a:tabLst>
                <a:tab pos="1155065" algn="l"/>
              </a:tabLst>
            </a:pPr>
            <a:r>
              <a:rPr sz="2000" spc="-10" dirty="0">
                <a:latin typeface="Arial MT"/>
                <a:cs typeface="Arial MT"/>
              </a:rPr>
              <a:t>Medications</a:t>
            </a:r>
            <a:endParaRPr sz="2000">
              <a:latin typeface="Arial MT"/>
              <a:cs typeface="Arial MT"/>
            </a:endParaRPr>
          </a:p>
          <a:p>
            <a:pPr marL="1612265" lvl="3" indent="-228600">
              <a:lnSpc>
                <a:spcPct val="100000"/>
              </a:lnSpc>
              <a:spcBef>
                <a:spcPts val="15"/>
              </a:spcBef>
              <a:buChar char="•"/>
              <a:tabLst>
                <a:tab pos="1612265" algn="l"/>
              </a:tabLst>
            </a:pPr>
            <a:r>
              <a:rPr sz="1800" dirty="0">
                <a:latin typeface="Arial MT"/>
                <a:cs typeface="Arial MT"/>
              </a:rPr>
              <a:t>Example: Blood</a:t>
            </a:r>
            <a:r>
              <a:rPr sz="1800" spc="-5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thinners,</a:t>
            </a:r>
            <a:r>
              <a:rPr sz="1800" spc="-5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Metformin,</a:t>
            </a:r>
            <a:r>
              <a:rPr sz="1800" spc="-50" dirty="0">
                <a:latin typeface="Arial MT"/>
                <a:cs typeface="Arial MT"/>
              </a:rPr>
              <a:t> </a:t>
            </a:r>
            <a:r>
              <a:rPr sz="1800" spc="-35" dirty="0">
                <a:latin typeface="Arial MT"/>
                <a:cs typeface="Arial MT"/>
              </a:rPr>
              <a:t>Interleukin-</a:t>
            </a:r>
            <a:r>
              <a:rPr sz="1800" spc="-50" dirty="0">
                <a:latin typeface="Arial MT"/>
                <a:cs typeface="Arial MT"/>
              </a:rPr>
              <a:t>2</a:t>
            </a:r>
            <a:endParaRPr sz="18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spcBef>
                <a:spcPts val="120"/>
              </a:spcBef>
              <a:buFont typeface="Arial MT"/>
              <a:buChar char="•"/>
              <a:tabLst>
                <a:tab pos="1155065" algn="l"/>
              </a:tabLst>
            </a:pPr>
            <a:r>
              <a:rPr sz="2000" i="1" dirty="0">
                <a:latin typeface="Arial"/>
                <a:cs typeface="Arial"/>
              </a:rPr>
              <a:t>Patient</a:t>
            </a:r>
            <a:r>
              <a:rPr sz="2000" i="1" spc="-80" dirty="0">
                <a:latin typeface="Arial"/>
                <a:cs typeface="Arial"/>
              </a:rPr>
              <a:t> </a:t>
            </a:r>
            <a:r>
              <a:rPr sz="2000" i="1" spc="-10" dirty="0">
                <a:latin typeface="Arial"/>
                <a:cs typeface="Arial"/>
              </a:rPr>
              <a:t>Condition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spc="-60" dirty="0"/>
              <a:t> </a:t>
            </a:r>
            <a:r>
              <a:rPr spc="-25" dirty="0"/>
              <a:t>6.5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330" y="1788413"/>
            <a:ext cx="10030460" cy="413067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 marR="231775">
              <a:lnSpc>
                <a:spcPct val="90000"/>
              </a:lnSpc>
              <a:spcBef>
                <a:spcPts val="430"/>
              </a:spcBef>
            </a:pPr>
            <a:r>
              <a:rPr sz="2800" spc="-10" dirty="0">
                <a:latin typeface="Arial MT"/>
                <a:cs typeface="Arial MT"/>
              </a:rPr>
              <a:t>Patients</a:t>
            </a:r>
            <a:r>
              <a:rPr sz="2800" spc="-17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should</a:t>
            </a:r>
            <a:r>
              <a:rPr sz="2800" spc="-114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be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instructed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7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remain</a:t>
            </a:r>
            <a:r>
              <a:rPr sz="2800" spc="-114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in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imaging department</a:t>
            </a:r>
            <a:r>
              <a:rPr sz="2800" spc="-12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(waiting</a:t>
            </a:r>
            <a:r>
              <a:rPr sz="2800" spc="-12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area)</a:t>
            </a:r>
            <a:r>
              <a:rPr sz="2800" spc="-13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for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</a:t>
            </a:r>
            <a:r>
              <a:rPr sz="2800" spc="-114" dirty="0">
                <a:latin typeface="Arial MT"/>
                <a:cs typeface="Arial MT"/>
              </a:rPr>
              <a:t> </a:t>
            </a:r>
            <a:r>
              <a:rPr sz="2800" spc="-10" dirty="0">
                <a:solidFill>
                  <a:srgbClr val="00AD50"/>
                </a:solidFill>
                <a:latin typeface="Ink Free"/>
                <a:cs typeface="Ink Free"/>
              </a:rPr>
              <a:t>minimum</a:t>
            </a:r>
            <a:r>
              <a:rPr sz="2800" spc="-165" dirty="0">
                <a:solidFill>
                  <a:srgbClr val="00AD50"/>
                </a:solidFill>
                <a:latin typeface="Ink Free"/>
                <a:cs typeface="Ink Free"/>
              </a:rPr>
              <a:t> </a:t>
            </a:r>
            <a:r>
              <a:rPr sz="2800" dirty="0">
                <a:solidFill>
                  <a:srgbClr val="00AD50"/>
                </a:solidFill>
                <a:latin typeface="Ink Free"/>
                <a:cs typeface="Ink Free"/>
              </a:rPr>
              <a:t>of</a:t>
            </a:r>
            <a:r>
              <a:rPr sz="2800" spc="-185" dirty="0">
                <a:solidFill>
                  <a:srgbClr val="00AD50"/>
                </a:solidFill>
                <a:latin typeface="Ink Free"/>
                <a:cs typeface="Ink Free"/>
              </a:rPr>
              <a:t> </a:t>
            </a:r>
            <a:r>
              <a:rPr sz="2800" dirty="0">
                <a:solidFill>
                  <a:srgbClr val="00AD50"/>
                </a:solidFill>
                <a:latin typeface="Ink Free"/>
                <a:cs typeface="Ink Free"/>
              </a:rPr>
              <a:t>10</a:t>
            </a:r>
            <a:r>
              <a:rPr sz="2800" spc="-185" dirty="0">
                <a:solidFill>
                  <a:srgbClr val="00AD50"/>
                </a:solidFill>
                <a:latin typeface="Ink Free"/>
                <a:cs typeface="Ink Free"/>
              </a:rPr>
              <a:t> </a:t>
            </a:r>
            <a:r>
              <a:rPr sz="2800" dirty="0">
                <a:solidFill>
                  <a:srgbClr val="00AD50"/>
                </a:solidFill>
                <a:latin typeface="Ink Free"/>
                <a:cs typeface="Ink Free"/>
              </a:rPr>
              <a:t>minutes</a:t>
            </a:r>
            <a:r>
              <a:rPr sz="2800" spc="-120" dirty="0">
                <a:solidFill>
                  <a:srgbClr val="00AD50"/>
                </a:solidFill>
                <a:latin typeface="Ink Free"/>
                <a:cs typeface="Ink Free"/>
              </a:rPr>
              <a:t> </a:t>
            </a:r>
            <a:r>
              <a:rPr sz="2800" spc="-10" dirty="0">
                <a:latin typeface="Arial MT"/>
                <a:cs typeface="Arial MT"/>
              </a:rPr>
              <a:t>following </a:t>
            </a:r>
            <a:r>
              <a:rPr sz="2800" dirty="0">
                <a:latin typeface="Arial MT"/>
                <a:cs typeface="Arial MT"/>
              </a:rPr>
              <a:t>an</a:t>
            </a:r>
            <a:r>
              <a:rPr sz="2800" spc="-15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IV</a:t>
            </a:r>
            <a:r>
              <a:rPr sz="2800" spc="-18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contrast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media</a:t>
            </a:r>
            <a:r>
              <a:rPr sz="2800" spc="-11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procedure.</a:t>
            </a:r>
            <a:endParaRPr sz="2800">
              <a:latin typeface="Arial MT"/>
              <a:cs typeface="Arial MT"/>
            </a:endParaRPr>
          </a:p>
          <a:p>
            <a:pPr marL="240029" marR="290830" indent="-227329">
              <a:lnSpc>
                <a:spcPts val="2600"/>
              </a:lnSpc>
              <a:spcBef>
                <a:spcPts val="555"/>
              </a:spcBef>
              <a:buFont typeface="Arial MT"/>
              <a:buChar char="•"/>
              <a:tabLst>
                <a:tab pos="241300" algn="l"/>
              </a:tabLst>
            </a:pPr>
            <a:r>
              <a:rPr sz="2400" b="1" i="1" spc="-10" dirty="0">
                <a:latin typeface="Arial"/>
                <a:cs typeface="Arial"/>
              </a:rPr>
              <a:t>Technologists</a:t>
            </a:r>
            <a:r>
              <a:rPr sz="2400" b="1" i="1" spc="-160" dirty="0">
                <a:latin typeface="Arial"/>
                <a:cs typeface="Arial"/>
              </a:rPr>
              <a:t> </a:t>
            </a:r>
            <a:r>
              <a:rPr sz="2400" dirty="0">
                <a:latin typeface="Arial MT"/>
                <a:cs typeface="Arial MT"/>
              </a:rPr>
              <a:t>should</a:t>
            </a:r>
            <a:r>
              <a:rPr sz="2400" spc="-14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assess</a:t>
            </a:r>
            <a:r>
              <a:rPr sz="2400" spc="-1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the</a:t>
            </a:r>
            <a:r>
              <a:rPr sz="2400" spc="-1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patient</a:t>
            </a:r>
            <a:r>
              <a:rPr sz="2400" spc="-114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prior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to</a:t>
            </a:r>
            <a:r>
              <a:rPr sz="2400" spc="-15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dismissing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them</a:t>
            </a:r>
            <a:r>
              <a:rPr sz="2400" spc="-160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from 	</a:t>
            </a:r>
            <a:r>
              <a:rPr sz="2400" dirty="0">
                <a:latin typeface="Arial MT"/>
                <a:cs typeface="Arial MT"/>
              </a:rPr>
              <a:t>their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care</a:t>
            </a:r>
            <a:endParaRPr sz="2400">
              <a:latin typeface="Arial MT"/>
              <a:cs typeface="Arial MT"/>
            </a:endParaRPr>
          </a:p>
          <a:p>
            <a:pPr marL="697865" marR="5080" lvl="1" indent="-228600">
              <a:lnSpc>
                <a:spcPct val="100000"/>
              </a:lnSpc>
              <a:spcBef>
                <a:spcPts val="60"/>
              </a:spcBef>
              <a:buChar char="•"/>
              <a:tabLst>
                <a:tab pos="697865" algn="l"/>
              </a:tabLst>
            </a:pPr>
            <a:r>
              <a:rPr sz="2000" spc="-15" dirty="0">
                <a:latin typeface="Arial MT"/>
                <a:cs typeface="Arial MT"/>
              </a:rPr>
              <a:t>In-</a:t>
            </a:r>
            <a:r>
              <a:rPr sz="2000" dirty="0">
                <a:latin typeface="Arial MT"/>
                <a:cs typeface="Arial MT"/>
              </a:rPr>
              <a:t>Patients</a:t>
            </a:r>
            <a:r>
              <a:rPr sz="2000" spc="-1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should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be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directed</a:t>
            </a:r>
            <a:r>
              <a:rPr sz="2000" spc="-8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to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their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next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spc="-20" dirty="0">
                <a:latin typeface="Arial MT"/>
                <a:cs typeface="Arial MT"/>
              </a:rPr>
              <a:t>exam/appointment</a:t>
            </a:r>
            <a:r>
              <a:rPr sz="2000" spc="-1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or</a:t>
            </a:r>
            <a:r>
              <a:rPr sz="2000" spc="-6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transported</a:t>
            </a:r>
            <a:r>
              <a:rPr sz="2000" spc="-13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back</a:t>
            </a:r>
            <a:r>
              <a:rPr sz="2000" spc="-75" dirty="0">
                <a:latin typeface="Arial MT"/>
                <a:cs typeface="Arial MT"/>
              </a:rPr>
              <a:t> </a:t>
            </a:r>
            <a:r>
              <a:rPr sz="2000" spc="-25" dirty="0">
                <a:latin typeface="Arial MT"/>
                <a:cs typeface="Arial MT"/>
              </a:rPr>
              <a:t>to </a:t>
            </a:r>
            <a:r>
              <a:rPr sz="2000" dirty="0">
                <a:latin typeface="Arial MT"/>
                <a:cs typeface="Arial MT"/>
              </a:rPr>
              <a:t>the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appropriate</a:t>
            </a:r>
            <a:r>
              <a:rPr sz="2000" spc="-114" dirty="0">
                <a:latin typeface="Arial MT"/>
                <a:cs typeface="Arial MT"/>
              </a:rPr>
              <a:t> </a:t>
            </a:r>
            <a:r>
              <a:rPr sz="2000" spc="-20" dirty="0">
                <a:latin typeface="Arial MT"/>
                <a:cs typeface="Arial MT"/>
              </a:rPr>
              <a:t>unit</a:t>
            </a: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5"/>
              </a:spcBef>
              <a:buChar char="•"/>
              <a:tabLst>
                <a:tab pos="240029" algn="l"/>
              </a:tabLst>
            </a:pPr>
            <a:r>
              <a:rPr sz="2400" dirty="0">
                <a:latin typeface="Arial MT"/>
                <a:cs typeface="Arial MT"/>
              </a:rPr>
              <a:t>Remind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patients</a:t>
            </a:r>
            <a:r>
              <a:rPr sz="2400" spc="-8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to</a:t>
            </a:r>
            <a:r>
              <a:rPr sz="2400" spc="-14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hydrate</a:t>
            </a:r>
            <a:r>
              <a:rPr sz="2400" spc="-1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for</a:t>
            </a:r>
            <a:r>
              <a:rPr sz="2400" spc="-1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</a:t>
            </a:r>
            <a:r>
              <a:rPr sz="2400" spc="-1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24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hour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period,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post</a:t>
            </a:r>
            <a:r>
              <a:rPr sz="2400" spc="-130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exam</a:t>
            </a:r>
            <a:endParaRPr sz="2400">
              <a:latin typeface="Arial MT"/>
              <a:cs typeface="Arial MT"/>
            </a:endParaRPr>
          </a:p>
          <a:p>
            <a:pPr marL="240029" marR="33020" indent="-227329">
              <a:lnSpc>
                <a:spcPct val="96300"/>
              </a:lnSpc>
              <a:spcBef>
                <a:spcPts val="405"/>
              </a:spcBef>
              <a:buChar char="•"/>
              <a:tabLst>
                <a:tab pos="241300" algn="l"/>
              </a:tabLst>
            </a:pPr>
            <a:r>
              <a:rPr sz="2400" dirty="0">
                <a:latin typeface="Arial MT"/>
                <a:cs typeface="Arial MT"/>
              </a:rPr>
              <a:t>If</a:t>
            </a:r>
            <a:r>
              <a:rPr sz="2400" spc="-17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medication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was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restricted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(ex.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Metformin),</a:t>
            </a:r>
            <a:r>
              <a:rPr sz="2400" spc="-15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remind</a:t>
            </a:r>
            <a:r>
              <a:rPr sz="2400" spc="-8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the</a:t>
            </a:r>
            <a:r>
              <a:rPr sz="2400" spc="-11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patient</a:t>
            </a:r>
            <a:r>
              <a:rPr sz="2400" spc="-155" dirty="0">
                <a:latin typeface="Arial MT"/>
                <a:cs typeface="Arial MT"/>
              </a:rPr>
              <a:t> </a:t>
            </a:r>
            <a:r>
              <a:rPr sz="2400" dirty="0">
                <a:latin typeface="Ink Free"/>
                <a:cs typeface="Ink Free"/>
              </a:rPr>
              <a:t>not</a:t>
            </a:r>
            <a:r>
              <a:rPr sz="2400" spc="-110" dirty="0">
                <a:latin typeface="Ink Free"/>
                <a:cs typeface="Ink Free"/>
              </a:rPr>
              <a:t> </a:t>
            </a:r>
            <a:r>
              <a:rPr sz="2400" spc="-25" dirty="0">
                <a:latin typeface="Ink Free"/>
                <a:cs typeface="Ink Free"/>
              </a:rPr>
              <a:t>to 	</a:t>
            </a:r>
            <a:r>
              <a:rPr sz="2400" dirty="0">
                <a:latin typeface="Ink Free"/>
                <a:cs typeface="Ink Free"/>
              </a:rPr>
              <a:t>resume</a:t>
            </a:r>
            <a:r>
              <a:rPr sz="2400" spc="-80" dirty="0">
                <a:latin typeface="Ink Free"/>
                <a:cs typeface="Ink Free"/>
              </a:rPr>
              <a:t> </a:t>
            </a:r>
            <a:r>
              <a:rPr sz="2400" dirty="0">
                <a:latin typeface="Ink Free"/>
                <a:cs typeface="Ink Free"/>
              </a:rPr>
              <a:t>consumption</a:t>
            </a:r>
            <a:r>
              <a:rPr sz="2400" spc="-100" dirty="0">
                <a:latin typeface="Ink Free"/>
                <a:cs typeface="Ink Free"/>
              </a:rPr>
              <a:t> </a:t>
            </a:r>
            <a:r>
              <a:rPr sz="2400" dirty="0">
                <a:latin typeface="Ink Free"/>
                <a:cs typeface="Ink Free"/>
              </a:rPr>
              <a:t>until</a:t>
            </a:r>
            <a:r>
              <a:rPr sz="2400" spc="-45" dirty="0">
                <a:latin typeface="Ink Free"/>
                <a:cs typeface="Ink Free"/>
              </a:rPr>
              <a:t> </a:t>
            </a:r>
            <a:r>
              <a:rPr sz="2400" dirty="0">
                <a:latin typeface="Ink Free"/>
                <a:cs typeface="Ink Free"/>
              </a:rPr>
              <a:t>the</a:t>
            </a:r>
            <a:r>
              <a:rPr sz="2400" spc="-55" dirty="0">
                <a:latin typeface="Ink Free"/>
                <a:cs typeface="Ink Free"/>
              </a:rPr>
              <a:t> </a:t>
            </a:r>
            <a:r>
              <a:rPr sz="2400" dirty="0">
                <a:latin typeface="Ink Free"/>
                <a:cs typeface="Ink Free"/>
              </a:rPr>
              <a:t>appropriate</a:t>
            </a:r>
            <a:r>
              <a:rPr sz="2400" spc="-65" dirty="0">
                <a:latin typeface="Ink Free"/>
                <a:cs typeface="Ink Free"/>
              </a:rPr>
              <a:t> </a:t>
            </a:r>
            <a:r>
              <a:rPr sz="2400" dirty="0">
                <a:latin typeface="Ink Free"/>
                <a:cs typeface="Ink Free"/>
              </a:rPr>
              <a:t>lab</a:t>
            </a:r>
            <a:r>
              <a:rPr sz="2400" spc="-10" dirty="0">
                <a:latin typeface="Ink Free"/>
                <a:cs typeface="Ink Free"/>
              </a:rPr>
              <a:t> </a:t>
            </a:r>
            <a:r>
              <a:rPr sz="2400" dirty="0">
                <a:latin typeface="Ink Free"/>
                <a:cs typeface="Ink Free"/>
              </a:rPr>
              <a:t>work</a:t>
            </a:r>
            <a:r>
              <a:rPr sz="2400" spc="-50" dirty="0">
                <a:latin typeface="Ink Free"/>
                <a:cs typeface="Ink Free"/>
              </a:rPr>
              <a:t> </a:t>
            </a:r>
            <a:r>
              <a:rPr sz="2400" dirty="0">
                <a:latin typeface="Ink Free"/>
                <a:cs typeface="Ink Free"/>
              </a:rPr>
              <a:t>has</a:t>
            </a:r>
            <a:r>
              <a:rPr sz="2400" spc="-60" dirty="0">
                <a:latin typeface="Ink Free"/>
                <a:cs typeface="Ink Free"/>
              </a:rPr>
              <a:t> </a:t>
            </a:r>
            <a:r>
              <a:rPr sz="2400" dirty="0">
                <a:latin typeface="Ink Free"/>
                <a:cs typeface="Ink Free"/>
              </a:rPr>
              <a:t>been</a:t>
            </a:r>
            <a:r>
              <a:rPr sz="2400" spc="-30" dirty="0">
                <a:latin typeface="Ink Free"/>
                <a:cs typeface="Ink Free"/>
              </a:rPr>
              <a:t> </a:t>
            </a:r>
            <a:r>
              <a:rPr sz="2400" dirty="0">
                <a:latin typeface="Ink Free"/>
                <a:cs typeface="Ink Free"/>
              </a:rPr>
              <a:t>completed</a:t>
            </a:r>
            <a:r>
              <a:rPr sz="2400" dirty="0">
                <a:latin typeface="Arial MT"/>
                <a:cs typeface="Arial MT"/>
              </a:rPr>
              <a:t>,</a:t>
            </a:r>
            <a:r>
              <a:rPr sz="2400" spc="-114" dirty="0">
                <a:latin typeface="Arial MT"/>
                <a:cs typeface="Arial MT"/>
              </a:rPr>
              <a:t> </a:t>
            </a:r>
            <a:r>
              <a:rPr sz="2400" spc="-25" dirty="0">
                <a:latin typeface="Arial MT"/>
                <a:cs typeface="Arial MT"/>
              </a:rPr>
              <a:t>and 	</a:t>
            </a:r>
            <a:r>
              <a:rPr sz="2400" dirty="0">
                <a:latin typeface="Arial MT"/>
                <a:cs typeface="Arial MT"/>
              </a:rPr>
              <a:t>they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confirm</a:t>
            </a:r>
            <a:r>
              <a:rPr sz="2400" spc="-1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with</a:t>
            </a:r>
            <a:r>
              <a:rPr sz="2400" spc="-10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their</a:t>
            </a:r>
            <a:r>
              <a:rPr sz="2400" spc="-1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referring</a:t>
            </a:r>
            <a:r>
              <a:rPr sz="2400" spc="-10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physician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6961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Summary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330" y="1504219"/>
            <a:ext cx="8495030" cy="4432300"/>
          </a:xfrm>
          <a:prstGeom prst="rect">
            <a:avLst/>
          </a:prstGeom>
        </p:spPr>
        <p:txBody>
          <a:bodyPr vert="horz" wrap="square" lIns="0" tIns="2171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710"/>
              </a:spcBef>
            </a:pPr>
            <a:r>
              <a:rPr sz="2800" dirty="0">
                <a:latin typeface="Arial MT"/>
                <a:cs typeface="Arial MT"/>
              </a:rPr>
              <a:t>For</a:t>
            </a:r>
            <a:r>
              <a:rPr sz="2800" spc="-1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every</a:t>
            </a:r>
            <a:r>
              <a:rPr sz="2800" spc="-17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CT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examination</a:t>
            </a:r>
            <a:r>
              <a:rPr sz="2800" spc="-9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you</a:t>
            </a:r>
            <a:r>
              <a:rPr sz="2800" spc="-1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should</a:t>
            </a:r>
            <a:r>
              <a:rPr sz="2800" spc="-15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do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4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following: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510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 MT"/>
                <a:cs typeface="Arial MT"/>
              </a:rPr>
              <a:t>Room</a:t>
            </a:r>
            <a:r>
              <a:rPr sz="2600" spc="-85" dirty="0">
                <a:latin typeface="Arial MT"/>
                <a:cs typeface="Arial MT"/>
              </a:rPr>
              <a:t> </a:t>
            </a:r>
            <a:r>
              <a:rPr sz="2600" spc="-20" dirty="0">
                <a:latin typeface="Arial MT"/>
                <a:cs typeface="Arial MT"/>
              </a:rPr>
              <a:t>prep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895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 MT"/>
                <a:cs typeface="Arial MT"/>
              </a:rPr>
              <a:t>Verify</a:t>
            </a:r>
            <a:r>
              <a:rPr sz="2600" spc="-45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order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895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 MT"/>
                <a:cs typeface="Arial MT"/>
              </a:rPr>
              <a:t>Verify</a:t>
            </a:r>
            <a:r>
              <a:rPr sz="2600" spc="-9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patient</a:t>
            </a:r>
            <a:r>
              <a:rPr sz="2600" spc="-55" dirty="0">
                <a:latin typeface="Arial MT"/>
                <a:cs typeface="Arial MT"/>
              </a:rPr>
              <a:t> </a:t>
            </a:r>
            <a:r>
              <a:rPr sz="2600" spc="-25" dirty="0">
                <a:latin typeface="Arial MT"/>
                <a:cs typeface="Arial MT"/>
              </a:rPr>
              <a:t>id.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910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 MT"/>
                <a:cs typeface="Arial MT"/>
              </a:rPr>
              <a:t>Obtain</a:t>
            </a:r>
            <a:r>
              <a:rPr sz="2600" spc="-5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medical</a:t>
            </a:r>
            <a:r>
              <a:rPr sz="2600" spc="-120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history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900"/>
              </a:spcBef>
              <a:buChar char="•"/>
              <a:tabLst>
                <a:tab pos="241300" algn="l"/>
              </a:tabLst>
            </a:pPr>
            <a:r>
              <a:rPr sz="2600" dirty="0">
                <a:latin typeface="Arial MT"/>
                <a:cs typeface="Arial MT"/>
              </a:rPr>
              <a:t>Explain</a:t>
            </a:r>
            <a:r>
              <a:rPr sz="2600" spc="-105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3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exam</a:t>
            </a:r>
            <a:r>
              <a:rPr sz="2600" spc="-10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&amp;</a:t>
            </a:r>
            <a:r>
              <a:rPr sz="2600" spc="-5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obtain</a:t>
            </a:r>
            <a:r>
              <a:rPr sz="2600" spc="-55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consent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895"/>
              </a:spcBef>
              <a:buChar char="•"/>
              <a:tabLst>
                <a:tab pos="241300" algn="l"/>
              </a:tabLst>
            </a:pPr>
            <a:r>
              <a:rPr sz="2600" spc="-10" dirty="0">
                <a:latin typeface="Arial MT"/>
                <a:cs typeface="Arial MT"/>
              </a:rPr>
              <a:t>Continually</a:t>
            </a:r>
            <a:r>
              <a:rPr sz="2600" spc="-11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assess</a:t>
            </a:r>
            <a:r>
              <a:rPr sz="2600" spc="-120" dirty="0">
                <a:latin typeface="Arial MT"/>
                <a:cs typeface="Arial MT"/>
              </a:rPr>
              <a:t> </a:t>
            </a:r>
            <a:r>
              <a:rPr sz="2600" dirty="0">
                <a:latin typeface="Arial MT"/>
                <a:cs typeface="Arial MT"/>
              </a:rPr>
              <a:t>the</a:t>
            </a:r>
            <a:r>
              <a:rPr sz="2600" spc="-15" dirty="0">
                <a:latin typeface="Arial MT"/>
                <a:cs typeface="Arial MT"/>
              </a:rPr>
              <a:t> </a:t>
            </a:r>
            <a:r>
              <a:rPr sz="2600" spc="-10" dirty="0">
                <a:latin typeface="Arial MT"/>
                <a:cs typeface="Arial MT"/>
              </a:rPr>
              <a:t>patient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43712" cy="7924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8039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/>
              <a:t>Things</a:t>
            </a:r>
            <a:r>
              <a:rPr spc="-65" dirty="0"/>
              <a:t> </a:t>
            </a:r>
            <a:r>
              <a:rPr dirty="0"/>
              <a:t>To</a:t>
            </a:r>
            <a:r>
              <a:rPr spc="-5" dirty="0"/>
              <a:t> </a:t>
            </a:r>
            <a:r>
              <a:rPr dirty="0"/>
              <a:t>Take</a:t>
            </a:r>
            <a:r>
              <a:rPr spc="-15" dirty="0"/>
              <a:t> </a:t>
            </a:r>
            <a:r>
              <a:rPr spc="-20" dirty="0"/>
              <a:t>Away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330" y="1730197"/>
            <a:ext cx="4926330" cy="4315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ts val="3325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sz="2800" dirty="0">
                <a:latin typeface="Arial MT"/>
                <a:cs typeface="Arial MT"/>
              </a:rPr>
              <a:t>Know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your</a:t>
            </a:r>
            <a:r>
              <a:rPr sz="2800" spc="-170" dirty="0">
                <a:latin typeface="Arial MT"/>
                <a:cs typeface="Arial MT"/>
              </a:rPr>
              <a:t> </a:t>
            </a:r>
            <a:r>
              <a:rPr sz="2800" spc="-20" dirty="0">
                <a:latin typeface="Arial MT"/>
                <a:cs typeface="Arial MT"/>
              </a:rPr>
              <a:t>role:</a:t>
            </a:r>
            <a:endParaRPr sz="2800">
              <a:latin typeface="Arial MT"/>
              <a:cs typeface="Arial MT"/>
            </a:endParaRPr>
          </a:p>
          <a:p>
            <a:pPr marL="696595" lvl="1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sz="2400" spc="-10" dirty="0">
                <a:latin typeface="Arial MT"/>
                <a:cs typeface="Arial MT"/>
              </a:rPr>
              <a:t>Consent</a:t>
            </a:r>
            <a:endParaRPr sz="2400">
              <a:latin typeface="Arial MT"/>
              <a:cs typeface="Arial MT"/>
            </a:endParaRPr>
          </a:p>
          <a:p>
            <a:pPr marL="696595" lvl="1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sz="2400" spc="-35" dirty="0">
                <a:latin typeface="Arial MT"/>
                <a:cs typeface="Arial MT"/>
              </a:rPr>
              <a:t>Post-</a:t>
            </a:r>
            <a:r>
              <a:rPr sz="2400" spc="-10" dirty="0">
                <a:latin typeface="Arial MT"/>
                <a:cs typeface="Arial MT"/>
              </a:rPr>
              <a:t>procedure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spc="-20" dirty="0">
                <a:latin typeface="Arial MT"/>
                <a:cs typeface="Arial MT"/>
              </a:rPr>
              <a:t>care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935"/>
              </a:spcBef>
              <a:buChar char="•"/>
              <a:tabLst>
                <a:tab pos="240029" algn="l"/>
              </a:tabLst>
            </a:pPr>
            <a:r>
              <a:rPr sz="2800" spc="-10" dirty="0">
                <a:latin typeface="Arial MT"/>
                <a:cs typeface="Arial MT"/>
              </a:rPr>
              <a:t>Requisitions:</a:t>
            </a:r>
            <a:endParaRPr sz="2800">
              <a:latin typeface="Arial MT"/>
              <a:cs typeface="Arial MT"/>
            </a:endParaRPr>
          </a:p>
          <a:p>
            <a:pPr marL="696595" lvl="1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sz="2400" spc="-20" dirty="0">
                <a:latin typeface="Arial MT"/>
                <a:cs typeface="Arial MT"/>
              </a:rPr>
              <a:t>Protocol</a:t>
            </a:r>
            <a:r>
              <a:rPr sz="2400" spc="-9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selection</a:t>
            </a:r>
            <a:endParaRPr sz="24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1155065" algn="l"/>
              </a:tabLst>
            </a:pPr>
            <a:r>
              <a:rPr sz="2000" dirty="0">
                <a:latin typeface="Arial MT"/>
                <a:cs typeface="Arial MT"/>
              </a:rPr>
              <a:t>Check</a:t>
            </a:r>
            <a:r>
              <a:rPr sz="2000" spc="-9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relevance/appropriateness</a:t>
            </a:r>
            <a:endParaRPr sz="2000">
              <a:latin typeface="Arial MT"/>
              <a:cs typeface="Arial MT"/>
            </a:endParaRPr>
          </a:p>
          <a:p>
            <a:pPr marL="1155065" lvl="2" indent="-228600">
              <a:lnSpc>
                <a:spcPct val="100000"/>
              </a:lnSpc>
              <a:buChar char="•"/>
              <a:tabLst>
                <a:tab pos="1155065" algn="l"/>
              </a:tabLst>
            </a:pPr>
            <a:r>
              <a:rPr sz="2000" spc="-10" dirty="0">
                <a:latin typeface="Arial MT"/>
                <a:cs typeface="Arial MT"/>
              </a:rPr>
              <a:t>Relevant</a:t>
            </a:r>
            <a:r>
              <a:rPr sz="2000" spc="-1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lab</a:t>
            </a:r>
            <a:r>
              <a:rPr sz="2000" spc="-60" dirty="0">
                <a:latin typeface="Arial MT"/>
                <a:cs typeface="Arial MT"/>
              </a:rPr>
              <a:t> </a:t>
            </a:r>
            <a:r>
              <a:rPr sz="2000" spc="-20" dirty="0">
                <a:latin typeface="Arial MT"/>
                <a:cs typeface="Arial MT"/>
              </a:rPr>
              <a:t>work</a:t>
            </a: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920"/>
              </a:spcBef>
              <a:buChar char="•"/>
              <a:tabLst>
                <a:tab pos="240029" algn="l"/>
              </a:tabLst>
            </a:pPr>
            <a:r>
              <a:rPr sz="2800" dirty="0">
                <a:latin typeface="Arial MT"/>
                <a:cs typeface="Arial MT"/>
              </a:rPr>
              <a:t>How</a:t>
            </a:r>
            <a:r>
              <a:rPr sz="2800" spc="-12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to</a:t>
            </a:r>
            <a:r>
              <a:rPr sz="2800" spc="-1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question</a:t>
            </a:r>
            <a:r>
              <a:rPr sz="2800" spc="-10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</a:t>
            </a:r>
            <a:r>
              <a:rPr sz="2800" spc="-13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patient:</a:t>
            </a:r>
            <a:endParaRPr sz="2800">
              <a:latin typeface="Arial MT"/>
              <a:cs typeface="Arial MT"/>
            </a:endParaRPr>
          </a:p>
          <a:p>
            <a:pPr marL="696595" lvl="1" indent="-227329">
              <a:lnSpc>
                <a:spcPts val="2810"/>
              </a:lnSpc>
              <a:buChar char="•"/>
              <a:tabLst>
                <a:tab pos="696595" algn="l"/>
              </a:tabLst>
            </a:pPr>
            <a:r>
              <a:rPr sz="2400" spc="-20" dirty="0">
                <a:latin typeface="Arial MT"/>
                <a:cs typeface="Arial MT"/>
              </a:rPr>
              <a:t>Focused</a:t>
            </a:r>
            <a:r>
              <a:rPr sz="2400" spc="-12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questions</a:t>
            </a:r>
            <a:endParaRPr sz="2400">
              <a:latin typeface="Arial MT"/>
              <a:cs typeface="Arial MT"/>
            </a:endParaRPr>
          </a:p>
          <a:p>
            <a:pPr marL="696595" lvl="1" indent="-227329">
              <a:lnSpc>
                <a:spcPts val="2800"/>
              </a:lnSpc>
              <a:buChar char="•"/>
              <a:tabLst>
                <a:tab pos="696595" algn="l"/>
              </a:tabLst>
            </a:pPr>
            <a:r>
              <a:rPr sz="2400" spc="-20" dirty="0">
                <a:latin typeface="Arial MT"/>
                <a:cs typeface="Arial MT"/>
              </a:rPr>
              <a:t>Reflective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speech</a:t>
            </a:r>
            <a:endParaRPr sz="2400">
              <a:latin typeface="Arial MT"/>
              <a:cs typeface="Arial MT"/>
            </a:endParaRPr>
          </a:p>
          <a:p>
            <a:pPr marL="696595" lvl="1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sz="2400" spc="-10" dirty="0">
                <a:latin typeface="Arial MT"/>
                <a:cs typeface="Arial MT"/>
              </a:rPr>
              <a:t>Tactile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1427</Words>
  <Application>Microsoft Office PowerPoint</Application>
  <PresentationFormat>Widescreen</PresentationFormat>
  <Paragraphs>245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Arial MT</vt:lpstr>
      <vt:lpstr>Ink Free</vt:lpstr>
      <vt:lpstr>Office Theme</vt:lpstr>
      <vt:lpstr>MRAD 251: CT Theory</vt:lpstr>
      <vt:lpstr>Objectives</vt:lpstr>
      <vt:lpstr>General Considerations</vt:lpstr>
      <vt:lpstr>Objective 6.1</vt:lpstr>
      <vt:lpstr>Tech Responsibilities Cont’d</vt:lpstr>
      <vt:lpstr>Tech Responsibilities Cont’d</vt:lpstr>
      <vt:lpstr>Tech Responsibilities Cont’d</vt:lpstr>
      <vt:lpstr>Considerations</vt:lpstr>
      <vt:lpstr>Patient Based Considerations</vt:lpstr>
      <vt:lpstr>Sedation Considerations</vt:lpstr>
      <vt:lpstr>Patient Screening</vt:lpstr>
      <vt:lpstr>Pediatric Considerations</vt:lpstr>
      <vt:lpstr>Pediatric Considerations Cont’d</vt:lpstr>
      <vt:lpstr>Objective 6.2</vt:lpstr>
      <vt:lpstr>Requisitions</vt:lpstr>
      <vt:lpstr>Requisitions</vt:lpstr>
      <vt:lpstr>Requisitions</vt:lpstr>
      <vt:lpstr>Objective 6.3</vt:lpstr>
      <vt:lpstr>Relevant Lab Work/Medication</vt:lpstr>
      <vt:lpstr>Objective 6.4</vt:lpstr>
      <vt:lpstr>How to Question a Patient</vt:lpstr>
      <vt:lpstr>Patient Consent</vt:lpstr>
      <vt:lpstr>Consent Considerations</vt:lpstr>
      <vt:lpstr>Informed Consent Considerations</vt:lpstr>
      <vt:lpstr>Objective 6.5</vt:lpstr>
      <vt:lpstr>Summary</vt:lpstr>
      <vt:lpstr>Things To Take Away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MRAD 251: CT Theory</dc:title>
  <cp:lastModifiedBy>Asad Shah</cp:lastModifiedBy>
  <cp:revision>1</cp:revision>
  <dcterms:created xsi:type="dcterms:W3CDTF">2025-06-26T21:57:57Z</dcterms:created>
  <dcterms:modified xsi:type="dcterms:W3CDTF">2025-06-26T22:01:39Z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2025-06-27T00:00:00Z</vt:filetime>
  </property>
  <property fmtid="{D5CDD505-2E9C-101B-9397-08002B2CF9AE}" pid="3" name="LastSaved">
    <vt:filetime>2025-06-26T00:00:00Z</vt:filetime>
  </property>
  <property fmtid="{D5CDD505-2E9C-101B-9397-08002B2CF9AE}" pid="4" name="Producer">
    <vt:lpwstr>Foxit PDF Editor Printer Version 11.2.2.4537</vt:lpwstr>
  </property>
</Properties>
</file>