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media/image8.jpg" ContentType="image/jpg"/>
  <Override PartName="/ppt/notesSlides/notesSlide1.xml" ContentType="application/vnd.openxmlformats-officedocument.presentationml.notesSlide+xml"/>
  <Override PartName="/ppt/media/image9.jpg" ContentType="image/jpg"/>
  <Override PartName="/ppt/notesSlides/notesSlide2.xml" ContentType="application/vnd.openxmlformats-officedocument.presentationml.notesSlide+xml"/>
  <Override PartName="/ppt/media/image10.jpg" ContentType="image/jpg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12.jpg" ContentType="image/jpg"/>
  <Override PartName="/ppt/notesSlides/notesSlide5.xml" ContentType="application/vnd.openxmlformats-officedocument.presentationml.notesSlide+xml"/>
  <Override PartName="/ppt/media/image13.jpg" ContentType="image/jpg"/>
  <Override PartName="/ppt/media/image14.jpg" ContentType="image/jpg"/>
  <Override PartName="/ppt/notesSlides/notesSlide6.xml" ContentType="application/vnd.openxmlformats-officedocument.presentationml.notesSlide+xml"/>
  <Override PartName="/ppt/media/image15.jpg" ContentType="image/jpg"/>
  <Override PartName="/ppt/notesSlides/notesSlide7.xml" ContentType="application/vnd.openxmlformats-officedocument.presentationml.notesSlide+xml"/>
  <Override PartName="/ppt/media/image16.jpg" ContentType="image/jpg"/>
  <Override PartName="/ppt/notesSlides/notesSlide8.xml" ContentType="application/vnd.openxmlformats-officedocument.presentationml.notesSlide+xml"/>
  <Override PartName="/ppt/media/image17.jpg" ContentType="image/jpg"/>
  <Override PartName="/ppt/notesSlides/notesSlide9.xml" ContentType="application/vnd.openxmlformats-officedocument.presentationml.notesSlide+xml"/>
  <Override PartName="/ppt/media/image18.jpg" ContentType="image/jpg"/>
  <Override PartName="/ppt/media/image19.jpg" ContentType="image/jpg"/>
  <Override PartName="/ppt/notesSlides/notesSlide10.xml" ContentType="application/vnd.openxmlformats-officedocument.presentationml.notesSlide+xml"/>
  <Override PartName="/ppt/media/image20.jpg" ContentType="image/jpg"/>
  <Override PartName="/ppt/media/image21.jpg" ContentType="image/jpg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  <p:sldMasterId id="2147483685" r:id="rId5"/>
    <p:sldMasterId id="2147483697" r:id="rId6"/>
    <p:sldMasterId id="2147483716" r:id="rId7"/>
    <p:sldMasterId id="2147483728" r:id="rId8"/>
  </p:sldMasterIdLst>
  <p:notesMasterIdLst>
    <p:notesMasterId r:id="rId28"/>
  </p:notesMasterIdLst>
  <p:handoutMasterIdLst>
    <p:handoutMasterId r:id="rId29"/>
  </p:handoutMasterIdLst>
  <p:sldIdLst>
    <p:sldId id="275" r:id="rId9"/>
    <p:sldId id="277" r:id="rId10"/>
    <p:sldId id="278" r:id="rId11"/>
    <p:sldId id="279" r:id="rId12"/>
    <p:sldId id="280" r:id="rId13"/>
    <p:sldId id="281" r:id="rId14"/>
    <p:sldId id="262" r:id="rId15"/>
    <p:sldId id="263" r:id="rId16"/>
    <p:sldId id="282" r:id="rId17"/>
    <p:sldId id="265" r:id="rId18"/>
    <p:sldId id="266" r:id="rId19"/>
    <p:sldId id="267" r:id="rId20"/>
    <p:sldId id="283" r:id="rId21"/>
    <p:sldId id="269" r:id="rId22"/>
    <p:sldId id="270" r:id="rId23"/>
    <p:sldId id="271" r:id="rId24"/>
    <p:sldId id="272" r:id="rId25"/>
    <p:sldId id="273" r:id="rId26"/>
    <p:sldId id="274" r:id="rId27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6AB242-8698-4845-84B7-67514482DB0E}" v="13" dt="2023-01-17T18:25:32.13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821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198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4C5A2C-7C6B-7262-8A9A-F390B8A925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968804-22F5-77F1-C915-72203A3E5A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2819E-1231-4ECA-90FD-02402675190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E8988C-FF1E-2BE4-3700-6FD7344F79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0269F5-A588-B08F-7F03-80378EF5FE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2E02D-F367-47E3-B406-7E8D86E7970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024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877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r>
              <a:t>Presenter</a:t>
            </a:r>
          </a:p>
          <a:p>
            <a:r>
              <a:t>2021-01-29 14:43:58</a:t>
            </a:r>
          </a:p>
          <a:p>
            <a:r>
              <a:t>--------------------------------------------</a:t>
            </a:r>
          </a:p>
          <a:p>
            <a:r>
              <a:t> T1 has a full facet and a demifacet for articulation with the second rib</a:t>
            </a:r>
          </a:p>
          <a:p>
            <a:r>
              <a:t> T2 – T8 have demifacets on upper and lower margins</a:t>
            </a:r>
          </a:p>
          <a:p>
            <a:r>
              <a:t> T9 has only demifacet on its upper margin</a:t>
            </a:r>
          </a:p>
          <a:p>
            <a:r>
              <a:t> T10 – T12 have full facets only</a:t>
            </a:r>
          </a:p>
          <a:p>
            <a:r>
              <a:t>*** When a rib articulates with demifacets rather than full facets, it straddles two vertebral bodies.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 College</a:t>
            </a:r>
          </a:p>
        </p:txBody>
      </p:sp>
    </p:spTree>
    <p:extLst>
      <p:ext uri="{BB962C8B-B14F-4D97-AF65-F5344CB8AC3E}">
        <p14:creationId xmlns:p14="http://schemas.microsoft.com/office/powerpoint/2010/main" val="2529678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0615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572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9976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0615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760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062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8139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98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3710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2913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0428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8664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878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5888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845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202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08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15869941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0024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62460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692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26082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1528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5715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87128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99384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0168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01329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71641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56591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 College</a:t>
            </a:r>
          </a:p>
        </p:txBody>
      </p:sp>
    </p:spTree>
    <p:extLst>
      <p:ext uri="{BB962C8B-B14F-4D97-AF65-F5344CB8AC3E}">
        <p14:creationId xmlns:p14="http://schemas.microsoft.com/office/powerpoint/2010/main" val="35989122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8240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90807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8707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31974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42434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9595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20167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17474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94155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21588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137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1533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1106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486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7398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8523902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3970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10009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583371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9534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023367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36434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99590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179795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92817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248841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964892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32595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98C6C-3D69-DA92-96F0-C84C6DA9B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5E9E30-ED7E-6C5F-1C85-696BD7BEAA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A55EB-535F-B6D2-3930-9A61DD233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A1142E-973C-4986-9CC2-3878E6CFD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62953F-40DC-DF93-3577-4D89B55A6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304809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5FC9B-706C-1231-214E-805369535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834079-EED2-DFF6-A6FD-C7C320484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0A0B4-0323-F376-35BE-E67CFF394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C75E17-8F03-0098-8B89-FFB3EF6B8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2E1C3-0EFB-5C41-041D-31B376359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32017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319CD-1782-08B1-B398-A23189C2B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C6B9C-0C58-C384-8A19-2F7A88378B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0D5A97-4FBC-6424-F09B-13E595D41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DA9F8-6A32-03B3-9DFA-B314D066B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3C50E-372B-DDB5-91EB-C42364EFD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34212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72362-53A0-3067-4CA1-DBBD5A7EC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94BE1-65C4-6688-3E7E-8FFFE620DA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988C21-7D1C-2F9D-9695-64E749768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44EC52-4FBB-8747-8071-2C5A65E08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305078-CC70-CBCB-091F-91EE1CBC4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17F2FD-EBBD-B1FE-9C0D-D8953D8DA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74706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8E270-B884-CF8B-36FD-D0BE7A5A9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84D492-12C0-FFDE-CE66-00019EB0D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260C42-66FE-F7F3-DF24-2720B8D3DA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81FDCA-C443-8DF2-5EDD-31B8BE6C4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7A6B15-65A6-7955-6432-C44E4D6FE9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6D3B3E-1B8C-38F7-74A6-A300014E0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06BDFC-CB0A-334C-C643-0F2FFB875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5DB1EA-C2D0-195B-8256-14D15C060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55601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B3944-C5F1-CE76-96A8-F867CB6BF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AC4849-C1AA-B1AD-7981-8712F51C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F3DCF9-E344-840C-C3C3-EAC78FCB6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27C930-53C5-9148-657E-27A1BD1B6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057138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D8A629-34EC-4319-19E7-77B041A9D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8D87C2-EC76-C1AF-C33C-B919C7FED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EF29A-9B73-0AD1-F8F6-2AD35BA3D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361921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53F41-F624-6F59-8BC7-25D790D0C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F940D-6CDE-1BBF-A876-10E5B227D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D73149-2C0B-3928-F94B-36259727DA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293C72-D21C-86DE-EA42-4FF1D32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C73784-251A-DF4F-05C4-CC50F800C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7CEE82-1B27-A0C3-0B7D-EEC029A23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77606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4AFAD-2995-10D7-4118-AF05166DC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0893F3-2D5F-B4AD-E28A-1882863172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107BB-25DC-3B20-C978-5287F2AE31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5445B6-567C-63FF-F748-09DC2C29A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5EED06-5FE3-7121-EA82-C05506DEB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8956-C108-A9B7-F3F9-427CB7635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94332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A6500-1EB1-B647-B748-7F0A06DE1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A9DE2-3155-6367-1EBC-7C8D2FFEC1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A4D563-CE57-188B-981F-8FA875584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92754-FC6A-3B0F-A11E-0B70EE65F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78A47-930F-4D38-D979-704E0F367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885653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BAF9A0-B2F5-7F8E-45D4-F6CDA4DCE4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857F4C-B092-BB3E-FEF5-D4A797D8E8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6D8D5-CE8D-E965-7919-A6A0CE428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B96BC-9A76-1A52-6836-932E123AB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CF63F-27C1-D09C-2325-CCAFE3C73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4139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498234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3507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425406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  <p:sldLayoutId id="214748371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400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EEFB51-942E-9E04-F3AD-59333D8CA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1E0C83-42E6-7CD3-D947-5A685CF8D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080D5-8C3B-D9F9-3262-40523D8D80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BE288-8F9F-8DE5-BB9E-C1137D7B60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12700"/>
            <a:r>
              <a:rPr lang="en-CA"/>
              <a:t>©</a:t>
            </a:r>
            <a:r>
              <a:rPr lang="en-CA" spc="-35"/>
              <a:t> </a:t>
            </a:r>
            <a:r>
              <a:rPr lang="en-CA"/>
              <a:t>2016,</a:t>
            </a:r>
            <a:r>
              <a:rPr lang="en-CA" spc="-35"/>
              <a:t> </a:t>
            </a:r>
            <a:r>
              <a:rPr lang="en-CA"/>
              <a:t>SAIT</a:t>
            </a:r>
            <a:r>
              <a:rPr lang="en-CA" spc="-30"/>
              <a:t> </a:t>
            </a:r>
            <a:r>
              <a:rPr lang="en-CA" spc="-10"/>
              <a:t>Polytechnic</a:t>
            </a:r>
            <a:endParaRPr lang="en-CA" spc="-1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63A0B-D4C9-CCC5-68AB-EDFFFFB916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8130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9A6AF-0252-E690-AA12-CDA6C32A8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24400" y="2362199"/>
            <a:ext cx="5943600" cy="1147763"/>
          </a:xfrm>
        </p:spPr>
        <p:txBody>
          <a:bodyPr>
            <a:normAutofit fontScale="90000"/>
          </a:bodyPr>
          <a:lstStyle/>
          <a:p>
            <a:pPr marL="12700" algn="l">
              <a:spcBef>
                <a:spcPts val="100"/>
              </a:spcBef>
            </a:pPr>
            <a:r>
              <a:rPr lang="en-CA" sz="4000" spc="105" dirty="0">
                <a:cs typeface="Calibri"/>
              </a:rPr>
              <a:t>MRAD</a:t>
            </a:r>
            <a:r>
              <a:rPr lang="en-CA" sz="4000" spc="-15" dirty="0">
                <a:cs typeface="Calibri"/>
              </a:rPr>
              <a:t> </a:t>
            </a:r>
            <a:r>
              <a:rPr lang="en-CA" sz="4000" spc="105" dirty="0">
                <a:cs typeface="Calibri"/>
              </a:rPr>
              <a:t>256:</a:t>
            </a:r>
            <a:br>
              <a:rPr lang="en-CA" sz="4000" dirty="0">
                <a:cs typeface="Calibri"/>
              </a:rPr>
            </a:br>
            <a:r>
              <a:rPr lang="en-CA" sz="4000" spc="40" dirty="0">
                <a:cs typeface="Calibri"/>
              </a:rPr>
              <a:t>Radiographic </a:t>
            </a:r>
            <a:r>
              <a:rPr lang="en-CA" sz="4000" spc="-10" dirty="0">
                <a:cs typeface="Calibri"/>
              </a:rPr>
              <a:t>Technique 2</a:t>
            </a:r>
            <a:endParaRPr lang="en-CA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942C4C-7276-939A-EDA4-DD21A37F37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56879" y="3657600"/>
            <a:ext cx="3352800" cy="512762"/>
          </a:xfrm>
        </p:spPr>
        <p:txBody>
          <a:bodyPr>
            <a:normAutofit fontScale="92500"/>
          </a:bodyPr>
          <a:lstStyle/>
          <a:p>
            <a:pPr algn="l"/>
            <a:r>
              <a:rPr lang="en-US" dirty="0"/>
              <a:t>Thoracic Spine Anatomy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17759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>
            <a:extLst>
              <a:ext uri="{FF2B5EF4-FFF2-40B4-BE49-F238E27FC236}">
                <a16:creationId xmlns:a16="http://schemas.microsoft.com/office/drawing/2014/main" id="{4BCCFB80-32B1-B690-7CD9-15F3029A9FE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95117" y="1248155"/>
            <a:ext cx="4968239" cy="4966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4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783CB-6043-3C84-8544-8B8AA3B5B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400" dirty="0"/>
              <a:t>Thoracic</a:t>
            </a:r>
            <a:r>
              <a:rPr lang="en-CA" sz="4400" spc="-35" dirty="0"/>
              <a:t> </a:t>
            </a:r>
            <a:r>
              <a:rPr lang="en-CA" sz="4400" spc="-10" dirty="0"/>
              <a:t>Spine</a:t>
            </a:r>
            <a:endParaRPr lang="en-CA" dirty="0"/>
          </a:p>
        </p:txBody>
      </p:sp>
      <p:grpSp>
        <p:nvGrpSpPr>
          <p:cNvPr id="4" name="object 6">
            <a:extLst>
              <a:ext uri="{FF2B5EF4-FFF2-40B4-BE49-F238E27FC236}">
                <a16:creationId xmlns:a16="http://schemas.microsoft.com/office/drawing/2014/main" id="{598873EE-DDA5-D905-D548-C4940576799D}"/>
              </a:ext>
            </a:extLst>
          </p:cNvPr>
          <p:cNvGrpSpPr/>
          <p:nvPr/>
        </p:nvGrpSpPr>
        <p:grpSpPr>
          <a:xfrm>
            <a:off x="2045208" y="1447801"/>
            <a:ext cx="7874634" cy="4909185"/>
            <a:chOff x="521208" y="1447800"/>
            <a:chExt cx="7874634" cy="4909185"/>
          </a:xfrm>
        </p:grpSpPr>
        <p:pic>
          <p:nvPicPr>
            <p:cNvPr id="5" name="object 7">
              <a:extLst>
                <a:ext uri="{FF2B5EF4-FFF2-40B4-BE49-F238E27FC236}">
                  <a16:creationId xmlns:a16="http://schemas.microsoft.com/office/drawing/2014/main" id="{6A626E90-E98C-5A25-078B-22A4CA08B7C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99844" y="1447800"/>
              <a:ext cx="5666231" cy="4908803"/>
            </a:xfrm>
            <a:prstGeom prst="rect">
              <a:avLst/>
            </a:prstGeom>
          </p:spPr>
        </p:pic>
        <p:sp>
          <p:nvSpPr>
            <p:cNvPr id="6" name="object 8">
              <a:extLst>
                <a:ext uri="{FF2B5EF4-FFF2-40B4-BE49-F238E27FC236}">
                  <a16:creationId xmlns:a16="http://schemas.microsoft.com/office/drawing/2014/main" id="{27DDF2A0-3AFA-53A6-2079-32857A60F25E}"/>
                </a:ext>
              </a:extLst>
            </p:cNvPr>
            <p:cNvSpPr/>
            <p:nvPr/>
          </p:nvSpPr>
          <p:spPr>
            <a:xfrm>
              <a:off x="7315962" y="2515361"/>
              <a:ext cx="1066800" cy="685800"/>
            </a:xfrm>
            <a:custGeom>
              <a:avLst/>
              <a:gdLst/>
              <a:ahLst/>
              <a:cxnLst/>
              <a:rect l="l" t="t" r="r" b="b"/>
              <a:pathLst>
                <a:path w="1066800" h="685800">
                  <a:moveTo>
                    <a:pt x="342900" y="0"/>
                  </a:moveTo>
                  <a:lnTo>
                    <a:pt x="0" y="342900"/>
                  </a:lnTo>
                  <a:lnTo>
                    <a:pt x="342900" y="685800"/>
                  </a:lnTo>
                  <a:lnTo>
                    <a:pt x="342900" y="514350"/>
                  </a:lnTo>
                  <a:lnTo>
                    <a:pt x="1066800" y="514350"/>
                  </a:lnTo>
                  <a:lnTo>
                    <a:pt x="1066800" y="171450"/>
                  </a:lnTo>
                  <a:lnTo>
                    <a:pt x="342900" y="171450"/>
                  </a:lnTo>
                  <a:lnTo>
                    <a:pt x="342900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9">
              <a:extLst>
                <a:ext uri="{FF2B5EF4-FFF2-40B4-BE49-F238E27FC236}">
                  <a16:creationId xmlns:a16="http://schemas.microsoft.com/office/drawing/2014/main" id="{CB9842D3-869B-ABE4-6C8B-2B61383A5B19}"/>
                </a:ext>
              </a:extLst>
            </p:cNvPr>
            <p:cNvSpPr/>
            <p:nvPr/>
          </p:nvSpPr>
          <p:spPr>
            <a:xfrm>
              <a:off x="7315962" y="2515361"/>
              <a:ext cx="1066800" cy="685800"/>
            </a:xfrm>
            <a:custGeom>
              <a:avLst/>
              <a:gdLst/>
              <a:ahLst/>
              <a:cxnLst/>
              <a:rect l="l" t="t" r="r" b="b"/>
              <a:pathLst>
                <a:path w="1066800" h="685800">
                  <a:moveTo>
                    <a:pt x="0" y="342900"/>
                  </a:moveTo>
                  <a:lnTo>
                    <a:pt x="342900" y="0"/>
                  </a:lnTo>
                  <a:lnTo>
                    <a:pt x="342900" y="171450"/>
                  </a:lnTo>
                  <a:lnTo>
                    <a:pt x="1066800" y="171450"/>
                  </a:lnTo>
                  <a:lnTo>
                    <a:pt x="1066800" y="514350"/>
                  </a:lnTo>
                  <a:lnTo>
                    <a:pt x="342900" y="514350"/>
                  </a:lnTo>
                  <a:lnTo>
                    <a:pt x="342900" y="685800"/>
                  </a:lnTo>
                  <a:lnTo>
                    <a:pt x="0" y="342900"/>
                  </a:lnTo>
                  <a:close/>
                </a:path>
              </a:pathLst>
            </a:custGeom>
            <a:ln w="25908">
              <a:solidFill>
                <a:srgbClr val="A1A1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10">
              <a:extLst>
                <a:ext uri="{FF2B5EF4-FFF2-40B4-BE49-F238E27FC236}">
                  <a16:creationId xmlns:a16="http://schemas.microsoft.com/office/drawing/2014/main" id="{614D6393-A2DE-1569-D3FA-465868D82A86}"/>
                </a:ext>
              </a:extLst>
            </p:cNvPr>
            <p:cNvSpPr/>
            <p:nvPr/>
          </p:nvSpPr>
          <p:spPr>
            <a:xfrm>
              <a:off x="534162" y="2515361"/>
              <a:ext cx="1266825" cy="762000"/>
            </a:xfrm>
            <a:custGeom>
              <a:avLst/>
              <a:gdLst/>
              <a:ahLst/>
              <a:cxnLst/>
              <a:rect l="l" t="t" r="r" b="b"/>
              <a:pathLst>
                <a:path w="1266825" h="762000">
                  <a:moveTo>
                    <a:pt x="885444" y="0"/>
                  </a:moveTo>
                  <a:lnTo>
                    <a:pt x="885444" y="190500"/>
                  </a:lnTo>
                  <a:lnTo>
                    <a:pt x="0" y="190500"/>
                  </a:lnTo>
                  <a:lnTo>
                    <a:pt x="0" y="571500"/>
                  </a:lnTo>
                  <a:lnTo>
                    <a:pt x="885444" y="571500"/>
                  </a:lnTo>
                  <a:lnTo>
                    <a:pt x="885444" y="762000"/>
                  </a:lnTo>
                  <a:lnTo>
                    <a:pt x="1266444" y="381000"/>
                  </a:lnTo>
                  <a:lnTo>
                    <a:pt x="885444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11">
              <a:extLst>
                <a:ext uri="{FF2B5EF4-FFF2-40B4-BE49-F238E27FC236}">
                  <a16:creationId xmlns:a16="http://schemas.microsoft.com/office/drawing/2014/main" id="{237CA9A7-51AC-83E0-C0B5-9A11208B9036}"/>
                </a:ext>
              </a:extLst>
            </p:cNvPr>
            <p:cNvSpPr/>
            <p:nvPr/>
          </p:nvSpPr>
          <p:spPr>
            <a:xfrm>
              <a:off x="534162" y="2515361"/>
              <a:ext cx="1266825" cy="762000"/>
            </a:xfrm>
            <a:custGeom>
              <a:avLst/>
              <a:gdLst/>
              <a:ahLst/>
              <a:cxnLst/>
              <a:rect l="l" t="t" r="r" b="b"/>
              <a:pathLst>
                <a:path w="1266825" h="762000">
                  <a:moveTo>
                    <a:pt x="0" y="190500"/>
                  </a:moveTo>
                  <a:lnTo>
                    <a:pt x="885444" y="190500"/>
                  </a:lnTo>
                  <a:lnTo>
                    <a:pt x="885444" y="0"/>
                  </a:lnTo>
                  <a:lnTo>
                    <a:pt x="1266444" y="381000"/>
                  </a:lnTo>
                  <a:lnTo>
                    <a:pt x="885444" y="762000"/>
                  </a:lnTo>
                  <a:lnTo>
                    <a:pt x="885444" y="571500"/>
                  </a:lnTo>
                  <a:lnTo>
                    <a:pt x="0" y="571500"/>
                  </a:lnTo>
                  <a:lnTo>
                    <a:pt x="0" y="190500"/>
                  </a:lnTo>
                  <a:close/>
                </a:path>
              </a:pathLst>
            </a:custGeom>
            <a:ln w="25908">
              <a:solidFill>
                <a:srgbClr val="A1A1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267682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42E2D-B817-6FC5-4C03-43800A4F8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400" dirty="0">
                <a:uFill>
                  <a:solidFill>
                    <a:srgbClr val="005EB8"/>
                  </a:solidFill>
                </a:uFill>
              </a:rPr>
              <a:t>Thoracic</a:t>
            </a:r>
            <a:r>
              <a:rPr lang="en-CA" sz="4400" spc="-35" dirty="0">
                <a:uFill>
                  <a:solidFill>
                    <a:srgbClr val="005EB8"/>
                  </a:solidFill>
                </a:uFill>
              </a:rPr>
              <a:t> </a:t>
            </a:r>
            <a:r>
              <a:rPr lang="en-CA" sz="4400" spc="-10" dirty="0">
                <a:uFill>
                  <a:solidFill>
                    <a:srgbClr val="005EB8"/>
                  </a:solidFill>
                </a:uFill>
              </a:rPr>
              <a:t>Vertebrae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3AEC0-63FF-7537-9699-83D0708172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69265" marR="179705" indent="-456565">
              <a:spcBef>
                <a:spcPts val="105"/>
              </a:spcBef>
              <a:buChar char="•"/>
              <a:tabLst>
                <a:tab pos="469265" algn="l"/>
                <a:tab pos="469900" algn="l"/>
              </a:tabLst>
            </a:pPr>
            <a:r>
              <a:rPr lang="en-US" sz="2800" dirty="0">
                <a:cs typeface="Arial"/>
              </a:rPr>
              <a:t>The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thoracic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vertebrae</a:t>
            </a:r>
            <a:r>
              <a:rPr lang="en-US" sz="2800" spc="-7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increase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size </a:t>
            </a:r>
            <a:r>
              <a:rPr lang="en-US" sz="2800" dirty="0">
                <a:cs typeface="Arial"/>
              </a:rPr>
              <a:t>from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first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to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10" dirty="0">
                <a:cs typeface="Arial"/>
              </a:rPr>
              <a:t> last.</a:t>
            </a:r>
            <a:endParaRPr lang="en-US" sz="2800" dirty="0">
              <a:cs typeface="Arial"/>
            </a:endParaRPr>
          </a:p>
          <a:p>
            <a:pPr>
              <a:spcBef>
                <a:spcPts val="25"/>
              </a:spcBef>
              <a:buFont typeface="Arial"/>
              <a:buChar char="•"/>
            </a:pPr>
            <a:endParaRPr lang="en-US" sz="4400" dirty="0">
              <a:cs typeface="Arial"/>
            </a:endParaRPr>
          </a:p>
          <a:p>
            <a:pPr marL="469265" indent="-456565">
              <a:buChar char="•"/>
              <a:tabLst>
                <a:tab pos="469265" algn="l"/>
                <a:tab pos="469900" algn="l"/>
              </a:tabLst>
            </a:pPr>
            <a:r>
              <a:rPr lang="en-US" sz="2800" dirty="0">
                <a:cs typeface="Arial"/>
              </a:rPr>
              <a:t>T1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–</a:t>
            </a:r>
            <a:r>
              <a:rPr lang="en-US" sz="2800" spc="-8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T4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are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similar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to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cervical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vertebrae</a:t>
            </a:r>
            <a:endParaRPr lang="en-US" sz="2800" dirty="0">
              <a:cs typeface="Arial"/>
            </a:endParaRPr>
          </a:p>
          <a:p>
            <a:pPr>
              <a:spcBef>
                <a:spcPts val="30"/>
              </a:spcBef>
              <a:buFont typeface="Arial"/>
              <a:buChar char="•"/>
            </a:pPr>
            <a:endParaRPr lang="en-US" sz="4400" dirty="0">
              <a:cs typeface="Arial"/>
            </a:endParaRPr>
          </a:p>
          <a:p>
            <a:pPr marL="469900" marR="998855" indent="-457834">
              <a:buFont typeface="Arial"/>
              <a:buChar char="•"/>
              <a:tabLst>
                <a:tab pos="574675" algn="l"/>
                <a:tab pos="575310" algn="l"/>
              </a:tabLst>
            </a:pPr>
            <a:r>
              <a:rPr lang="en-US" dirty="0"/>
              <a:t>	</a:t>
            </a:r>
            <a:r>
              <a:rPr lang="en-US" sz="2800" dirty="0">
                <a:cs typeface="Arial"/>
              </a:rPr>
              <a:t>T5,</a:t>
            </a:r>
            <a:r>
              <a:rPr lang="en-US" sz="2800" spc="-9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T6,</a:t>
            </a:r>
            <a:r>
              <a:rPr lang="en-US" sz="2800" spc="-9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T7,</a:t>
            </a:r>
            <a:r>
              <a:rPr lang="en-US" sz="2800" spc="-7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T8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are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typical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thoracic vertebrae</a:t>
            </a:r>
            <a:endParaRPr lang="en-US" sz="2800" dirty="0">
              <a:cs typeface="Arial"/>
            </a:endParaRPr>
          </a:p>
          <a:p>
            <a:pPr>
              <a:spcBef>
                <a:spcPts val="30"/>
              </a:spcBef>
              <a:buFont typeface="Arial"/>
              <a:buChar char="•"/>
            </a:pPr>
            <a:endParaRPr lang="en-US" sz="4400" dirty="0">
              <a:cs typeface="Arial"/>
            </a:endParaRPr>
          </a:p>
          <a:p>
            <a:pPr marL="469265" indent="-456565">
              <a:buChar char="•"/>
              <a:tabLst>
                <a:tab pos="469265" algn="l"/>
                <a:tab pos="469900" algn="l"/>
              </a:tabLst>
            </a:pPr>
            <a:r>
              <a:rPr lang="en-US" sz="2800" dirty="0">
                <a:cs typeface="Arial"/>
              </a:rPr>
              <a:t>T9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–</a:t>
            </a:r>
            <a:r>
              <a:rPr lang="en-US" sz="2800" spc="-8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T12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are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similar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to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lumbar vertebrae</a:t>
            </a:r>
            <a:endParaRPr lang="en-US" sz="2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8991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CB0A-FCD2-D768-4DB3-A0E6CFEFA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400" dirty="0"/>
              <a:t>Thoracic</a:t>
            </a:r>
            <a:r>
              <a:rPr lang="en-CA" sz="4400" spc="-35" dirty="0"/>
              <a:t> </a:t>
            </a:r>
            <a:r>
              <a:rPr lang="en-CA" sz="4400" spc="-20" dirty="0"/>
              <a:t>Vertebrae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DA08F-39F0-D147-D0B5-5F0C23613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2700">
              <a:spcBef>
                <a:spcPts val="770"/>
              </a:spcBef>
            </a:pPr>
            <a:r>
              <a:rPr lang="en-US" sz="2800" b="1" spc="-20" dirty="0">
                <a:cs typeface="Arial"/>
              </a:rPr>
              <a:t>Body</a:t>
            </a:r>
            <a:endParaRPr lang="en-US" sz="2800" dirty="0">
              <a:cs typeface="Arial"/>
            </a:endParaRPr>
          </a:p>
          <a:p>
            <a:pPr marL="756285" indent="-287020">
              <a:spcBef>
                <a:spcPts val="675"/>
              </a:spcBef>
              <a:buChar char="•"/>
              <a:tabLst>
                <a:tab pos="756285" algn="l"/>
                <a:tab pos="756920" algn="l"/>
              </a:tabLst>
            </a:pPr>
            <a:r>
              <a:rPr lang="en-US" sz="2800" dirty="0">
                <a:cs typeface="Arial"/>
              </a:rPr>
              <a:t>Heart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shaped</a:t>
            </a:r>
            <a:endParaRPr lang="en-US" sz="2800" dirty="0">
              <a:cs typeface="Arial"/>
            </a:endParaRPr>
          </a:p>
          <a:p>
            <a:pPr>
              <a:spcBef>
                <a:spcPts val="45"/>
              </a:spcBef>
              <a:buFont typeface="Arial"/>
              <a:buChar char="•"/>
            </a:pPr>
            <a:endParaRPr lang="en-US" sz="4050" dirty="0">
              <a:cs typeface="Arial"/>
            </a:endParaRPr>
          </a:p>
          <a:p>
            <a:pPr marL="12700"/>
            <a:r>
              <a:rPr lang="en-US" sz="2800" b="1" spc="-10" dirty="0">
                <a:cs typeface="Arial"/>
              </a:rPr>
              <a:t>Vertebral</a:t>
            </a:r>
            <a:r>
              <a:rPr lang="en-US" sz="2800" b="1" spc="-185" dirty="0">
                <a:cs typeface="Arial"/>
              </a:rPr>
              <a:t> </a:t>
            </a:r>
            <a:r>
              <a:rPr lang="en-US" sz="2800" b="1" spc="-10" dirty="0">
                <a:cs typeface="Arial"/>
              </a:rPr>
              <a:t>Foramen</a:t>
            </a:r>
            <a:endParaRPr lang="en-US" sz="2800" dirty="0">
              <a:cs typeface="Arial"/>
            </a:endParaRPr>
          </a:p>
          <a:p>
            <a:pPr marL="756285" indent="-287020">
              <a:spcBef>
                <a:spcPts val="670"/>
              </a:spcBef>
              <a:buChar char="•"/>
              <a:tabLst>
                <a:tab pos="756285" algn="l"/>
                <a:tab pos="756920" algn="l"/>
              </a:tabLst>
            </a:pPr>
            <a:r>
              <a:rPr lang="en-US" sz="2800" spc="-10" dirty="0">
                <a:cs typeface="Arial"/>
              </a:rPr>
              <a:t>Circular</a:t>
            </a:r>
            <a:endParaRPr lang="en-US" sz="2800" dirty="0">
              <a:cs typeface="Arial"/>
            </a:endParaRPr>
          </a:p>
          <a:p>
            <a:pPr>
              <a:spcBef>
                <a:spcPts val="50"/>
              </a:spcBef>
              <a:buFont typeface="Arial"/>
              <a:buChar char="•"/>
            </a:pPr>
            <a:endParaRPr lang="en-US" sz="4050" dirty="0">
              <a:cs typeface="Arial"/>
            </a:endParaRPr>
          </a:p>
          <a:p>
            <a:pPr marL="12700"/>
            <a:r>
              <a:rPr lang="en-US" sz="2800" b="1" spc="-10" dirty="0">
                <a:cs typeface="Arial"/>
              </a:rPr>
              <a:t>Transverse</a:t>
            </a:r>
            <a:r>
              <a:rPr lang="en-US" sz="2800" b="1" spc="-175" dirty="0">
                <a:cs typeface="Arial"/>
              </a:rPr>
              <a:t> </a:t>
            </a:r>
            <a:r>
              <a:rPr lang="en-US" sz="2800" b="1" spc="-10" dirty="0">
                <a:cs typeface="Arial"/>
              </a:rPr>
              <a:t>Processes</a:t>
            </a:r>
            <a:endParaRPr lang="en-US" sz="2800" dirty="0">
              <a:cs typeface="Arial"/>
            </a:endParaRPr>
          </a:p>
          <a:p>
            <a:pPr marL="756285" marR="5080" indent="-287020">
              <a:spcBef>
                <a:spcPts val="670"/>
              </a:spcBef>
              <a:buChar char="•"/>
              <a:tabLst>
                <a:tab pos="756285" algn="l"/>
                <a:tab pos="756920" algn="l"/>
              </a:tabLst>
            </a:pPr>
            <a:r>
              <a:rPr lang="en-US" sz="2800" dirty="0">
                <a:cs typeface="Arial"/>
              </a:rPr>
              <a:t>Have</a:t>
            </a:r>
            <a:r>
              <a:rPr lang="en-US" sz="2800" spc="-6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facets</a:t>
            </a:r>
            <a:r>
              <a:rPr lang="en-US" sz="2800" spc="-7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(transverse</a:t>
            </a:r>
            <a:r>
              <a:rPr lang="en-US" sz="2800" spc="-7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costal</a:t>
            </a:r>
            <a:r>
              <a:rPr lang="en-US" sz="2800" spc="-7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facets)</a:t>
            </a:r>
            <a:r>
              <a:rPr lang="en-US" sz="2800" spc="-75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that </a:t>
            </a:r>
            <a:r>
              <a:rPr lang="en-US" sz="2800" dirty="0">
                <a:cs typeface="Arial"/>
              </a:rPr>
              <a:t>articulate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tubercles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of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ribs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(except </a:t>
            </a:r>
            <a:r>
              <a:rPr lang="en-US" sz="2800" dirty="0">
                <a:cs typeface="Arial"/>
              </a:rPr>
              <a:t>for</a:t>
            </a:r>
            <a:r>
              <a:rPr lang="en-US" sz="2800" spc="-135" dirty="0">
                <a:cs typeface="Arial"/>
              </a:rPr>
              <a:t> </a:t>
            </a:r>
            <a:r>
              <a:rPr lang="en-US" sz="2800" spc="-30" dirty="0">
                <a:cs typeface="Arial"/>
              </a:rPr>
              <a:t>T11</a:t>
            </a:r>
            <a:r>
              <a:rPr lang="en-US" sz="2800" spc="-7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125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T12)</a:t>
            </a:r>
            <a:endParaRPr lang="en-US" sz="2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80128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587EE-EBE9-0B4B-E108-73A8940D1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400" dirty="0">
                <a:uFill>
                  <a:solidFill>
                    <a:srgbClr val="005EB8"/>
                  </a:solidFill>
                </a:uFill>
              </a:rPr>
              <a:t>Thoracic</a:t>
            </a:r>
            <a:r>
              <a:rPr lang="en-CA" sz="4400" spc="-45" dirty="0">
                <a:uFill>
                  <a:solidFill>
                    <a:srgbClr val="005EB8"/>
                  </a:solidFill>
                </a:uFill>
              </a:rPr>
              <a:t> </a:t>
            </a:r>
            <a:r>
              <a:rPr lang="en-CA" sz="4400" spc="-10" dirty="0">
                <a:uFill>
                  <a:solidFill>
                    <a:srgbClr val="005EB8"/>
                  </a:solidFill>
                </a:uFill>
              </a:rPr>
              <a:t>Vertebrae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8A868-7596-2AC2-CC12-1F956A1C1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4965" indent="-342265">
              <a:spcBef>
                <a:spcPts val="894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3200" b="1" dirty="0"/>
              <a:t>Superior</a:t>
            </a:r>
            <a:r>
              <a:rPr lang="en-US" sz="3200" b="1" spc="-60" dirty="0"/>
              <a:t> </a:t>
            </a:r>
            <a:r>
              <a:rPr lang="en-US" sz="3200" b="1" dirty="0"/>
              <a:t>and</a:t>
            </a:r>
            <a:r>
              <a:rPr lang="en-US" sz="3200" b="1" spc="-50" dirty="0"/>
              <a:t> </a:t>
            </a:r>
            <a:r>
              <a:rPr lang="en-US" sz="3200" b="1" dirty="0"/>
              <a:t>Inferior</a:t>
            </a:r>
            <a:r>
              <a:rPr lang="en-US" sz="3200" b="1" spc="-60" dirty="0"/>
              <a:t> </a:t>
            </a:r>
            <a:r>
              <a:rPr lang="en-US" sz="3200" b="1" dirty="0"/>
              <a:t>articular</a:t>
            </a:r>
            <a:r>
              <a:rPr lang="en-US" sz="3200" b="1" spc="-45" dirty="0"/>
              <a:t> </a:t>
            </a:r>
            <a:r>
              <a:rPr lang="en-US" sz="3200" b="1" spc="-10" dirty="0"/>
              <a:t>facets</a:t>
            </a:r>
            <a:endParaRPr lang="en-US" sz="3200" dirty="0"/>
          </a:p>
          <a:p>
            <a:pPr marL="756285" marR="5080" lvl="1" indent="-287020">
              <a:spcBef>
                <a:spcPts val="690"/>
              </a:spcBef>
              <a:buChar char="•"/>
              <a:tabLst>
                <a:tab pos="756285" algn="l"/>
                <a:tab pos="756920" algn="l"/>
              </a:tabLst>
            </a:pPr>
            <a:r>
              <a:rPr lang="en-US" sz="2800" dirty="0">
                <a:cs typeface="Arial"/>
              </a:rPr>
              <a:t>Lie</a:t>
            </a:r>
            <a:r>
              <a:rPr lang="en-US" sz="2800" spc="-5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frontal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plane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preventing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flexion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spc="-25" dirty="0">
                <a:cs typeface="Arial"/>
              </a:rPr>
              <a:t>and </a:t>
            </a:r>
            <a:r>
              <a:rPr lang="en-US" sz="2800" dirty="0">
                <a:cs typeface="Arial"/>
              </a:rPr>
              <a:t>extension,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but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allows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spine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this</a:t>
            </a:r>
            <a:r>
              <a:rPr lang="en-US" sz="2800" spc="-5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region </a:t>
            </a:r>
            <a:r>
              <a:rPr lang="en-US" sz="2800" dirty="0">
                <a:cs typeface="Arial"/>
              </a:rPr>
              <a:t>to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rotate</a:t>
            </a:r>
            <a:endParaRPr lang="en-US" sz="2800" dirty="0">
              <a:cs typeface="Arial"/>
            </a:endParaRPr>
          </a:p>
          <a:p>
            <a:pPr lvl="1">
              <a:spcBef>
                <a:spcPts val="10"/>
              </a:spcBef>
              <a:buFont typeface="Arial"/>
              <a:buChar char="•"/>
            </a:pPr>
            <a:endParaRPr lang="en-US" sz="4150" dirty="0"/>
          </a:p>
          <a:p>
            <a:pPr marL="354965" indent="-342265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3200" b="1" dirty="0"/>
              <a:t>Spinous</a:t>
            </a:r>
            <a:r>
              <a:rPr lang="en-US" sz="3200" b="1" spc="-55" dirty="0"/>
              <a:t> </a:t>
            </a:r>
            <a:r>
              <a:rPr lang="en-US" sz="3200" b="1" spc="-10" dirty="0"/>
              <a:t>Process</a:t>
            </a:r>
            <a:endParaRPr lang="en-US" sz="3200" dirty="0"/>
          </a:p>
          <a:p>
            <a:pPr marL="756285" lvl="1" indent="-287020">
              <a:spcBef>
                <a:spcPts val="685"/>
              </a:spcBef>
              <a:buChar char="•"/>
              <a:tabLst>
                <a:tab pos="756285" algn="l"/>
                <a:tab pos="756920" algn="l"/>
              </a:tabLst>
            </a:pPr>
            <a:r>
              <a:rPr lang="en-US" sz="2800" dirty="0">
                <a:cs typeface="Arial"/>
              </a:rPr>
              <a:t>Long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pointed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inferiorly</a:t>
            </a:r>
            <a:endParaRPr lang="en-US" sz="2800" dirty="0">
              <a:cs typeface="Arial"/>
            </a:endParaRPr>
          </a:p>
          <a:p>
            <a:pPr marL="756285" lvl="1" indent="-287020">
              <a:spcBef>
                <a:spcPts val="675"/>
              </a:spcBef>
              <a:buChar char="•"/>
              <a:tabLst>
                <a:tab pos="756285" algn="l"/>
                <a:tab pos="756920" algn="l"/>
              </a:tabLst>
            </a:pPr>
            <a:r>
              <a:rPr lang="en-US" sz="2800" dirty="0">
                <a:cs typeface="Arial"/>
              </a:rPr>
              <a:t>Corresponds</a:t>
            </a:r>
            <a:r>
              <a:rPr lang="en-US" sz="2800" spc="-9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</a:t>
            </a:r>
            <a:r>
              <a:rPr lang="en-US" sz="2800" spc="-10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vertebra</a:t>
            </a:r>
            <a:r>
              <a:rPr lang="en-US" sz="2800" spc="-9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below</a:t>
            </a:r>
            <a:endParaRPr lang="en-US" sz="2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80571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9395">
              <a:spcBef>
                <a:spcPts val="100"/>
              </a:spcBef>
            </a:pPr>
            <a:r>
              <a:rPr sz="4400" spc="-10" dirty="0"/>
              <a:t>Typical</a:t>
            </a:r>
            <a:r>
              <a:rPr sz="4400" spc="-195" dirty="0"/>
              <a:t> </a:t>
            </a:r>
            <a:r>
              <a:rPr sz="4400" dirty="0"/>
              <a:t>Thoracic</a:t>
            </a:r>
            <a:r>
              <a:rPr sz="4400" spc="-114" dirty="0"/>
              <a:t> </a:t>
            </a:r>
            <a:r>
              <a:rPr sz="4400" spc="-20" dirty="0"/>
              <a:t>Vertebrae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43200" y="1500702"/>
            <a:ext cx="5978673" cy="49821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716795"/>
            <a:ext cx="10515600" cy="6222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</a:pPr>
            <a:r>
              <a:rPr sz="4400" spc="-10" dirty="0"/>
              <a:t>Typical</a:t>
            </a:r>
            <a:r>
              <a:rPr sz="4400" spc="-195" dirty="0"/>
              <a:t> </a:t>
            </a:r>
            <a:r>
              <a:rPr sz="4400" dirty="0"/>
              <a:t>Thoracic</a:t>
            </a:r>
            <a:r>
              <a:rPr sz="4400" spc="-114" dirty="0"/>
              <a:t> </a:t>
            </a:r>
            <a:r>
              <a:rPr sz="4400" spc="-20" dirty="0"/>
              <a:t>Vertebrae</a:t>
            </a:r>
            <a:endParaRPr sz="4400" dirty="0"/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97846" y="1402360"/>
            <a:ext cx="7596308" cy="509051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object 13">
            <a:extLst>
              <a:ext uri="{FF2B5EF4-FFF2-40B4-BE49-F238E27FC236}">
                <a16:creationId xmlns:a16="http://schemas.microsoft.com/office/drawing/2014/main" id="{4A7DBE6E-3F1C-7B6B-E636-841363A42961}"/>
              </a:ext>
            </a:extLst>
          </p:cNvPr>
          <p:cNvGrpSpPr/>
          <p:nvPr/>
        </p:nvGrpSpPr>
        <p:grpSpPr>
          <a:xfrm>
            <a:off x="7058718" y="5920349"/>
            <a:ext cx="4688855" cy="540925"/>
            <a:chOff x="4858448" y="6323012"/>
            <a:chExt cx="4298950" cy="488315"/>
          </a:xfrm>
        </p:grpSpPr>
        <p:sp>
          <p:nvSpPr>
            <p:cNvPr id="37" name="object 14">
              <a:extLst>
                <a:ext uri="{FF2B5EF4-FFF2-40B4-BE49-F238E27FC236}">
                  <a16:creationId xmlns:a16="http://schemas.microsoft.com/office/drawing/2014/main" id="{D4F02D2C-AC73-F6A5-74B7-306671BE5C6B}"/>
                </a:ext>
              </a:extLst>
            </p:cNvPr>
            <p:cNvSpPr/>
            <p:nvPr/>
          </p:nvSpPr>
          <p:spPr>
            <a:xfrm>
              <a:off x="4871465" y="6336029"/>
              <a:ext cx="4272915" cy="462280"/>
            </a:xfrm>
            <a:custGeom>
              <a:avLst/>
              <a:gdLst/>
              <a:ahLst/>
              <a:cxnLst/>
              <a:rect l="l" t="t" r="r" b="b"/>
              <a:pathLst>
                <a:path w="4272915" h="462279">
                  <a:moveTo>
                    <a:pt x="4272534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4272534" y="461772"/>
                  </a:lnTo>
                  <a:lnTo>
                    <a:pt x="42725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5">
              <a:extLst>
                <a:ext uri="{FF2B5EF4-FFF2-40B4-BE49-F238E27FC236}">
                  <a16:creationId xmlns:a16="http://schemas.microsoft.com/office/drawing/2014/main" id="{D277D495-8741-9FF2-5B8D-E52D750CEE74}"/>
                </a:ext>
              </a:extLst>
            </p:cNvPr>
            <p:cNvSpPr/>
            <p:nvPr/>
          </p:nvSpPr>
          <p:spPr>
            <a:xfrm>
              <a:off x="4871465" y="6323075"/>
              <a:ext cx="4272915" cy="26034"/>
            </a:xfrm>
            <a:custGeom>
              <a:avLst/>
              <a:gdLst/>
              <a:ahLst/>
              <a:cxnLst/>
              <a:rect l="l" t="t" r="r" b="b"/>
              <a:pathLst>
                <a:path w="4272915" h="26035">
                  <a:moveTo>
                    <a:pt x="0" y="25908"/>
                  </a:moveTo>
                  <a:lnTo>
                    <a:pt x="4272534" y="25908"/>
                  </a:lnTo>
                  <a:lnTo>
                    <a:pt x="4272534" y="0"/>
                  </a:lnTo>
                  <a:lnTo>
                    <a:pt x="0" y="0"/>
                  </a:lnTo>
                  <a:lnTo>
                    <a:pt x="0" y="2590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16">
              <a:extLst>
                <a:ext uri="{FF2B5EF4-FFF2-40B4-BE49-F238E27FC236}">
                  <a16:creationId xmlns:a16="http://schemas.microsoft.com/office/drawing/2014/main" id="{B3003020-A42E-2A0C-DFA2-72B7E41AA520}"/>
                </a:ext>
              </a:extLst>
            </p:cNvPr>
            <p:cNvSpPr/>
            <p:nvPr/>
          </p:nvSpPr>
          <p:spPr>
            <a:xfrm>
              <a:off x="4871465" y="6336029"/>
              <a:ext cx="4272915" cy="462280"/>
            </a:xfrm>
            <a:custGeom>
              <a:avLst/>
              <a:gdLst/>
              <a:ahLst/>
              <a:cxnLst/>
              <a:rect l="l" t="t" r="r" b="b"/>
              <a:pathLst>
                <a:path w="4272915" h="462279">
                  <a:moveTo>
                    <a:pt x="4272534" y="461772"/>
                  </a:moveTo>
                  <a:lnTo>
                    <a:pt x="0" y="461772"/>
                  </a:lnTo>
                  <a:lnTo>
                    <a:pt x="0" y="0"/>
                  </a:lnTo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" name="object 4">
            <a:extLst>
              <a:ext uri="{FF2B5EF4-FFF2-40B4-BE49-F238E27FC236}">
                <a16:creationId xmlns:a16="http://schemas.microsoft.com/office/drawing/2014/main" id="{5EBE79FB-C99C-F0E1-8EC6-015B95662036}"/>
              </a:ext>
            </a:extLst>
          </p:cNvPr>
          <p:cNvGrpSpPr/>
          <p:nvPr/>
        </p:nvGrpSpPr>
        <p:grpSpPr>
          <a:xfrm>
            <a:off x="3352801" y="1"/>
            <a:ext cx="6696166" cy="6410705"/>
            <a:chOff x="1828800" y="0"/>
            <a:chExt cx="7299705" cy="6792468"/>
          </a:xfrm>
        </p:grpSpPr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177F4AF6-092E-0FC6-A3D4-36C3E5772089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28800" y="0"/>
              <a:ext cx="4902708" cy="6792468"/>
            </a:xfrm>
            <a:prstGeom prst="rect">
              <a:avLst/>
            </a:prstGeom>
          </p:spPr>
        </p:pic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5CF7C34E-DADB-3A9E-C203-A4AADBA37336}"/>
                </a:ext>
              </a:extLst>
            </p:cNvPr>
            <p:cNvSpPr/>
            <p:nvPr/>
          </p:nvSpPr>
          <p:spPr>
            <a:xfrm>
              <a:off x="4871465" y="55626"/>
              <a:ext cx="4257040" cy="307975"/>
            </a:xfrm>
            <a:custGeom>
              <a:avLst/>
              <a:gdLst/>
              <a:ahLst/>
              <a:cxnLst/>
              <a:rect l="l" t="t" r="r" b="b"/>
              <a:pathLst>
                <a:path w="4257040" h="307975">
                  <a:moveTo>
                    <a:pt x="4256532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4256532" y="307848"/>
                  </a:lnTo>
                  <a:lnTo>
                    <a:pt x="42565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CBA54AE1-9FF0-8A29-B518-8BC944C05D11}"/>
              </a:ext>
            </a:extLst>
          </p:cNvPr>
          <p:cNvGrpSpPr/>
          <p:nvPr/>
        </p:nvGrpSpPr>
        <p:grpSpPr>
          <a:xfrm>
            <a:off x="1752600" y="491422"/>
            <a:ext cx="10284824" cy="5978017"/>
            <a:chOff x="1773175" y="432689"/>
            <a:chExt cx="10284824" cy="5978017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29E77571-E832-1136-73D3-FDE325FA0423}"/>
                </a:ext>
              </a:extLst>
            </p:cNvPr>
            <p:cNvSpPr/>
            <p:nvPr/>
          </p:nvSpPr>
          <p:spPr>
            <a:xfrm>
              <a:off x="7863189" y="1648542"/>
              <a:ext cx="4194810" cy="523240"/>
            </a:xfrm>
            <a:custGeom>
              <a:avLst/>
              <a:gdLst/>
              <a:ahLst/>
              <a:cxnLst/>
              <a:rect l="l" t="t" r="r" b="b"/>
              <a:pathLst>
                <a:path w="4194809" h="523239">
                  <a:moveTo>
                    <a:pt x="0" y="0"/>
                  </a:moveTo>
                  <a:lnTo>
                    <a:pt x="4194810" y="0"/>
                  </a:lnTo>
                </a:path>
                <a:path w="4194809" h="523239">
                  <a:moveTo>
                    <a:pt x="4194810" y="522731"/>
                  </a:moveTo>
                  <a:lnTo>
                    <a:pt x="0" y="522731"/>
                  </a:lnTo>
                  <a:lnTo>
                    <a:pt x="0" y="0"/>
                  </a:lnTo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E6AB68C9-27CD-A2FE-23BC-737E1F42AE55}"/>
                </a:ext>
              </a:extLst>
            </p:cNvPr>
            <p:cNvSpPr txBox="1"/>
            <p:nvPr/>
          </p:nvSpPr>
          <p:spPr>
            <a:xfrm>
              <a:off x="7940660" y="1674398"/>
              <a:ext cx="4053204" cy="453390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marR="5080">
                <a:spcBef>
                  <a:spcPts val="105"/>
                </a:spcBef>
              </a:pPr>
              <a:r>
                <a:rPr sz="1400" b="1" spc="-10" dirty="0">
                  <a:latin typeface="Arial"/>
                  <a:cs typeface="Arial"/>
                </a:rPr>
                <a:t>T2-</a:t>
              </a:r>
              <a:r>
                <a:rPr sz="1400" b="1" dirty="0">
                  <a:latin typeface="Arial"/>
                  <a:cs typeface="Arial"/>
                </a:rPr>
                <a:t>8</a:t>
              </a:r>
              <a:r>
                <a:rPr sz="1400" b="1" spc="-35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have</a:t>
              </a:r>
              <a:r>
                <a:rPr sz="1400" b="1" spc="-25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demi</a:t>
              </a:r>
              <a:r>
                <a:rPr sz="1400" b="1" spc="-30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facets</a:t>
              </a:r>
              <a:r>
                <a:rPr sz="1400" b="1" spc="-45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above</a:t>
              </a:r>
              <a:r>
                <a:rPr sz="1400" b="1" spc="-30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and</a:t>
              </a:r>
              <a:r>
                <a:rPr sz="1400" b="1" spc="-30" dirty="0">
                  <a:latin typeface="Arial"/>
                  <a:cs typeface="Arial"/>
                </a:rPr>
                <a:t> </a:t>
              </a:r>
              <a:r>
                <a:rPr sz="1400" b="1" spc="-10" dirty="0">
                  <a:latin typeface="Arial"/>
                  <a:cs typeface="Arial"/>
                </a:rPr>
                <a:t>below,</a:t>
              </a:r>
              <a:r>
                <a:rPr sz="1400" b="1" spc="-65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T9</a:t>
              </a:r>
              <a:r>
                <a:rPr sz="1400" b="1" spc="-20" dirty="0">
                  <a:latin typeface="Arial"/>
                  <a:cs typeface="Arial"/>
                </a:rPr>
                <a:t> only </a:t>
              </a:r>
              <a:r>
                <a:rPr sz="1400" b="1" dirty="0">
                  <a:latin typeface="Arial"/>
                  <a:cs typeface="Arial"/>
                </a:rPr>
                <a:t>has</a:t>
              </a:r>
              <a:r>
                <a:rPr sz="1400" b="1" spc="-20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a</a:t>
              </a:r>
              <a:r>
                <a:rPr sz="1400" b="1" spc="-10" dirty="0">
                  <a:latin typeface="Arial"/>
                  <a:cs typeface="Arial"/>
                </a:rPr>
                <a:t> demi-</a:t>
              </a:r>
              <a:r>
                <a:rPr sz="1400" b="1" dirty="0">
                  <a:latin typeface="Arial"/>
                  <a:cs typeface="Arial"/>
                </a:rPr>
                <a:t>facet</a:t>
              </a:r>
              <a:r>
                <a:rPr sz="1400" b="1" spc="-40" dirty="0">
                  <a:latin typeface="Arial"/>
                  <a:cs typeface="Arial"/>
                </a:rPr>
                <a:t> </a:t>
              </a:r>
              <a:r>
                <a:rPr sz="1400" b="1" spc="-10" dirty="0">
                  <a:latin typeface="Arial"/>
                  <a:cs typeface="Arial"/>
                </a:rPr>
                <a:t>above</a:t>
              </a:r>
              <a:endParaRPr sz="1400" dirty="0">
                <a:latin typeface="Arial"/>
                <a:cs typeface="Arial"/>
              </a:endParaRPr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6F964121-2250-C4DF-306F-4958A49C12DA}"/>
                </a:ext>
              </a:extLst>
            </p:cNvPr>
            <p:cNvSpPr/>
            <p:nvPr/>
          </p:nvSpPr>
          <p:spPr>
            <a:xfrm>
              <a:off x="8922288" y="4024564"/>
              <a:ext cx="2350135" cy="307975"/>
            </a:xfrm>
            <a:custGeom>
              <a:avLst/>
              <a:gdLst/>
              <a:ahLst/>
              <a:cxnLst/>
              <a:rect l="l" t="t" r="r" b="b"/>
              <a:pathLst>
                <a:path w="2350134" h="307975">
                  <a:moveTo>
                    <a:pt x="0" y="0"/>
                  </a:moveTo>
                  <a:lnTo>
                    <a:pt x="2350007" y="0"/>
                  </a:lnTo>
                  <a:lnTo>
                    <a:pt x="2350007" y="307848"/>
                  </a:lnTo>
                  <a:lnTo>
                    <a:pt x="0" y="307848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84192BD-D753-0E60-AE08-FEB72F63E1D0}"/>
                </a:ext>
              </a:extLst>
            </p:cNvPr>
            <p:cNvSpPr txBox="1"/>
            <p:nvPr/>
          </p:nvSpPr>
          <p:spPr>
            <a:xfrm>
              <a:off x="9012457" y="4083831"/>
              <a:ext cx="2169795" cy="22826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400" b="1" dirty="0">
                  <a:latin typeface="Arial"/>
                  <a:cs typeface="Arial"/>
                </a:rPr>
                <a:t>T10</a:t>
              </a:r>
              <a:r>
                <a:rPr sz="1400" b="1" spc="-30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has</a:t>
              </a:r>
              <a:r>
                <a:rPr sz="1400" b="1" spc="-25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a</a:t>
              </a:r>
              <a:r>
                <a:rPr sz="1400" b="1" spc="-30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full</a:t>
              </a:r>
              <a:r>
                <a:rPr sz="1400" b="1" spc="-25" dirty="0">
                  <a:latin typeface="Arial"/>
                  <a:cs typeface="Arial"/>
                </a:rPr>
                <a:t> </a:t>
              </a:r>
              <a:r>
                <a:rPr sz="1400" b="1" dirty="0">
                  <a:latin typeface="Arial"/>
                  <a:cs typeface="Arial"/>
                </a:rPr>
                <a:t>facet</a:t>
              </a:r>
              <a:r>
                <a:rPr sz="1400" b="1" spc="-35" dirty="0">
                  <a:latin typeface="Arial"/>
                  <a:cs typeface="Arial"/>
                </a:rPr>
                <a:t> </a:t>
              </a:r>
              <a:r>
                <a:rPr sz="1400" b="1" spc="-10" dirty="0">
                  <a:latin typeface="Arial"/>
                  <a:cs typeface="Arial"/>
                </a:rPr>
                <a:t>above</a:t>
              </a:r>
              <a:endParaRPr sz="1400" dirty="0">
                <a:latin typeface="Arial"/>
                <a:cs typeface="Arial"/>
              </a:endParaRPr>
            </a:p>
          </p:txBody>
        </p:sp>
        <p:sp>
          <p:nvSpPr>
            <p:cNvPr id="13" name="object 17">
              <a:extLst>
                <a:ext uri="{FF2B5EF4-FFF2-40B4-BE49-F238E27FC236}">
                  <a16:creationId xmlns:a16="http://schemas.microsoft.com/office/drawing/2014/main" id="{C16128A9-9093-AFF0-A2D8-C72B07CC7A7A}"/>
                </a:ext>
              </a:extLst>
            </p:cNvPr>
            <p:cNvSpPr txBox="1"/>
            <p:nvPr/>
          </p:nvSpPr>
          <p:spPr>
            <a:xfrm>
              <a:off x="7178500" y="6019546"/>
              <a:ext cx="4097020" cy="39116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>
                <a:spcBef>
                  <a:spcPts val="100"/>
                </a:spcBef>
              </a:pPr>
              <a:r>
                <a:rPr sz="1200" b="1" spc="-25" dirty="0">
                  <a:latin typeface="Arial"/>
                  <a:cs typeface="Arial"/>
                </a:rPr>
                <a:t>T11-</a:t>
              </a:r>
              <a:r>
                <a:rPr sz="1200" b="1" dirty="0">
                  <a:latin typeface="Arial"/>
                  <a:cs typeface="Arial"/>
                </a:rPr>
                <a:t>12</a:t>
              </a:r>
              <a:r>
                <a:rPr sz="1200" b="1" spc="-50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have</a:t>
              </a:r>
              <a:r>
                <a:rPr sz="1200" b="1" spc="-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only</a:t>
              </a:r>
              <a:r>
                <a:rPr sz="1200" b="1" spc="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a</a:t>
              </a:r>
              <a:r>
                <a:rPr sz="1200" b="1" spc="-1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full facet,</a:t>
              </a:r>
              <a:r>
                <a:rPr sz="1200" b="1" spc="-1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for</a:t>
              </a:r>
              <a:r>
                <a:rPr sz="1200" b="1" spc="-1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the</a:t>
              </a:r>
              <a:r>
                <a:rPr sz="1200" b="1" spc="-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costovertebral</a:t>
              </a:r>
              <a:r>
                <a:rPr sz="1200" b="1" spc="-15" dirty="0">
                  <a:latin typeface="Arial"/>
                  <a:cs typeface="Arial"/>
                </a:rPr>
                <a:t> </a:t>
              </a:r>
              <a:r>
                <a:rPr sz="1200" b="1" spc="-10" dirty="0">
                  <a:latin typeface="Arial"/>
                  <a:cs typeface="Arial"/>
                </a:rPr>
                <a:t>joint, </a:t>
              </a:r>
              <a:r>
                <a:rPr sz="1200" b="1" dirty="0">
                  <a:latin typeface="Arial"/>
                  <a:cs typeface="Arial"/>
                </a:rPr>
                <a:t>no</a:t>
              </a:r>
              <a:r>
                <a:rPr sz="1200" b="1" spc="-1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facet</a:t>
              </a:r>
              <a:r>
                <a:rPr sz="1200" b="1" spc="-40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on the</a:t>
              </a:r>
              <a:r>
                <a:rPr sz="1200" b="1" spc="5" dirty="0">
                  <a:latin typeface="Arial"/>
                  <a:cs typeface="Arial"/>
                </a:rPr>
                <a:t> </a:t>
              </a:r>
              <a:r>
                <a:rPr sz="1200" b="1" dirty="0">
                  <a:latin typeface="Arial"/>
                  <a:cs typeface="Arial"/>
                </a:rPr>
                <a:t>transverse</a:t>
              </a:r>
              <a:r>
                <a:rPr sz="1200" b="1" spc="-40" dirty="0">
                  <a:latin typeface="Arial"/>
                  <a:cs typeface="Arial"/>
                </a:rPr>
                <a:t> </a:t>
              </a:r>
              <a:r>
                <a:rPr sz="1200" b="1" spc="-10" dirty="0">
                  <a:latin typeface="Arial"/>
                  <a:cs typeface="Arial"/>
                </a:rPr>
                <a:t>process</a:t>
              </a:r>
              <a:endParaRPr sz="1200" dirty="0">
                <a:latin typeface="Arial"/>
                <a:cs typeface="Arial"/>
              </a:endParaRPr>
            </a:p>
          </p:txBody>
        </p:sp>
        <p:grpSp>
          <p:nvGrpSpPr>
            <p:cNvPr id="14" name="object 18">
              <a:extLst>
                <a:ext uri="{FF2B5EF4-FFF2-40B4-BE49-F238E27FC236}">
                  <a16:creationId xmlns:a16="http://schemas.microsoft.com/office/drawing/2014/main" id="{7E549DD4-50FD-BFB9-6636-7CD5BFC29C92}"/>
                </a:ext>
              </a:extLst>
            </p:cNvPr>
            <p:cNvGrpSpPr/>
            <p:nvPr/>
          </p:nvGrpSpPr>
          <p:grpSpPr>
            <a:xfrm>
              <a:off x="5563364" y="432689"/>
              <a:ext cx="3373120" cy="5852795"/>
              <a:chOff x="4039364" y="432688"/>
              <a:chExt cx="3373120" cy="5852795"/>
            </a:xfrm>
          </p:grpSpPr>
          <p:sp>
            <p:nvSpPr>
              <p:cNvPr id="23" name="object 19">
                <a:extLst>
                  <a:ext uri="{FF2B5EF4-FFF2-40B4-BE49-F238E27FC236}">
                    <a16:creationId xmlns:a16="http://schemas.microsoft.com/office/drawing/2014/main" id="{7886CDB0-AFBF-2B4B-5A77-D69DCF6BE30C}"/>
                  </a:ext>
                </a:extLst>
              </p:cNvPr>
              <p:cNvSpPr/>
              <p:nvPr/>
            </p:nvSpPr>
            <p:spPr>
              <a:xfrm>
                <a:off x="4492143" y="447293"/>
                <a:ext cx="2352040" cy="306070"/>
              </a:xfrm>
              <a:custGeom>
                <a:avLst/>
                <a:gdLst/>
                <a:ahLst/>
                <a:cxnLst/>
                <a:rect l="l" t="t" r="r" b="b"/>
                <a:pathLst>
                  <a:path w="2352040" h="306070">
                    <a:moveTo>
                      <a:pt x="2351646" y="0"/>
                    </a:moveTo>
                    <a:lnTo>
                      <a:pt x="0" y="305650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4" name="object 20">
                <a:extLst>
                  <a:ext uri="{FF2B5EF4-FFF2-40B4-BE49-F238E27FC236}">
                    <a16:creationId xmlns:a16="http://schemas.microsoft.com/office/drawing/2014/main" id="{E91EA1DF-6E89-98CC-A015-2C10A080A7EA}"/>
                  </a:ext>
                </a:extLst>
              </p:cNvPr>
              <p:cNvSpPr/>
              <p:nvPr/>
            </p:nvSpPr>
            <p:spPr>
              <a:xfrm>
                <a:off x="4420360" y="708002"/>
                <a:ext cx="92075" cy="86360"/>
              </a:xfrm>
              <a:custGeom>
                <a:avLst/>
                <a:gdLst/>
                <a:ahLst/>
                <a:cxnLst/>
                <a:rect l="l" t="t" r="r" b="b"/>
                <a:pathLst>
                  <a:path w="92075" h="86359">
                    <a:moveTo>
                      <a:pt x="80543" y="0"/>
                    </a:moveTo>
                    <a:lnTo>
                      <a:pt x="0" y="54267"/>
                    </a:lnTo>
                    <a:lnTo>
                      <a:pt x="91744" y="86144"/>
                    </a:lnTo>
                    <a:lnTo>
                      <a:pt x="80543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5" name="object 21">
                <a:extLst>
                  <a:ext uri="{FF2B5EF4-FFF2-40B4-BE49-F238E27FC236}">
                    <a16:creationId xmlns:a16="http://schemas.microsoft.com/office/drawing/2014/main" id="{1CDE509C-5C4A-FC3B-F813-BA1C51F684B0}"/>
                  </a:ext>
                </a:extLst>
              </p:cNvPr>
              <p:cNvSpPr/>
              <p:nvPr/>
            </p:nvSpPr>
            <p:spPr>
              <a:xfrm>
                <a:off x="4491258" y="605789"/>
                <a:ext cx="2907030" cy="600075"/>
              </a:xfrm>
              <a:custGeom>
                <a:avLst/>
                <a:gdLst/>
                <a:ahLst/>
                <a:cxnLst/>
                <a:rect l="l" t="t" r="r" b="b"/>
                <a:pathLst>
                  <a:path w="2907029" h="600075">
                    <a:moveTo>
                      <a:pt x="2906420" y="0"/>
                    </a:moveTo>
                    <a:lnTo>
                      <a:pt x="0" y="600049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6" name="object 22">
                <a:extLst>
                  <a:ext uri="{FF2B5EF4-FFF2-40B4-BE49-F238E27FC236}">
                    <a16:creationId xmlns:a16="http://schemas.microsoft.com/office/drawing/2014/main" id="{57A20227-13B1-EEAD-AA52-2B67A104979E}"/>
                  </a:ext>
                </a:extLst>
              </p:cNvPr>
              <p:cNvSpPr/>
              <p:nvPr/>
            </p:nvSpPr>
            <p:spPr>
              <a:xfrm>
                <a:off x="4420362" y="1160376"/>
                <a:ext cx="93980" cy="85090"/>
              </a:xfrm>
              <a:custGeom>
                <a:avLst/>
                <a:gdLst/>
                <a:ahLst/>
                <a:cxnLst/>
                <a:rect l="l" t="t" r="r" b="b"/>
                <a:pathLst>
                  <a:path w="93979" h="85090">
                    <a:moveTo>
                      <a:pt x="76288" y="0"/>
                    </a:moveTo>
                    <a:lnTo>
                      <a:pt x="0" y="60109"/>
                    </a:lnTo>
                    <a:lnTo>
                      <a:pt x="93853" y="85077"/>
                    </a:lnTo>
                    <a:lnTo>
                      <a:pt x="76288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7" name="object 23">
                <a:extLst>
                  <a:ext uri="{FF2B5EF4-FFF2-40B4-BE49-F238E27FC236}">
                    <a16:creationId xmlns:a16="http://schemas.microsoft.com/office/drawing/2014/main" id="{3FCC5917-143F-D531-F121-37FD38D26B95}"/>
                  </a:ext>
                </a:extLst>
              </p:cNvPr>
              <p:cNvSpPr/>
              <p:nvPr/>
            </p:nvSpPr>
            <p:spPr>
              <a:xfrm>
                <a:off x="4261688" y="1981961"/>
                <a:ext cx="1835150" cy="491490"/>
              </a:xfrm>
              <a:custGeom>
                <a:avLst/>
                <a:gdLst/>
                <a:ahLst/>
                <a:cxnLst/>
                <a:rect l="l" t="t" r="r" b="b"/>
                <a:pathLst>
                  <a:path w="1835150" h="491489">
                    <a:moveTo>
                      <a:pt x="1835073" y="0"/>
                    </a:moveTo>
                    <a:lnTo>
                      <a:pt x="0" y="490918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8" name="object 24">
                <a:extLst>
                  <a:ext uri="{FF2B5EF4-FFF2-40B4-BE49-F238E27FC236}">
                    <a16:creationId xmlns:a16="http://schemas.microsoft.com/office/drawing/2014/main" id="{8A442310-7A88-DAC1-F152-F6634AE45D9F}"/>
                  </a:ext>
                </a:extLst>
              </p:cNvPr>
              <p:cNvSpPr/>
              <p:nvPr/>
            </p:nvSpPr>
            <p:spPr>
              <a:xfrm>
                <a:off x="4191757" y="2427182"/>
                <a:ext cx="95250" cy="84455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84455">
                    <a:moveTo>
                      <a:pt x="72694" y="0"/>
                    </a:moveTo>
                    <a:lnTo>
                      <a:pt x="0" y="64414"/>
                    </a:lnTo>
                    <a:lnTo>
                      <a:pt x="95148" y="83921"/>
                    </a:lnTo>
                    <a:lnTo>
                      <a:pt x="72694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9" name="object 25">
                <a:extLst>
                  <a:ext uri="{FF2B5EF4-FFF2-40B4-BE49-F238E27FC236}">
                    <a16:creationId xmlns:a16="http://schemas.microsoft.com/office/drawing/2014/main" id="{45EB30E5-6A9E-5890-D6E6-D6384BC05F71}"/>
                  </a:ext>
                </a:extLst>
              </p:cNvPr>
              <p:cNvSpPr/>
              <p:nvPr/>
            </p:nvSpPr>
            <p:spPr>
              <a:xfrm>
                <a:off x="4187075" y="3593398"/>
                <a:ext cx="3053080" cy="480059"/>
              </a:xfrm>
              <a:custGeom>
                <a:avLst/>
                <a:gdLst/>
                <a:ahLst/>
                <a:cxnLst/>
                <a:rect l="l" t="t" r="r" b="b"/>
                <a:pathLst>
                  <a:path w="3053079" h="480060">
                    <a:moveTo>
                      <a:pt x="3052686" y="479717"/>
                    </a:moveTo>
                    <a:lnTo>
                      <a:pt x="0" y="0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0" name="object 26">
                <a:extLst>
                  <a:ext uri="{FF2B5EF4-FFF2-40B4-BE49-F238E27FC236}">
                    <a16:creationId xmlns:a16="http://schemas.microsoft.com/office/drawing/2014/main" id="{266DCEBE-02C5-E2E6-94E3-8EA08A524FE2}"/>
                  </a:ext>
                </a:extLst>
              </p:cNvPr>
              <p:cNvSpPr/>
              <p:nvPr/>
            </p:nvSpPr>
            <p:spPr>
              <a:xfrm>
                <a:off x="4115560" y="3552743"/>
                <a:ext cx="92710" cy="86360"/>
              </a:xfrm>
              <a:custGeom>
                <a:avLst/>
                <a:gdLst/>
                <a:ahLst/>
                <a:cxnLst/>
                <a:rect l="l" t="t" r="r" b="b"/>
                <a:pathLst>
                  <a:path w="92710" h="86360">
                    <a:moveTo>
                      <a:pt x="92557" y="0"/>
                    </a:moveTo>
                    <a:lnTo>
                      <a:pt x="0" y="29413"/>
                    </a:lnTo>
                    <a:lnTo>
                      <a:pt x="79070" y="85813"/>
                    </a:lnTo>
                    <a:lnTo>
                      <a:pt x="92557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1" name="object 27">
                <a:extLst>
                  <a:ext uri="{FF2B5EF4-FFF2-40B4-BE49-F238E27FC236}">
                    <a16:creationId xmlns:a16="http://schemas.microsoft.com/office/drawing/2014/main" id="{E3C485F8-7215-6D9E-1F9D-E5948DB09E25}"/>
                  </a:ext>
                </a:extLst>
              </p:cNvPr>
              <p:cNvSpPr/>
              <p:nvPr/>
            </p:nvSpPr>
            <p:spPr>
              <a:xfrm>
                <a:off x="4164681" y="4694510"/>
                <a:ext cx="1378585" cy="1492250"/>
              </a:xfrm>
              <a:custGeom>
                <a:avLst/>
                <a:gdLst/>
                <a:ahLst/>
                <a:cxnLst/>
                <a:rect l="l" t="t" r="r" b="b"/>
                <a:pathLst>
                  <a:path w="1378585" h="1492250">
                    <a:moveTo>
                      <a:pt x="1378394" y="1491995"/>
                    </a:moveTo>
                    <a:lnTo>
                      <a:pt x="0" y="0"/>
                    </a:lnTo>
                  </a:path>
                </a:pathLst>
              </a:custGeom>
              <a:ln w="28955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2" name="object 28">
                <a:extLst>
                  <a:ext uri="{FF2B5EF4-FFF2-40B4-BE49-F238E27FC236}">
                    <a16:creationId xmlns:a16="http://schemas.microsoft.com/office/drawing/2014/main" id="{D1B90A50-EAB2-AF67-E7E6-E1286BEB5AAC}"/>
                  </a:ext>
                </a:extLst>
              </p:cNvPr>
              <p:cNvSpPr/>
              <p:nvPr/>
            </p:nvSpPr>
            <p:spPr>
              <a:xfrm>
                <a:off x="4115564" y="4641342"/>
                <a:ext cx="91440" cy="93345"/>
              </a:xfrm>
              <a:custGeom>
                <a:avLst/>
                <a:gdLst/>
                <a:ahLst/>
                <a:cxnLst/>
                <a:rect l="l" t="t" r="r" b="b"/>
                <a:pathLst>
                  <a:path w="91439" h="93345">
                    <a:moveTo>
                      <a:pt x="0" y="0"/>
                    </a:moveTo>
                    <a:lnTo>
                      <a:pt x="27038" y="93281"/>
                    </a:lnTo>
                    <a:lnTo>
                      <a:pt x="90843" y="3434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3" name="object 29">
                <a:extLst>
                  <a:ext uri="{FF2B5EF4-FFF2-40B4-BE49-F238E27FC236}">
                    <a16:creationId xmlns:a16="http://schemas.microsoft.com/office/drawing/2014/main" id="{981AFC88-114A-F85A-91CB-CCA8A85D2F8E}"/>
                  </a:ext>
                </a:extLst>
              </p:cNvPr>
              <p:cNvSpPr/>
              <p:nvPr/>
            </p:nvSpPr>
            <p:spPr>
              <a:xfrm>
                <a:off x="4108831" y="5888525"/>
                <a:ext cx="1302385" cy="382270"/>
              </a:xfrm>
              <a:custGeom>
                <a:avLst/>
                <a:gdLst/>
                <a:ahLst/>
                <a:cxnLst/>
                <a:rect l="l" t="t" r="r" b="b"/>
                <a:pathLst>
                  <a:path w="1302385" h="382270">
                    <a:moveTo>
                      <a:pt x="1302131" y="381800"/>
                    </a:moveTo>
                    <a:lnTo>
                      <a:pt x="0" y="0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4" name="object 30">
                <a:extLst>
                  <a:ext uri="{FF2B5EF4-FFF2-40B4-BE49-F238E27FC236}">
                    <a16:creationId xmlns:a16="http://schemas.microsoft.com/office/drawing/2014/main" id="{EF8091A4-E12F-E802-22F7-73A7A6B9CBCA}"/>
                  </a:ext>
                </a:extLst>
              </p:cNvPr>
              <p:cNvSpPr/>
              <p:nvPr/>
            </p:nvSpPr>
            <p:spPr>
              <a:xfrm>
                <a:off x="4039364" y="5850923"/>
                <a:ext cx="95885" cy="83820"/>
              </a:xfrm>
              <a:custGeom>
                <a:avLst/>
                <a:gdLst/>
                <a:ahLst/>
                <a:cxnLst/>
                <a:rect l="l" t="t" r="r" b="b"/>
                <a:pathLst>
                  <a:path w="95885" h="83820">
                    <a:moveTo>
                      <a:pt x="95580" y="0"/>
                    </a:moveTo>
                    <a:lnTo>
                      <a:pt x="0" y="17233"/>
                    </a:lnTo>
                    <a:lnTo>
                      <a:pt x="71132" y="83362"/>
                    </a:lnTo>
                    <a:lnTo>
                      <a:pt x="9558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5" name="object 31">
              <a:extLst>
                <a:ext uri="{FF2B5EF4-FFF2-40B4-BE49-F238E27FC236}">
                  <a16:creationId xmlns:a16="http://schemas.microsoft.com/office/drawing/2014/main" id="{E3CC0F60-3ACE-F5A8-D7FD-F2C89E3F2937}"/>
                </a:ext>
              </a:extLst>
            </p:cNvPr>
            <p:cNvSpPr txBox="1"/>
            <p:nvPr/>
          </p:nvSpPr>
          <p:spPr>
            <a:xfrm>
              <a:off x="1773175" y="2045971"/>
              <a:ext cx="1564005" cy="1816735"/>
            </a:xfrm>
            <a:prstGeom prst="rect">
              <a:avLst/>
            </a:prstGeom>
            <a:ln w="25908">
              <a:solidFill>
                <a:srgbClr val="000000"/>
              </a:solidFill>
            </a:ln>
          </p:spPr>
          <p:txBody>
            <a:bodyPr vert="horz" wrap="square" lIns="0" tIns="39370" rIns="0" bIns="0" rtlCol="0">
              <a:spAutoFit/>
            </a:bodyPr>
            <a:lstStyle/>
            <a:p>
              <a:pPr marL="90805" marR="420370">
                <a:spcBef>
                  <a:spcPts val="310"/>
                </a:spcBef>
              </a:pPr>
              <a:r>
                <a:rPr sz="1400" spc="-10" dirty="0">
                  <a:latin typeface="Arial"/>
                  <a:cs typeface="Arial"/>
                </a:rPr>
                <a:t>T1-</a:t>
              </a:r>
              <a:r>
                <a:rPr sz="1400" dirty="0">
                  <a:latin typeface="Arial"/>
                  <a:cs typeface="Arial"/>
                </a:rPr>
                <a:t>10</a:t>
              </a:r>
              <a:r>
                <a:rPr sz="1400" spc="-50" dirty="0">
                  <a:latin typeface="Arial"/>
                  <a:cs typeface="Arial"/>
                </a:rPr>
                <a:t> </a:t>
              </a:r>
              <a:r>
                <a:rPr sz="1400" dirty="0">
                  <a:latin typeface="Arial"/>
                  <a:cs typeface="Arial"/>
                </a:rPr>
                <a:t>have</a:t>
              </a:r>
              <a:r>
                <a:rPr sz="1400" spc="-5" dirty="0">
                  <a:latin typeface="Arial"/>
                  <a:cs typeface="Arial"/>
                </a:rPr>
                <a:t> </a:t>
              </a:r>
              <a:r>
                <a:rPr sz="1400" spc="-50" dirty="0">
                  <a:latin typeface="Arial"/>
                  <a:cs typeface="Arial"/>
                </a:rPr>
                <a:t>a </a:t>
              </a:r>
              <a:r>
                <a:rPr sz="1400" dirty="0">
                  <a:latin typeface="Arial"/>
                  <a:cs typeface="Arial"/>
                </a:rPr>
                <a:t>facet</a:t>
              </a:r>
              <a:r>
                <a:rPr sz="1400" spc="-35" dirty="0">
                  <a:latin typeface="Arial"/>
                  <a:cs typeface="Arial"/>
                </a:rPr>
                <a:t> </a:t>
              </a:r>
              <a:r>
                <a:rPr sz="1400" spc="-25" dirty="0">
                  <a:latin typeface="Arial"/>
                  <a:cs typeface="Arial"/>
                </a:rPr>
                <a:t>on</a:t>
              </a:r>
              <a:endParaRPr sz="1400">
                <a:latin typeface="Arial"/>
                <a:cs typeface="Arial"/>
              </a:endParaRPr>
            </a:p>
            <a:p>
              <a:pPr marL="90805" marR="199390"/>
              <a:r>
                <a:rPr sz="1400" dirty="0">
                  <a:latin typeface="Arial"/>
                  <a:cs typeface="Arial"/>
                </a:rPr>
                <a:t>each</a:t>
              </a:r>
              <a:r>
                <a:rPr sz="1400" spc="-35" dirty="0">
                  <a:latin typeface="Arial"/>
                  <a:cs typeface="Arial"/>
                </a:rPr>
                <a:t> </a:t>
              </a:r>
              <a:r>
                <a:rPr sz="1400" spc="-10" dirty="0">
                  <a:latin typeface="Arial"/>
                  <a:cs typeface="Arial"/>
                </a:rPr>
                <a:t>transverse process</a:t>
              </a:r>
              <a:endParaRPr sz="1400">
                <a:latin typeface="Arial"/>
                <a:cs typeface="Arial"/>
              </a:endParaRPr>
            </a:p>
            <a:p>
              <a:pPr marL="90805" marR="184150">
                <a:spcBef>
                  <a:spcPts val="5"/>
                </a:spcBef>
              </a:pPr>
              <a:r>
                <a:rPr sz="1400" dirty="0">
                  <a:latin typeface="Arial"/>
                  <a:cs typeface="Arial"/>
                </a:rPr>
                <a:t>to</a:t>
              </a:r>
              <a:r>
                <a:rPr sz="1400" spc="-40" dirty="0">
                  <a:latin typeface="Arial"/>
                  <a:cs typeface="Arial"/>
                </a:rPr>
                <a:t> </a:t>
              </a:r>
              <a:r>
                <a:rPr sz="1400" dirty="0">
                  <a:latin typeface="Arial"/>
                  <a:cs typeface="Arial"/>
                </a:rPr>
                <a:t>articulate</a:t>
              </a:r>
              <a:r>
                <a:rPr sz="1400" spc="-45" dirty="0">
                  <a:latin typeface="Arial"/>
                  <a:cs typeface="Arial"/>
                </a:rPr>
                <a:t> </a:t>
              </a:r>
              <a:r>
                <a:rPr sz="1400" spc="-20" dirty="0">
                  <a:latin typeface="Arial"/>
                  <a:cs typeface="Arial"/>
                </a:rPr>
                <a:t>with </a:t>
              </a:r>
              <a:r>
                <a:rPr sz="1400" spc="-25" dirty="0">
                  <a:latin typeface="Arial"/>
                  <a:cs typeface="Arial"/>
                </a:rPr>
                <a:t>the</a:t>
              </a:r>
              <a:endParaRPr sz="1400">
                <a:latin typeface="Arial"/>
                <a:cs typeface="Arial"/>
              </a:endParaRPr>
            </a:p>
            <a:p>
              <a:pPr marL="90805" marR="251460"/>
              <a:r>
                <a:rPr sz="1400" dirty="0">
                  <a:latin typeface="Arial"/>
                  <a:cs typeface="Arial"/>
                </a:rPr>
                <a:t>tubercles</a:t>
              </a:r>
              <a:r>
                <a:rPr sz="1400" spc="-60" dirty="0">
                  <a:latin typeface="Arial"/>
                  <a:cs typeface="Arial"/>
                </a:rPr>
                <a:t> </a:t>
              </a:r>
              <a:r>
                <a:rPr sz="1400" dirty="0">
                  <a:latin typeface="Arial"/>
                  <a:cs typeface="Arial"/>
                </a:rPr>
                <a:t>of</a:t>
              </a:r>
              <a:r>
                <a:rPr sz="1400" spc="-20" dirty="0">
                  <a:latin typeface="Arial"/>
                  <a:cs typeface="Arial"/>
                </a:rPr>
                <a:t> </a:t>
              </a:r>
              <a:r>
                <a:rPr sz="1400" spc="-25" dirty="0">
                  <a:latin typeface="Arial"/>
                  <a:cs typeface="Arial"/>
                </a:rPr>
                <a:t>the </a:t>
              </a:r>
              <a:r>
                <a:rPr sz="1400" spc="-20" dirty="0">
                  <a:latin typeface="Arial"/>
                  <a:cs typeface="Arial"/>
                </a:rPr>
                <a:t>ribs</a:t>
              </a:r>
              <a:endParaRPr sz="1400">
                <a:latin typeface="Arial"/>
                <a:cs typeface="Arial"/>
              </a:endParaRPr>
            </a:p>
          </p:txBody>
        </p:sp>
        <p:grpSp>
          <p:nvGrpSpPr>
            <p:cNvPr id="16" name="object 32">
              <a:extLst>
                <a:ext uri="{FF2B5EF4-FFF2-40B4-BE49-F238E27FC236}">
                  <a16:creationId xmlns:a16="http://schemas.microsoft.com/office/drawing/2014/main" id="{78B65AA3-9D2C-F595-F9E9-9D281DA06224}"/>
                </a:ext>
              </a:extLst>
            </p:cNvPr>
            <p:cNvGrpSpPr/>
            <p:nvPr/>
          </p:nvGrpSpPr>
          <p:grpSpPr>
            <a:xfrm>
              <a:off x="2831592" y="654561"/>
              <a:ext cx="2163445" cy="2964815"/>
              <a:chOff x="1307591" y="654560"/>
              <a:chExt cx="2163445" cy="2964815"/>
            </a:xfrm>
          </p:grpSpPr>
          <p:sp>
            <p:nvSpPr>
              <p:cNvPr id="17" name="object 33">
                <a:extLst>
                  <a:ext uri="{FF2B5EF4-FFF2-40B4-BE49-F238E27FC236}">
                    <a16:creationId xmlns:a16="http://schemas.microsoft.com/office/drawing/2014/main" id="{66674B30-40F9-90B1-5320-C91879C14B49}"/>
                  </a:ext>
                </a:extLst>
              </p:cNvPr>
              <p:cNvSpPr/>
              <p:nvPr/>
            </p:nvSpPr>
            <p:spPr>
              <a:xfrm>
                <a:off x="1322069" y="693917"/>
                <a:ext cx="2087880" cy="1352550"/>
              </a:xfrm>
              <a:custGeom>
                <a:avLst/>
                <a:gdLst/>
                <a:ahLst/>
                <a:cxnLst/>
                <a:rect l="l" t="t" r="r" b="b"/>
                <a:pathLst>
                  <a:path w="2087879" h="1352550">
                    <a:moveTo>
                      <a:pt x="0" y="1352321"/>
                    </a:moveTo>
                    <a:lnTo>
                      <a:pt x="2087740" y="0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" name="object 34">
                <a:extLst>
                  <a:ext uri="{FF2B5EF4-FFF2-40B4-BE49-F238E27FC236}">
                    <a16:creationId xmlns:a16="http://schemas.microsoft.com/office/drawing/2014/main" id="{175B9FB0-F829-6237-B0E4-13DF71FCDEE2}"/>
                  </a:ext>
                </a:extLst>
              </p:cNvPr>
              <p:cNvSpPr/>
              <p:nvPr/>
            </p:nvSpPr>
            <p:spPr>
              <a:xfrm>
                <a:off x="3374043" y="654560"/>
                <a:ext cx="96520" cy="83820"/>
              </a:xfrm>
              <a:custGeom>
                <a:avLst/>
                <a:gdLst/>
                <a:ahLst/>
                <a:cxnLst/>
                <a:rect l="l" t="t" r="r" b="b"/>
                <a:pathLst>
                  <a:path w="96520" h="83820">
                    <a:moveTo>
                      <a:pt x="96519" y="0"/>
                    </a:moveTo>
                    <a:lnTo>
                      <a:pt x="0" y="10769"/>
                    </a:lnTo>
                    <a:lnTo>
                      <a:pt x="47231" y="83680"/>
                    </a:lnTo>
                    <a:lnTo>
                      <a:pt x="96519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" name="object 35">
                <a:extLst>
                  <a:ext uri="{FF2B5EF4-FFF2-40B4-BE49-F238E27FC236}">
                    <a16:creationId xmlns:a16="http://schemas.microsoft.com/office/drawing/2014/main" id="{A9DA52B7-269D-0E65-BF73-B9967D6DA219}"/>
                  </a:ext>
                </a:extLst>
              </p:cNvPr>
              <p:cNvSpPr/>
              <p:nvPr/>
            </p:nvSpPr>
            <p:spPr>
              <a:xfrm>
                <a:off x="1797558" y="2291334"/>
                <a:ext cx="1266190" cy="64135"/>
              </a:xfrm>
              <a:custGeom>
                <a:avLst/>
                <a:gdLst/>
                <a:ahLst/>
                <a:cxnLst/>
                <a:rect l="l" t="t" r="r" b="b"/>
                <a:pathLst>
                  <a:path w="1266189" h="64135">
                    <a:moveTo>
                      <a:pt x="0" y="0"/>
                    </a:moveTo>
                    <a:lnTo>
                      <a:pt x="1265936" y="63652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" name="object 36">
                <a:extLst>
                  <a:ext uri="{FF2B5EF4-FFF2-40B4-BE49-F238E27FC236}">
                    <a16:creationId xmlns:a16="http://schemas.microsoft.com/office/drawing/2014/main" id="{6C2FF074-D19D-D5DB-5C8B-481055BAA192}"/>
                  </a:ext>
                </a:extLst>
              </p:cNvPr>
              <p:cNvSpPr/>
              <p:nvPr/>
            </p:nvSpPr>
            <p:spPr>
              <a:xfrm>
                <a:off x="3046853" y="2310881"/>
                <a:ext cx="89535" cy="86995"/>
              </a:xfrm>
              <a:custGeom>
                <a:avLst/>
                <a:gdLst/>
                <a:ahLst/>
                <a:cxnLst/>
                <a:rect l="l" t="t" r="r" b="b"/>
                <a:pathLst>
                  <a:path w="89535" h="86994">
                    <a:moveTo>
                      <a:pt x="4368" y="0"/>
                    </a:moveTo>
                    <a:lnTo>
                      <a:pt x="0" y="86753"/>
                    </a:lnTo>
                    <a:lnTo>
                      <a:pt x="88938" y="47752"/>
                    </a:lnTo>
                    <a:lnTo>
                      <a:pt x="4368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" name="object 37">
                <a:extLst>
                  <a:ext uri="{FF2B5EF4-FFF2-40B4-BE49-F238E27FC236}">
                    <a16:creationId xmlns:a16="http://schemas.microsoft.com/office/drawing/2014/main" id="{02489BA4-A1AA-B458-A591-D3F86E52CBD3}"/>
                  </a:ext>
                </a:extLst>
              </p:cNvPr>
              <p:cNvSpPr/>
              <p:nvPr/>
            </p:nvSpPr>
            <p:spPr>
              <a:xfrm>
                <a:off x="1797558" y="3483888"/>
                <a:ext cx="1266190" cy="121285"/>
              </a:xfrm>
              <a:custGeom>
                <a:avLst/>
                <a:gdLst/>
                <a:ahLst/>
                <a:cxnLst/>
                <a:rect l="l" t="t" r="r" b="b"/>
                <a:pathLst>
                  <a:path w="1266189" h="121285">
                    <a:moveTo>
                      <a:pt x="0" y="120840"/>
                    </a:moveTo>
                    <a:lnTo>
                      <a:pt x="1266177" y="0"/>
                    </a:lnTo>
                  </a:path>
                </a:pathLst>
              </a:custGeom>
              <a:ln w="28956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" name="object 38">
                <a:extLst>
                  <a:ext uri="{FF2B5EF4-FFF2-40B4-BE49-F238E27FC236}">
                    <a16:creationId xmlns:a16="http://schemas.microsoft.com/office/drawing/2014/main" id="{06C50932-279C-4DCE-074A-378F3F072A27}"/>
                  </a:ext>
                </a:extLst>
              </p:cNvPr>
              <p:cNvSpPr/>
              <p:nvPr/>
            </p:nvSpPr>
            <p:spPr>
              <a:xfrm>
                <a:off x="3045195" y="3442026"/>
                <a:ext cx="90805" cy="86995"/>
              </a:xfrm>
              <a:custGeom>
                <a:avLst/>
                <a:gdLst/>
                <a:ahLst/>
                <a:cxnLst/>
                <a:rect l="l" t="t" r="r" b="b"/>
                <a:pathLst>
                  <a:path w="90805" h="86995">
                    <a:moveTo>
                      <a:pt x="0" y="0"/>
                    </a:moveTo>
                    <a:lnTo>
                      <a:pt x="8255" y="86474"/>
                    </a:lnTo>
                    <a:lnTo>
                      <a:pt x="90601" y="3497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sp>
        <p:nvSpPr>
          <p:cNvPr id="35" name="object 8">
            <a:extLst>
              <a:ext uri="{FF2B5EF4-FFF2-40B4-BE49-F238E27FC236}">
                <a16:creationId xmlns:a16="http://schemas.microsoft.com/office/drawing/2014/main" id="{BE5E53E8-E926-1C92-4B31-C989938D5A27}"/>
              </a:ext>
            </a:extLst>
          </p:cNvPr>
          <p:cNvSpPr txBox="1"/>
          <p:nvPr/>
        </p:nvSpPr>
        <p:spPr>
          <a:xfrm>
            <a:off x="7623978" y="39385"/>
            <a:ext cx="4257040" cy="254557"/>
          </a:xfrm>
          <a:prstGeom prst="rect">
            <a:avLst/>
          </a:prstGeom>
          <a:ln w="25907">
            <a:solidFill>
              <a:srgbClr val="000000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90805">
              <a:spcBef>
                <a:spcPts val="305"/>
              </a:spcBef>
            </a:pPr>
            <a:r>
              <a:rPr sz="1400" b="1" dirty="0">
                <a:latin typeface="Arial"/>
                <a:cs typeface="Arial"/>
              </a:rPr>
              <a:t>T1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has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a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full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facet</a:t>
            </a:r>
            <a:r>
              <a:rPr sz="1400" b="1" spc="-4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above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and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a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demi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facet</a:t>
            </a:r>
            <a:r>
              <a:rPr sz="1400" b="1" spc="-4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below</a:t>
            </a:r>
            <a:endParaRPr sz="14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638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4400" dirty="0"/>
              <a:t>Rib</a:t>
            </a:r>
            <a:r>
              <a:rPr sz="4400" spc="-254" dirty="0"/>
              <a:t> </a:t>
            </a:r>
            <a:r>
              <a:rPr sz="4400" spc="-10" dirty="0"/>
              <a:t>Articulations</a:t>
            </a:r>
            <a:endParaRPr sz="44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D0D8A8-4DE0-A4E6-ADFB-83608499F3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69900" marR="35560" indent="-457200">
              <a:spcBef>
                <a:spcPts val="500"/>
              </a:spcBef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All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thoracic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vertebrae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have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facets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for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articulation</a:t>
            </a:r>
            <a:r>
              <a:rPr lang="en-US" sz="2800" spc="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ribs, </a:t>
            </a:r>
            <a:r>
              <a:rPr lang="en-US" sz="2800" dirty="0">
                <a:cs typeface="Arial"/>
              </a:rPr>
              <a:t>each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associated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1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pair</a:t>
            </a:r>
            <a:r>
              <a:rPr lang="en-US" sz="2800" spc="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of</a:t>
            </a:r>
            <a:r>
              <a:rPr lang="en-US" sz="2800" spc="-20" dirty="0">
                <a:cs typeface="Arial"/>
              </a:rPr>
              <a:t> ribs</a:t>
            </a:r>
            <a:endParaRPr lang="en-US" sz="2800" dirty="0">
              <a:cs typeface="Arial"/>
            </a:endParaRPr>
          </a:p>
          <a:p>
            <a:pPr marL="469900" indent="-457200">
              <a:spcBef>
                <a:spcPts val="500"/>
              </a:spcBef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The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b="1" dirty="0">
                <a:cs typeface="Arial"/>
              </a:rPr>
              <a:t>costovertebral</a:t>
            </a:r>
            <a:r>
              <a:rPr lang="en-US" sz="2800" b="1" spc="-5" dirty="0">
                <a:cs typeface="Arial"/>
              </a:rPr>
              <a:t> </a:t>
            </a:r>
            <a:r>
              <a:rPr lang="en-US" sz="2800" b="1" dirty="0">
                <a:cs typeface="Arial"/>
              </a:rPr>
              <a:t>joints</a:t>
            </a:r>
            <a:r>
              <a:rPr lang="en-US" sz="2800" b="1" spc="-3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accept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head of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20" dirty="0">
                <a:cs typeface="Arial"/>
              </a:rPr>
              <a:t> rib.</a:t>
            </a:r>
            <a:endParaRPr lang="en-US" sz="2800" dirty="0">
              <a:cs typeface="Arial"/>
            </a:endParaRPr>
          </a:p>
          <a:p>
            <a:pPr marL="469900" indent="-457200">
              <a:spcBef>
                <a:spcPts val="500"/>
              </a:spcBef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T1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has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full facet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demi facet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inferiorly</a:t>
            </a:r>
            <a:endParaRPr lang="en-US" sz="2800" dirty="0">
              <a:cs typeface="Arial"/>
            </a:endParaRPr>
          </a:p>
          <a:p>
            <a:pPr marL="469900" marR="459105" indent="-457200">
              <a:spcBef>
                <a:spcPts val="500"/>
              </a:spcBef>
              <a:tabLst>
                <a:tab pos="354965" algn="l"/>
                <a:tab pos="355600" algn="l"/>
              </a:tabLst>
            </a:pPr>
            <a:r>
              <a:rPr lang="en-US" sz="2800" spc="-10" dirty="0">
                <a:cs typeface="Arial"/>
              </a:rPr>
              <a:t>T2-</a:t>
            </a:r>
            <a:r>
              <a:rPr lang="en-US" sz="2800" dirty="0">
                <a:cs typeface="Arial"/>
              </a:rPr>
              <a:t>8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have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demi facets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 the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upper</a:t>
            </a:r>
            <a:r>
              <a:rPr lang="en-US" sz="2800" spc="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lower</a:t>
            </a:r>
            <a:r>
              <a:rPr lang="en-US" sz="2800" spc="2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margins, </a:t>
            </a:r>
            <a:r>
              <a:rPr lang="en-US" sz="2800" dirty="0">
                <a:cs typeface="Arial"/>
              </a:rPr>
              <a:t>where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they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share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articulations</a:t>
            </a:r>
            <a:r>
              <a:rPr lang="en-US" sz="2800" spc="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of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ribs</a:t>
            </a:r>
            <a:endParaRPr lang="en-US" sz="2800" dirty="0">
              <a:cs typeface="Arial"/>
            </a:endParaRPr>
          </a:p>
          <a:p>
            <a:pPr marL="469900" marR="326390" indent="-457200">
              <a:spcBef>
                <a:spcPts val="500"/>
              </a:spcBef>
              <a:tabLst>
                <a:tab pos="693420" algn="l"/>
                <a:tab pos="694055" algn="l"/>
              </a:tabLst>
            </a:pPr>
            <a:r>
              <a:rPr lang="en-US" sz="2800" dirty="0">
                <a:cs typeface="Arial"/>
              </a:rPr>
              <a:t>When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rib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articulates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 </a:t>
            </a:r>
            <a:r>
              <a:rPr lang="en-US" sz="2800" dirty="0" err="1">
                <a:cs typeface="Arial"/>
              </a:rPr>
              <a:t>demifacets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rather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than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full </a:t>
            </a:r>
            <a:r>
              <a:rPr lang="en-US" sz="2800" dirty="0">
                <a:cs typeface="Arial"/>
              </a:rPr>
              <a:t>facets,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it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straddles</a:t>
            </a:r>
            <a:r>
              <a:rPr lang="en-US" sz="2800" spc="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two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vertebral </a:t>
            </a:r>
            <a:r>
              <a:rPr lang="en-US" sz="2800" spc="-10" dirty="0">
                <a:cs typeface="Arial"/>
              </a:rPr>
              <a:t>bodies</a:t>
            </a:r>
          </a:p>
          <a:p>
            <a:pPr marL="469900" marR="326390" indent="-457200">
              <a:spcBef>
                <a:spcPts val="500"/>
              </a:spcBef>
              <a:tabLst>
                <a:tab pos="693420" algn="l"/>
                <a:tab pos="694055" algn="l"/>
              </a:tabLst>
            </a:pPr>
            <a:r>
              <a:rPr lang="en-US" sz="2800" dirty="0" err="1">
                <a:cs typeface="Arial"/>
              </a:rPr>
              <a:t>ie</a:t>
            </a:r>
            <a:r>
              <a:rPr lang="en-US" sz="2800" dirty="0">
                <a:cs typeface="Arial"/>
              </a:rPr>
              <a:t>: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head of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fourth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rib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articulates</a:t>
            </a:r>
            <a:r>
              <a:rPr lang="en-US" sz="2800" spc="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 </a:t>
            </a:r>
            <a:r>
              <a:rPr lang="en-US" sz="2800" spc="-10" dirty="0" err="1">
                <a:cs typeface="Arial"/>
              </a:rPr>
              <a:t>demifacet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inferiorly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on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T3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 err="1">
                <a:cs typeface="Arial"/>
              </a:rPr>
              <a:t>demifacet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superiorly</a:t>
            </a:r>
            <a:r>
              <a:rPr lang="en-US" sz="2800" spc="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on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spc="-25" dirty="0">
                <a:cs typeface="Arial"/>
              </a:rPr>
              <a:t>T4</a:t>
            </a:r>
            <a:endParaRPr lang="en-US" sz="2800" dirty="0">
              <a:cs typeface="Arial"/>
            </a:endParaRPr>
          </a:p>
          <a:p>
            <a:pPr marL="469900" marR="776605" indent="-457200">
              <a:spcBef>
                <a:spcPts val="500"/>
              </a:spcBef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T10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–</a:t>
            </a:r>
            <a:r>
              <a:rPr lang="en-US" sz="2800" spc="-7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T12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have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single full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facet,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rib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11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12</a:t>
            </a:r>
            <a:r>
              <a:rPr lang="en-US" sz="2800" spc="-20" dirty="0">
                <a:cs typeface="Arial"/>
              </a:rPr>
              <a:t> only </a:t>
            </a:r>
            <a:r>
              <a:rPr lang="en-US" sz="2800" dirty="0">
                <a:cs typeface="Arial"/>
              </a:rPr>
              <a:t>articulate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with</a:t>
            </a:r>
            <a:r>
              <a:rPr lang="en-US" sz="2800" spc="-70" dirty="0">
                <a:cs typeface="Arial"/>
              </a:rPr>
              <a:t> </a:t>
            </a:r>
            <a:r>
              <a:rPr lang="en-US" sz="2800" spc="-20" dirty="0">
                <a:cs typeface="Arial"/>
              </a:rPr>
              <a:t>T11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7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T12</a:t>
            </a:r>
            <a:r>
              <a:rPr lang="en-US" sz="2800" spc="-3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respectively</a:t>
            </a:r>
            <a:endParaRPr lang="en-US" sz="2800" dirty="0"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055">
              <a:spcBef>
                <a:spcPts val="100"/>
              </a:spcBef>
            </a:pPr>
            <a:r>
              <a:rPr sz="4400" dirty="0"/>
              <a:t>Costotransverse</a:t>
            </a:r>
            <a:r>
              <a:rPr sz="4400" spc="-55" dirty="0"/>
              <a:t> </a:t>
            </a:r>
            <a:r>
              <a:rPr sz="4400" spc="-10" dirty="0"/>
              <a:t>Joints</a:t>
            </a:r>
            <a:endParaRPr sz="4400"/>
          </a:p>
        </p:txBody>
      </p:sp>
      <p:sp>
        <p:nvSpPr>
          <p:cNvPr id="4" name="object 4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469265" marR="65405" indent="-456565">
              <a:lnSpc>
                <a:spcPts val="3030"/>
              </a:lnSpc>
              <a:spcBef>
                <a:spcPts val="470"/>
              </a:spcBef>
              <a:buChar char="•"/>
              <a:tabLst>
                <a:tab pos="469265" algn="l"/>
                <a:tab pos="469900" algn="l"/>
              </a:tabLst>
            </a:pPr>
            <a:r>
              <a:rPr spc="-20" dirty="0"/>
              <a:t>T1-</a:t>
            </a:r>
            <a:r>
              <a:rPr dirty="0"/>
              <a:t>10</a:t>
            </a:r>
            <a:r>
              <a:rPr spc="-40" dirty="0"/>
              <a:t> </a:t>
            </a:r>
            <a:r>
              <a:rPr dirty="0"/>
              <a:t>have</a:t>
            </a:r>
            <a:r>
              <a:rPr spc="-50" dirty="0"/>
              <a:t> </a:t>
            </a:r>
            <a:r>
              <a:rPr dirty="0"/>
              <a:t>facets</a:t>
            </a:r>
            <a:r>
              <a:rPr spc="-70" dirty="0"/>
              <a:t> </a:t>
            </a:r>
            <a:r>
              <a:rPr dirty="0"/>
              <a:t>on</a:t>
            </a:r>
            <a:r>
              <a:rPr spc="-50" dirty="0"/>
              <a:t> </a:t>
            </a:r>
            <a:r>
              <a:rPr dirty="0"/>
              <a:t>each</a:t>
            </a:r>
            <a:r>
              <a:rPr spc="-45" dirty="0"/>
              <a:t> </a:t>
            </a:r>
            <a:r>
              <a:rPr dirty="0"/>
              <a:t>transverse</a:t>
            </a:r>
            <a:r>
              <a:rPr spc="-50" dirty="0"/>
              <a:t> </a:t>
            </a:r>
            <a:r>
              <a:rPr spc="-10" dirty="0"/>
              <a:t>process </a:t>
            </a:r>
            <a:r>
              <a:rPr dirty="0"/>
              <a:t>that</a:t>
            </a:r>
            <a:r>
              <a:rPr spc="-65" dirty="0"/>
              <a:t> </a:t>
            </a:r>
            <a:r>
              <a:rPr dirty="0"/>
              <a:t>articulate</a:t>
            </a:r>
            <a:r>
              <a:rPr spc="-50" dirty="0"/>
              <a:t> </a:t>
            </a:r>
            <a:r>
              <a:rPr dirty="0"/>
              <a:t>with</a:t>
            </a:r>
            <a:r>
              <a:rPr spc="-50" dirty="0"/>
              <a:t> </a:t>
            </a:r>
            <a:r>
              <a:rPr dirty="0"/>
              <a:t>the</a:t>
            </a:r>
            <a:r>
              <a:rPr spc="-50" dirty="0"/>
              <a:t> </a:t>
            </a:r>
            <a:r>
              <a:rPr dirty="0"/>
              <a:t>tubercles</a:t>
            </a:r>
            <a:r>
              <a:rPr spc="-60" dirty="0"/>
              <a:t> </a:t>
            </a:r>
            <a:r>
              <a:rPr dirty="0"/>
              <a:t>of</a:t>
            </a:r>
            <a:r>
              <a:rPr spc="-65" dirty="0"/>
              <a:t> </a:t>
            </a:r>
            <a:r>
              <a:rPr spc="-20" dirty="0"/>
              <a:t>ribs</a:t>
            </a:r>
          </a:p>
          <a:p>
            <a:pPr marL="469265" marR="5080" indent="-457200">
              <a:lnSpc>
                <a:spcPts val="3030"/>
              </a:lnSpc>
              <a:spcBef>
                <a:spcPts val="660"/>
              </a:spcBef>
              <a:buChar char="•"/>
              <a:tabLst>
                <a:tab pos="469265" algn="l"/>
                <a:tab pos="469900" algn="l"/>
              </a:tabLst>
            </a:pPr>
            <a:r>
              <a:rPr dirty="0"/>
              <a:t>These</a:t>
            </a:r>
            <a:r>
              <a:rPr spc="-50" dirty="0"/>
              <a:t> </a:t>
            </a:r>
            <a:r>
              <a:rPr dirty="0"/>
              <a:t>are</a:t>
            </a:r>
            <a:r>
              <a:rPr spc="-60" dirty="0"/>
              <a:t> </a:t>
            </a:r>
            <a:r>
              <a:rPr dirty="0"/>
              <a:t>diarthroidal</a:t>
            </a:r>
            <a:r>
              <a:rPr spc="-45" dirty="0"/>
              <a:t> </a:t>
            </a:r>
            <a:r>
              <a:rPr dirty="0"/>
              <a:t>joints</a:t>
            </a:r>
            <a:r>
              <a:rPr spc="-70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dirty="0"/>
              <a:t>allow</a:t>
            </a:r>
            <a:r>
              <a:rPr spc="-55" dirty="0"/>
              <a:t> </a:t>
            </a:r>
            <a:r>
              <a:rPr spc="-10" dirty="0"/>
              <a:t>slight </a:t>
            </a:r>
            <a:r>
              <a:rPr dirty="0"/>
              <a:t>gliding</a:t>
            </a:r>
            <a:r>
              <a:rPr spc="-50" dirty="0"/>
              <a:t> </a:t>
            </a:r>
            <a:r>
              <a:rPr dirty="0"/>
              <a:t>movements</a:t>
            </a:r>
            <a:r>
              <a:rPr spc="-45" dirty="0"/>
              <a:t> </a:t>
            </a:r>
            <a:r>
              <a:rPr dirty="0"/>
              <a:t>,</a:t>
            </a:r>
            <a:r>
              <a:rPr spc="-70" dirty="0"/>
              <a:t> </a:t>
            </a:r>
            <a:r>
              <a:rPr dirty="0"/>
              <a:t>such</a:t>
            </a:r>
            <a:r>
              <a:rPr spc="-65" dirty="0"/>
              <a:t> </a:t>
            </a:r>
            <a:r>
              <a:rPr dirty="0"/>
              <a:t>as</a:t>
            </a:r>
            <a:r>
              <a:rPr spc="-55" dirty="0"/>
              <a:t> </a:t>
            </a:r>
            <a:r>
              <a:rPr dirty="0"/>
              <a:t>those</a:t>
            </a:r>
            <a:r>
              <a:rPr spc="-65" dirty="0"/>
              <a:t> </a:t>
            </a:r>
            <a:r>
              <a:rPr dirty="0"/>
              <a:t>required</a:t>
            </a:r>
            <a:r>
              <a:rPr spc="-45" dirty="0"/>
              <a:t> </a:t>
            </a:r>
            <a:r>
              <a:rPr spc="-25" dirty="0"/>
              <a:t>for </a:t>
            </a:r>
            <a:r>
              <a:rPr spc="-10" dirty="0"/>
              <a:t>breathing</a:t>
            </a: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00" y="3604452"/>
            <a:ext cx="4571999" cy="257251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07062"/>
            <a:ext cx="10515600" cy="841690"/>
          </a:xfrm>
          <a:prstGeom prst="rect">
            <a:avLst/>
          </a:prstGeom>
        </p:spPr>
        <p:txBody>
          <a:bodyPr vert="horz" wrap="square" lIns="0" tIns="230046" rIns="0" bIns="0" rtlCol="0">
            <a:spAutoFit/>
          </a:bodyPr>
          <a:lstStyle/>
          <a:p>
            <a:pPr marL="212725">
              <a:spcBef>
                <a:spcPts val="95"/>
              </a:spcBef>
            </a:pPr>
            <a:r>
              <a:rPr dirty="0"/>
              <a:t>Costovertebral</a:t>
            </a:r>
            <a:r>
              <a:rPr spc="-110" dirty="0"/>
              <a:t> </a:t>
            </a:r>
            <a:r>
              <a:rPr dirty="0"/>
              <a:t>and</a:t>
            </a:r>
            <a:r>
              <a:rPr spc="-100" dirty="0"/>
              <a:t> </a:t>
            </a:r>
            <a:r>
              <a:rPr dirty="0"/>
              <a:t>Costotransverse</a:t>
            </a:r>
            <a:r>
              <a:rPr spc="-114" dirty="0"/>
              <a:t> </a:t>
            </a:r>
            <a:r>
              <a:rPr spc="-10" dirty="0"/>
              <a:t>Joints</a:t>
            </a:r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dirty="0"/>
              <a:t>©</a:t>
            </a:r>
            <a:r>
              <a:rPr spc="-35" dirty="0"/>
              <a:t> </a:t>
            </a:r>
            <a:r>
              <a:rPr dirty="0"/>
              <a:t>2016,</a:t>
            </a:r>
            <a:r>
              <a:rPr spc="-35" dirty="0"/>
              <a:t> </a:t>
            </a:r>
            <a:r>
              <a:rPr dirty="0"/>
              <a:t>SAIT</a:t>
            </a:r>
            <a:r>
              <a:rPr spc="-30" dirty="0"/>
              <a:t> </a:t>
            </a:r>
            <a:r>
              <a:rPr spc="-10" dirty="0"/>
              <a:t>Polytechnic</a:t>
            </a: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21358" y="2327542"/>
            <a:ext cx="8749283" cy="315001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2">
            <a:extLst>
              <a:ext uri="{FF2B5EF4-FFF2-40B4-BE49-F238E27FC236}">
                <a16:creationId xmlns:a16="http://schemas.microsoft.com/office/drawing/2014/main" id="{AB3ECE84-6DDF-21D5-25D0-6F71E685F63A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8148" y="762000"/>
            <a:ext cx="8915703" cy="507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15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9259">
              <a:spcBef>
                <a:spcPts val="100"/>
              </a:spcBef>
            </a:pPr>
            <a:r>
              <a:rPr sz="4400" dirty="0"/>
              <a:t>Thoracic</a:t>
            </a:r>
            <a:r>
              <a:rPr sz="4400" spc="-35" dirty="0"/>
              <a:t> </a:t>
            </a:r>
            <a:r>
              <a:rPr sz="4400" spc="-10" dirty="0"/>
              <a:t>Spine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05400" y="653034"/>
            <a:ext cx="4158995" cy="555193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9078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497840" algn="l"/>
                <a:tab pos="9156065" algn="l"/>
              </a:tabLst>
            </a:pPr>
            <a:r>
              <a:rPr sz="4400" dirty="0">
                <a:uFill>
                  <a:solidFill>
                    <a:srgbClr val="005EB8"/>
                  </a:solidFill>
                </a:uFill>
              </a:rPr>
              <a:t>Zygapophyseal</a:t>
            </a:r>
            <a:r>
              <a:rPr sz="4400" spc="-50" dirty="0">
                <a:uFill>
                  <a:solidFill>
                    <a:srgbClr val="005EB8"/>
                  </a:solidFill>
                </a:uFill>
              </a:rPr>
              <a:t> </a:t>
            </a:r>
            <a:r>
              <a:rPr sz="4400" spc="-10" dirty="0">
                <a:uFill>
                  <a:solidFill>
                    <a:srgbClr val="005EB8"/>
                  </a:solidFill>
                </a:uFill>
              </a:rPr>
              <a:t>Joints</a:t>
            </a:r>
            <a:r>
              <a:rPr sz="4400" dirty="0">
                <a:uFill>
                  <a:solidFill>
                    <a:srgbClr val="005EB8"/>
                  </a:solidFill>
                </a:uFill>
              </a:rPr>
              <a:t>	</a:t>
            </a:r>
            <a:endParaRPr sz="4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7AA0A00-19EA-D1E9-7F03-3025FD42D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86400" cy="4351338"/>
          </a:xfrm>
        </p:spPr>
        <p:txBody>
          <a:bodyPr/>
          <a:lstStyle/>
          <a:p>
            <a:pPr marL="354965" indent="-342265"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Formed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by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superior and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inferior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articular</a:t>
            </a:r>
            <a:r>
              <a:rPr lang="en-US" sz="2800" spc="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processes</a:t>
            </a:r>
            <a:endParaRPr lang="en-US" sz="2800" dirty="0">
              <a:cs typeface="Arial"/>
            </a:endParaRPr>
          </a:p>
          <a:p>
            <a:pPr marL="354965" indent="-342265"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Form</a:t>
            </a:r>
            <a:r>
              <a:rPr lang="en-US" sz="2800" spc="-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angle</a:t>
            </a:r>
            <a:r>
              <a:rPr lang="en-US" sz="2800" spc="1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of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70°</a:t>
            </a:r>
            <a:r>
              <a:rPr lang="en-US" sz="2800" spc="-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to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75° from</a:t>
            </a:r>
            <a:r>
              <a:rPr lang="en-US" sz="2800" spc="-2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1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midsagittal</a:t>
            </a:r>
            <a:r>
              <a:rPr lang="en-US" sz="2800" spc="5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plane</a:t>
            </a:r>
            <a:endParaRPr lang="en-US" sz="2800" dirty="0">
              <a:cs typeface="Arial"/>
            </a:endParaRPr>
          </a:p>
          <a:p>
            <a:pPr marL="354965" marR="224790" indent="-342265"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US" sz="2800" dirty="0">
                <a:cs typeface="Arial"/>
              </a:rPr>
              <a:t>These</a:t>
            </a:r>
            <a:r>
              <a:rPr lang="en-US" sz="2800" spc="-3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four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articular processes allow for</a:t>
            </a:r>
            <a:r>
              <a:rPr lang="en-US" sz="2800" spc="-20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intravertebral articulation</a:t>
            </a:r>
            <a:endParaRPr lang="en-US" sz="2800" dirty="0">
              <a:cs typeface="Arial"/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>
          <a:xfrm>
            <a:off x="4038600" y="6446579"/>
            <a:ext cx="411480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endParaRPr spc="-10" dirty="0"/>
          </a:p>
        </p:txBody>
      </p:sp>
      <p:grpSp>
        <p:nvGrpSpPr>
          <p:cNvPr id="4" name="object 4"/>
          <p:cNvGrpSpPr/>
          <p:nvPr/>
        </p:nvGrpSpPr>
        <p:grpSpPr>
          <a:xfrm>
            <a:off x="6606134" y="1825625"/>
            <a:ext cx="4733925" cy="4191000"/>
            <a:chOff x="2427732" y="2429255"/>
            <a:chExt cx="4733925" cy="41910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65832" y="2467355"/>
              <a:ext cx="4657343" cy="411479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446782" y="2448305"/>
              <a:ext cx="4695825" cy="4152900"/>
            </a:xfrm>
            <a:custGeom>
              <a:avLst/>
              <a:gdLst/>
              <a:ahLst/>
              <a:cxnLst/>
              <a:rect l="l" t="t" r="r" b="b"/>
              <a:pathLst>
                <a:path w="4695825" h="4152900">
                  <a:moveTo>
                    <a:pt x="0" y="0"/>
                  </a:moveTo>
                  <a:lnTo>
                    <a:pt x="4695444" y="0"/>
                  </a:lnTo>
                  <a:lnTo>
                    <a:pt x="4695444" y="4152900"/>
                  </a:lnTo>
                  <a:lnTo>
                    <a:pt x="0" y="4152900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9156065" algn="l"/>
              </a:tabLst>
            </a:pPr>
            <a:r>
              <a:rPr sz="4400" spc="130" dirty="0">
                <a:uFill>
                  <a:solidFill>
                    <a:srgbClr val="005EB8"/>
                  </a:solidFill>
                </a:uFill>
              </a:rPr>
              <a:t>  </a:t>
            </a:r>
            <a:r>
              <a:rPr sz="4400" dirty="0">
                <a:uFill>
                  <a:solidFill>
                    <a:srgbClr val="005EB8"/>
                  </a:solidFill>
                </a:uFill>
              </a:rPr>
              <a:t>Intervertebral</a:t>
            </a:r>
            <a:r>
              <a:rPr sz="4400" spc="5" dirty="0">
                <a:uFill>
                  <a:solidFill>
                    <a:srgbClr val="005EB8"/>
                  </a:solidFill>
                </a:uFill>
              </a:rPr>
              <a:t> </a:t>
            </a:r>
            <a:r>
              <a:rPr sz="4400" spc="-10" dirty="0">
                <a:uFill>
                  <a:solidFill>
                    <a:srgbClr val="005EB8"/>
                  </a:solidFill>
                </a:uFill>
              </a:rPr>
              <a:t>Foramina</a:t>
            </a:r>
            <a:r>
              <a:rPr sz="4400" dirty="0">
                <a:uFill>
                  <a:solidFill>
                    <a:srgbClr val="005EB8"/>
                  </a:solidFill>
                </a:uFill>
              </a:rPr>
              <a:t>	</a:t>
            </a:r>
            <a:endParaRPr sz="4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FF51125-BCAD-D352-3FBA-7ACDA37D1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20055" cy="4351338"/>
          </a:xfrm>
        </p:spPr>
        <p:txBody>
          <a:bodyPr/>
          <a:lstStyle/>
          <a:p>
            <a:pPr marL="12700" marR="5080">
              <a:spcBef>
                <a:spcPts val="95"/>
              </a:spcBef>
            </a:pPr>
            <a:r>
              <a:rPr lang="en-US" sz="2800" dirty="0">
                <a:cs typeface="Arial"/>
              </a:rPr>
              <a:t>Defined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by</a:t>
            </a:r>
            <a:r>
              <a:rPr lang="en-US" sz="2800" spc="-7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superior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and</a:t>
            </a:r>
            <a:r>
              <a:rPr lang="en-US" sz="2800" spc="-5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inferior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margins</a:t>
            </a:r>
            <a:r>
              <a:rPr lang="en-US" sz="2800" spc="-45" dirty="0">
                <a:cs typeface="Arial"/>
              </a:rPr>
              <a:t> </a:t>
            </a:r>
            <a:r>
              <a:rPr lang="en-US" sz="2800" dirty="0">
                <a:cs typeface="Arial"/>
              </a:rPr>
              <a:t>of</a:t>
            </a:r>
            <a:r>
              <a:rPr lang="en-US" sz="2800" spc="-70" dirty="0">
                <a:cs typeface="Arial"/>
              </a:rPr>
              <a:t> </a:t>
            </a:r>
            <a:r>
              <a:rPr lang="en-US" sz="2800" spc="-25" dirty="0">
                <a:cs typeface="Arial"/>
              </a:rPr>
              <a:t>the </a:t>
            </a:r>
            <a:r>
              <a:rPr lang="en-US" sz="2800" spc="-10" dirty="0">
                <a:cs typeface="Arial"/>
              </a:rPr>
              <a:t>pedicles</a:t>
            </a:r>
            <a:endParaRPr lang="en-US" sz="2800" dirty="0">
              <a:cs typeface="Arial"/>
            </a:endParaRPr>
          </a:p>
          <a:p>
            <a:pPr marL="12700">
              <a:spcBef>
                <a:spcPts val="670"/>
              </a:spcBef>
            </a:pPr>
            <a:r>
              <a:rPr lang="en-US" sz="2800" dirty="0">
                <a:cs typeface="Arial"/>
              </a:rPr>
              <a:t>Located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at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90°</a:t>
            </a:r>
            <a:r>
              <a:rPr lang="en-US" sz="2800" spc="-4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to</a:t>
            </a:r>
            <a:r>
              <a:rPr lang="en-US" sz="2800" spc="-6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the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dirty="0">
                <a:cs typeface="Arial"/>
              </a:rPr>
              <a:t>midsagittal</a:t>
            </a:r>
            <a:r>
              <a:rPr lang="en-US" sz="2800" spc="-50" dirty="0">
                <a:cs typeface="Arial"/>
              </a:rPr>
              <a:t> </a:t>
            </a:r>
            <a:r>
              <a:rPr lang="en-US" sz="2800" spc="-10" dirty="0">
                <a:cs typeface="Arial"/>
              </a:rPr>
              <a:t>plane</a:t>
            </a:r>
            <a:endParaRPr lang="en-US" sz="2800" dirty="0">
              <a:cs typeface="Arial"/>
            </a:endParaRPr>
          </a:p>
          <a:p>
            <a:pPr marL="0" indent="0">
              <a:buNone/>
            </a:pPr>
            <a:endParaRPr lang="en-CA" dirty="0"/>
          </a:p>
        </p:txBody>
      </p:sp>
      <p:grpSp>
        <p:nvGrpSpPr>
          <p:cNvPr id="4" name="object 4"/>
          <p:cNvGrpSpPr/>
          <p:nvPr/>
        </p:nvGrpSpPr>
        <p:grpSpPr>
          <a:xfrm>
            <a:off x="6096000" y="1825625"/>
            <a:ext cx="5135880" cy="3677920"/>
            <a:chOff x="1851660" y="2738627"/>
            <a:chExt cx="5135880" cy="367792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09572" y="2796540"/>
              <a:ext cx="5020055" cy="356158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880616" y="2767583"/>
              <a:ext cx="5078095" cy="3619500"/>
            </a:xfrm>
            <a:custGeom>
              <a:avLst/>
              <a:gdLst/>
              <a:ahLst/>
              <a:cxnLst/>
              <a:rect l="l" t="t" r="r" b="b"/>
              <a:pathLst>
                <a:path w="5078095" h="3619500">
                  <a:moveTo>
                    <a:pt x="0" y="0"/>
                  </a:moveTo>
                  <a:lnTo>
                    <a:pt x="5077967" y="0"/>
                  </a:lnTo>
                  <a:lnTo>
                    <a:pt x="5077967" y="3619500"/>
                  </a:lnTo>
                  <a:lnTo>
                    <a:pt x="0" y="3619500"/>
                  </a:lnTo>
                  <a:lnTo>
                    <a:pt x="0" y="0"/>
                  </a:lnTo>
                  <a:close/>
                </a:path>
              </a:pathLst>
            </a:custGeom>
            <a:ln w="579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517207"/>
            <a:ext cx="9144000" cy="5823585"/>
            <a:chOff x="0" y="807719"/>
            <a:chExt cx="9144000" cy="5823585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5572" y="836676"/>
              <a:ext cx="3767327" cy="576529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14771" y="836676"/>
              <a:ext cx="3041903" cy="57942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81800" y="228600"/>
            <a:ext cx="3064763" cy="613257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801" y="467868"/>
            <a:ext cx="3265931" cy="589330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4334" y="200480"/>
            <a:ext cx="10515600" cy="1325563"/>
          </a:xfrm>
          <a:prstGeom prst="rect">
            <a:avLst/>
          </a:prstGeom>
        </p:spPr>
        <p:txBody>
          <a:bodyPr vert="horz" wrap="square" lIns="0" tIns="178417" rIns="0" bIns="0" rtlCol="0">
            <a:spAutoFit/>
          </a:bodyPr>
          <a:lstStyle/>
          <a:p>
            <a:pPr marL="196215">
              <a:spcBef>
                <a:spcPts val="100"/>
              </a:spcBef>
            </a:pPr>
            <a:r>
              <a:rPr dirty="0"/>
              <a:t>Summary</a:t>
            </a:r>
            <a:r>
              <a:rPr spc="-55" dirty="0"/>
              <a:t> </a:t>
            </a:r>
            <a:r>
              <a:rPr dirty="0"/>
              <a:t>of</a:t>
            </a:r>
            <a:r>
              <a:rPr spc="-40" dirty="0"/>
              <a:t> </a:t>
            </a:r>
            <a:r>
              <a:rPr dirty="0"/>
              <a:t>Vertebral</a:t>
            </a:r>
            <a:r>
              <a:rPr spc="-20" dirty="0"/>
              <a:t> </a:t>
            </a:r>
            <a:r>
              <a:rPr dirty="0"/>
              <a:t>Joints</a:t>
            </a:r>
            <a:r>
              <a:rPr spc="-30" dirty="0"/>
              <a:t> </a:t>
            </a:r>
            <a:r>
              <a:rPr dirty="0"/>
              <a:t>of</a:t>
            </a:r>
            <a:r>
              <a:rPr spc="-40" dirty="0"/>
              <a:t> </a:t>
            </a:r>
            <a:r>
              <a:rPr dirty="0"/>
              <a:t>the</a:t>
            </a:r>
            <a:r>
              <a:rPr spc="-80" dirty="0"/>
              <a:t> </a:t>
            </a:r>
            <a:r>
              <a:rPr dirty="0"/>
              <a:t>Thoracic</a:t>
            </a:r>
            <a:r>
              <a:rPr spc="-15" dirty="0"/>
              <a:t> </a:t>
            </a:r>
            <a:r>
              <a:rPr spc="-10" dirty="0"/>
              <a:t>Spine</a:t>
            </a:r>
          </a:p>
        </p:txBody>
      </p:sp>
      <p:sp>
        <p:nvSpPr>
          <p:cNvPr id="4" name="object 4"/>
          <p:cNvSpPr/>
          <p:nvPr/>
        </p:nvSpPr>
        <p:spPr>
          <a:xfrm>
            <a:off x="1985010" y="1616202"/>
            <a:ext cx="2646045" cy="576580"/>
          </a:xfrm>
          <a:custGeom>
            <a:avLst/>
            <a:gdLst/>
            <a:ahLst/>
            <a:cxnLst/>
            <a:rect l="l" t="t" r="r" b="b"/>
            <a:pathLst>
              <a:path w="2646045" h="576580">
                <a:moveTo>
                  <a:pt x="0" y="0"/>
                </a:moveTo>
                <a:lnTo>
                  <a:pt x="2645664" y="0"/>
                </a:lnTo>
                <a:lnTo>
                  <a:pt x="2645664" y="576072"/>
                </a:lnTo>
                <a:lnTo>
                  <a:pt x="0" y="576072"/>
                </a:lnTo>
                <a:lnTo>
                  <a:pt x="0" y="0"/>
                </a:lnTo>
                <a:close/>
              </a:path>
            </a:pathLst>
          </a:custGeom>
          <a:ln w="25908">
            <a:solidFill>
              <a:srgbClr val="DDD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85010" y="1603247"/>
            <a:ext cx="2646045" cy="431528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0" tIns="122555" rIns="0" bIns="0" rtlCol="0">
            <a:spAutoFit/>
          </a:bodyPr>
          <a:lstStyle/>
          <a:p>
            <a:pPr algn="ctr">
              <a:spcBef>
                <a:spcPts val="965"/>
              </a:spcBef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Joints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969008" y="2193035"/>
            <a:ext cx="2673350" cy="3947160"/>
            <a:chOff x="445008" y="2193035"/>
            <a:chExt cx="2673350" cy="3947160"/>
          </a:xfrm>
        </p:grpSpPr>
        <p:sp>
          <p:nvSpPr>
            <p:cNvPr id="7" name="object 7"/>
            <p:cNvSpPr/>
            <p:nvPr/>
          </p:nvSpPr>
          <p:spPr>
            <a:xfrm>
              <a:off x="457962" y="2205989"/>
              <a:ext cx="2647315" cy="3921760"/>
            </a:xfrm>
            <a:custGeom>
              <a:avLst/>
              <a:gdLst/>
              <a:ahLst/>
              <a:cxnLst/>
              <a:rect l="l" t="t" r="r" b="b"/>
              <a:pathLst>
                <a:path w="2647315" h="3921760">
                  <a:moveTo>
                    <a:pt x="2647188" y="0"/>
                  </a:moveTo>
                  <a:lnTo>
                    <a:pt x="0" y="0"/>
                  </a:lnTo>
                  <a:lnTo>
                    <a:pt x="0" y="3921252"/>
                  </a:lnTo>
                  <a:lnTo>
                    <a:pt x="2647188" y="3921252"/>
                  </a:lnTo>
                  <a:lnTo>
                    <a:pt x="2647188" y="0"/>
                  </a:lnTo>
                  <a:close/>
                </a:path>
              </a:pathLst>
            </a:custGeom>
            <a:solidFill>
              <a:srgbClr val="F1F1F1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7962" y="2205989"/>
              <a:ext cx="2647315" cy="3921760"/>
            </a:xfrm>
            <a:custGeom>
              <a:avLst/>
              <a:gdLst/>
              <a:ahLst/>
              <a:cxnLst/>
              <a:rect l="l" t="t" r="r" b="b"/>
              <a:pathLst>
                <a:path w="2647315" h="3921760">
                  <a:moveTo>
                    <a:pt x="0" y="0"/>
                  </a:moveTo>
                  <a:lnTo>
                    <a:pt x="2647188" y="0"/>
                  </a:lnTo>
                  <a:lnTo>
                    <a:pt x="2647188" y="3921252"/>
                  </a:lnTo>
                  <a:lnTo>
                    <a:pt x="0" y="3921252"/>
                  </a:lnTo>
                  <a:lnTo>
                    <a:pt x="0" y="0"/>
                  </a:lnTo>
                  <a:close/>
                </a:path>
              </a:pathLst>
            </a:custGeom>
            <a:ln w="25907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087881" y="2253981"/>
            <a:ext cx="23907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7965" indent="-228600">
              <a:spcBef>
                <a:spcPts val="105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dirty="0">
                <a:latin typeface="Arial"/>
                <a:cs typeface="Arial"/>
              </a:rPr>
              <a:t>T1-12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Intervetebral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87880" y="3174536"/>
            <a:ext cx="1968500" cy="593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7965" indent="-228600">
              <a:lnSpc>
                <a:spcPts val="2230"/>
              </a:lnSpc>
              <a:spcBef>
                <a:spcPts val="105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dirty="0">
                <a:latin typeface="Arial"/>
                <a:cs typeface="Arial"/>
              </a:rPr>
              <a:t>T1-</a:t>
            </a:r>
            <a:r>
              <a:rPr sz="2000" spc="-25" dirty="0">
                <a:latin typeface="Arial"/>
                <a:cs typeface="Arial"/>
              </a:rPr>
              <a:t>12</a:t>
            </a:r>
            <a:endParaRPr sz="2000" dirty="0">
              <a:latin typeface="Arial"/>
              <a:cs typeface="Arial"/>
            </a:endParaRPr>
          </a:p>
          <a:p>
            <a:pPr marL="227965">
              <a:lnSpc>
                <a:spcPts val="2230"/>
              </a:lnSpc>
            </a:pPr>
            <a:r>
              <a:rPr sz="2000" spc="-10" dirty="0">
                <a:latin typeface="Arial"/>
                <a:cs typeface="Arial"/>
              </a:rPr>
              <a:t>Zygapophyseal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87880" y="4050807"/>
            <a:ext cx="1898650" cy="593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965" indent="-228600">
              <a:lnSpc>
                <a:spcPts val="2230"/>
              </a:lnSpc>
              <a:spcBef>
                <a:spcPts val="100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dirty="0">
                <a:latin typeface="Arial"/>
                <a:cs typeface="Arial"/>
              </a:rPr>
              <a:t>T1-</a:t>
            </a:r>
            <a:r>
              <a:rPr sz="2000" spc="-25" dirty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  <a:p>
            <a:pPr marL="227965">
              <a:lnSpc>
                <a:spcPts val="2230"/>
              </a:lnSpc>
            </a:pPr>
            <a:r>
              <a:rPr sz="2000" spc="-10" dirty="0">
                <a:latin typeface="Arial"/>
                <a:cs typeface="Arial"/>
              </a:rPr>
              <a:t>Costovertebral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87881" y="4927078"/>
            <a:ext cx="2096135" cy="593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965" indent="-228600">
              <a:lnSpc>
                <a:spcPts val="2230"/>
              </a:lnSpc>
              <a:spcBef>
                <a:spcPts val="100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dirty="0">
                <a:latin typeface="Arial"/>
                <a:cs typeface="Arial"/>
              </a:rPr>
              <a:t>T1-</a:t>
            </a:r>
            <a:r>
              <a:rPr sz="2000" spc="-25" dirty="0">
                <a:latin typeface="Arial"/>
                <a:cs typeface="Arial"/>
              </a:rPr>
              <a:t>10</a:t>
            </a:r>
            <a:endParaRPr sz="2000">
              <a:latin typeface="Arial"/>
              <a:cs typeface="Arial"/>
            </a:endParaRPr>
          </a:p>
          <a:p>
            <a:pPr marL="227965">
              <a:lnSpc>
                <a:spcPts val="2230"/>
              </a:lnSpc>
            </a:pPr>
            <a:r>
              <a:rPr sz="2000" spc="-10" dirty="0">
                <a:latin typeface="Arial"/>
                <a:cs typeface="Arial"/>
              </a:rPr>
              <a:t>Costotransverse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89576" y="1603247"/>
            <a:ext cx="2672080" cy="431528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0" tIns="122555" rIns="0" bIns="0" rtlCol="0">
            <a:spAutoFit/>
          </a:bodyPr>
          <a:lstStyle/>
          <a:p>
            <a:pPr marL="583565">
              <a:spcBef>
                <a:spcPts val="965"/>
              </a:spcBef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Classification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989576" y="2179320"/>
            <a:ext cx="2672080" cy="3945890"/>
            <a:chOff x="3465576" y="2179320"/>
            <a:chExt cx="2672080" cy="3945890"/>
          </a:xfrm>
        </p:grpSpPr>
        <p:sp>
          <p:nvSpPr>
            <p:cNvPr id="15" name="object 15"/>
            <p:cNvSpPr/>
            <p:nvPr/>
          </p:nvSpPr>
          <p:spPr>
            <a:xfrm>
              <a:off x="3478530" y="2192274"/>
              <a:ext cx="2646045" cy="3919854"/>
            </a:xfrm>
            <a:custGeom>
              <a:avLst/>
              <a:gdLst/>
              <a:ahLst/>
              <a:cxnLst/>
              <a:rect l="l" t="t" r="r" b="b"/>
              <a:pathLst>
                <a:path w="2646045" h="3919854">
                  <a:moveTo>
                    <a:pt x="2645664" y="0"/>
                  </a:moveTo>
                  <a:lnTo>
                    <a:pt x="0" y="0"/>
                  </a:lnTo>
                  <a:lnTo>
                    <a:pt x="0" y="3919728"/>
                  </a:lnTo>
                  <a:lnTo>
                    <a:pt x="2645664" y="3919728"/>
                  </a:lnTo>
                  <a:lnTo>
                    <a:pt x="2645664" y="0"/>
                  </a:lnTo>
                  <a:close/>
                </a:path>
              </a:pathLst>
            </a:custGeom>
            <a:solidFill>
              <a:srgbClr val="F1F1F1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478530" y="2192274"/>
              <a:ext cx="2646045" cy="3919854"/>
            </a:xfrm>
            <a:custGeom>
              <a:avLst/>
              <a:gdLst/>
              <a:ahLst/>
              <a:cxnLst/>
              <a:rect l="l" t="t" r="r" b="b"/>
              <a:pathLst>
                <a:path w="2646045" h="3919854">
                  <a:moveTo>
                    <a:pt x="0" y="0"/>
                  </a:moveTo>
                  <a:lnTo>
                    <a:pt x="2645664" y="0"/>
                  </a:lnTo>
                  <a:lnTo>
                    <a:pt x="2645664" y="3919728"/>
                  </a:lnTo>
                  <a:lnTo>
                    <a:pt x="0" y="3919728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107899" y="2239220"/>
            <a:ext cx="1728470" cy="594995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227965" marR="5080" indent="-228600">
              <a:lnSpc>
                <a:spcPts val="2080"/>
              </a:lnSpc>
              <a:spcBef>
                <a:spcPts val="440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spc="-10" dirty="0">
                <a:latin typeface="Arial"/>
                <a:cs typeface="Arial"/>
              </a:rPr>
              <a:t>Cartilaginous (symphysis)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07900" y="3421919"/>
            <a:ext cx="1202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7965" indent="-228600">
              <a:spcBef>
                <a:spcPts val="105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spc="-10" dirty="0">
                <a:latin typeface="Arial"/>
                <a:cs typeface="Arial"/>
              </a:rPr>
              <a:t>Synovial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07900" y="4342474"/>
            <a:ext cx="12020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965" indent="-228600">
              <a:spcBef>
                <a:spcPts val="100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spc="-10" dirty="0">
                <a:latin typeface="Arial"/>
                <a:cs typeface="Arial"/>
              </a:rPr>
              <a:t>Synovial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07900" y="5263030"/>
            <a:ext cx="12020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965" indent="-228600">
              <a:spcBef>
                <a:spcPts val="100"/>
              </a:spcBef>
              <a:buChar char="•"/>
              <a:tabLst>
                <a:tab pos="227965" algn="l"/>
                <a:tab pos="228600" algn="l"/>
              </a:tabLst>
            </a:pPr>
            <a:r>
              <a:rPr sz="2000" spc="-10" dirty="0">
                <a:latin typeface="Arial"/>
                <a:cs typeface="Arial"/>
              </a:rPr>
              <a:t>Synovial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008620" y="1603247"/>
            <a:ext cx="2673350" cy="431528"/>
            <a:chOff x="6484620" y="1607819"/>
            <a:chExt cx="2673350" cy="601980"/>
          </a:xfrm>
          <a:solidFill>
            <a:schemeClr val="accent1"/>
          </a:solidFill>
        </p:grpSpPr>
        <p:sp>
          <p:nvSpPr>
            <p:cNvPr id="22" name="object 22"/>
            <p:cNvSpPr/>
            <p:nvPr/>
          </p:nvSpPr>
          <p:spPr>
            <a:xfrm>
              <a:off x="6497574" y="1620773"/>
              <a:ext cx="2646680" cy="576580"/>
            </a:xfrm>
            <a:custGeom>
              <a:avLst/>
              <a:gdLst/>
              <a:ahLst/>
              <a:cxnLst/>
              <a:rect l="l" t="t" r="r" b="b"/>
              <a:pathLst>
                <a:path w="2646679" h="576580">
                  <a:moveTo>
                    <a:pt x="2646426" y="0"/>
                  </a:moveTo>
                  <a:lnTo>
                    <a:pt x="0" y="0"/>
                  </a:lnTo>
                  <a:lnTo>
                    <a:pt x="0" y="576072"/>
                  </a:lnTo>
                  <a:lnTo>
                    <a:pt x="2646426" y="576072"/>
                  </a:lnTo>
                  <a:lnTo>
                    <a:pt x="264642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497574" y="1620773"/>
              <a:ext cx="2647315" cy="576580"/>
            </a:xfrm>
            <a:custGeom>
              <a:avLst/>
              <a:gdLst/>
              <a:ahLst/>
              <a:cxnLst/>
              <a:rect l="l" t="t" r="r" b="b"/>
              <a:pathLst>
                <a:path w="2647315" h="576580">
                  <a:moveTo>
                    <a:pt x="0" y="0"/>
                  </a:moveTo>
                  <a:lnTo>
                    <a:pt x="2647187" y="0"/>
                  </a:lnTo>
                  <a:lnTo>
                    <a:pt x="2647187" y="576072"/>
                  </a:lnTo>
                  <a:lnTo>
                    <a:pt x="0" y="57607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908">
              <a:solidFill>
                <a:srgbClr val="DDDDD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8034528" y="1717960"/>
            <a:ext cx="26339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07670"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Movement</a:t>
            </a:r>
            <a:r>
              <a:rPr sz="2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Type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8008620" y="2311908"/>
            <a:ext cx="2673350" cy="3676015"/>
            <a:chOff x="6484620" y="2311907"/>
            <a:chExt cx="2673350" cy="3676015"/>
          </a:xfrm>
        </p:grpSpPr>
        <p:sp>
          <p:nvSpPr>
            <p:cNvPr id="26" name="object 26"/>
            <p:cNvSpPr/>
            <p:nvPr/>
          </p:nvSpPr>
          <p:spPr>
            <a:xfrm>
              <a:off x="6497574" y="2324861"/>
              <a:ext cx="2646680" cy="3649979"/>
            </a:xfrm>
            <a:custGeom>
              <a:avLst/>
              <a:gdLst/>
              <a:ahLst/>
              <a:cxnLst/>
              <a:rect l="l" t="t" r="r" b="b"/>
              <a:pathLst>
                <a:path w="2646679" h="3649979">
                  <a:moveTo>
                    <a:pt x="2646426" y="0"/>
                  </a:moveTo>
                  <a:lnTo>
                    <a:pt x="0" y="0"/>
                  </a:lnTo>
                  <a:lnTo>
                    <a:pt x="0" y="3649979"/>
                  </a:lnTo>
                  <a:lnTo>
                    <a:pt x="2646426" y="3649979"/>
                  </a:lnTo>
                  <a:lnTo>
                    <a:pt x="2646426" y="0"/>
                  </a:lnTo>
                  <a:close/>
                </a:path>
              </a:pathLst>
            </a:custGeom>
            <a:solidFill>
              <a:srgbClr val="F1F1F1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497574" y="2324861"/>
              <a:ext cx="2647315" cy="3649979"/>
            </a:xfrm>
            <a:custGeom>
              <a:avLst/>
              <a:gdLst/>
              <a:ahLst/>
              <a:cxnLst/>
              <a:rect l="l" t="t" r="r" b="b"/>
              <a:pathLst>
                <a:path w="2647315" h="3649979">
                  <a:moveTo>
                    <a:pt x="0" y="0"/>
                  </a:moveTo>
                  <a:lnTo>
                    <a:pt x="2647187" y="0"/>
                  </a:lnTo>
                  <a:lnTo>
                    <a:pt x="2647187" y="3649979"/>
                  </a:lnTo>
                  <a:lnTo>
                    <a:pt x="0" y="3649979"/>
                  </a:lnTo>
                  <a:lnTo>
                    <a:pt x="0" y="0"/>
                  </a:lnTo>
                  <a:close/>
                </a:path>
              </a:pathLst>
            </a:custGeom>
            <a:ln w="25908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8034528" y="2372300"/>
            <a:ext cx="2633980" cy="31835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21310" indent="-227965">
              <a:spcBef>
                <a:spcPts val="105"/>
              </a:spcBef>
              <a:buChar char="•"/>
              <a:tabLst>
                <a:tab pos="321310" algn="l"/>
                <a:tab pos="321945" algn="l"/>
              </a:tabLst>
            </a:pPr>
            <a:r>
              <a:rPr sz="2000" spc="-25" dirty="0">
                <a:latin typeface="Arial"/>
                <a:cs typeface="Arial"/>
              </a:rPr>
              <a:t>N/A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200">
              <a:latin typeface="Arial"/>
              <a:cs typeface="Arial"/>
            </a:endParaRPr>
          </a:p>
          <a:p>
            <a:pPr>
              <a:spcBef>
                <a:spcPts val="15"/>
              </a:spcBef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321310" indent="-227965">
              <a:buChar char="•"/>
              <a:tabLst>
                <a:tab pos="321310" algn="l"/>
                <a:tab pos="321945" algn="l"/>
              </a:tabLst>
            </a:pPr>
            <a:r>
              <a:rPr sz="2000" spc="-10" dirty="0">
                <a:latin typeface="Arial"/>
                <a:cs typeface="Arial"/>
              </a:rPr>
              <a:t>Plane(gliding)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200">
              <a:latin typeface="Arial"/>
              <a:cs typeface="Arial"/>
            </a:endParaRPr>
          </a:p>
          <a:p>
            <a:pPr>
              <a:spcBef>
                <a:spcPts val="20"/>
              </a:spcBef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321310" indent="-227965">
              <a:buChar char="•"/>
              <a:tabLst>
                <a:tab pos="321310" algn="l"/>
                <a:tab pos="321945" algn="l"/>
              </a:tabLst>
            </a:pPr>
            <a:r>
              <a:rPr sz="2000" spc="-10" dirty="0">
                <a:latin typeface="Arial"/>
                <a:cs typeface="Arial"/>
              </a:rPr>
              <a:t>Plane(gliding)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200">
              <a:latin typeface="Arial"/>
              <a:cs typeface="Arial"/>
            </a:endParaRPr>
          </a:p>
          <a:p>
            <a:pPr>
              <a:spcBef>
                <a:spcPts val="5"/>
              </a:spcBef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321310" indent="-227965">
              <a:buChar char="•"/>
              <a:tabLst>
                <a:tab pos="321310" algn="l"/>
                <a:tab pos="321945" algn="l"/>
              </a:tabLst>
            </a:pPr>
            <a:r>
              <a:rPr sz="2000" spc="-10" dirty="0">
                <a:latin typeface="Arial"/>
                <a:cs typeface="Arial"/>
              </a:rPr>
              <a:t>Plane(gliding)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715793-A616-4187-B818-7638215ED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59EB8B-02BA-406E-B668-2774BD26CFE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622DF39A-8529-414B-8E32-2D7D97AA563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48</TotalTime>
  <Words>511</Words>
  <Application>Microsoft Office PowerPoint</Application>
  <PresentationFormat>Widescreen</PresentationFormat>
  <Paragraphs>91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19</vt:i4>
      </vt:variant>
    </vt:vector>
  </HeadingPairs>
  <TitlesOfParts>
    <vt:vector size="33" baseType="lpstr">
      <vt:lpstr>Aptos</vt:lpstr>
      <vt:lpstr>Aptos Display</vt:lpstr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1_Anderson MRT</vt:lpstr>
      <vt:lpstr>1_Custom Design</vt:lpstr>
      <vt:lpstr>Office Theme</vt:lpstr>
      <vt:lpstr>MRAD 256: Radiographic Technique 2</vt:lpstr>
      <vt:lpstr>PowerPoint Presentation</vt:lpstr>
      <vt:lpstr>Thoracic Spine</vt:lpstr>
      <vt:lpstr>Thoracic Vertebrae</vt:lpstr>
      <vt:lpstr>Thoracic Vertebrae</vt:lpstr>
      <vt:lpstr>Thoracic Vertebrae</vt:lpstr>
      <vt:lpstr>Typical Thoracic Vertebrae</vt:lpstr>
      <vt:lpstr>Typical Thoracic Vertebrae</vt:lpstr>
      <vt:lpstr>PowerPoint Presentation</vt:lpstr>
      <vt:lpstr>Rib Articulations</vt:lpstr>
      <vt:lpstr>Costotransverse Joints</vt:lpstr>
      <vt:lpstr>Costovertebral and Costotransverse Joints</vt:lpstr>
      <vt:lpstr>PowerPoint Presentation</vt:lpstr>
      <vt:lpstr>Thoracic Spine</vt:lpstr>
      <vt:lpstr>Zygapophyseal Joints </vt:lpstr>
      <vt:lpstr>  Intervertebral Foramina </vt:lpstr>
      <vt:lpstr>PowerPoint Presentation</vt:lpstr>
      <vt:lpstr>PowerPoint Presentation</vt:lpstr>
      <vt:lpstr>Summary of Vertebral Joints of the Thoracic Spine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Saroosh Naqvi | Anderson College | Head Office</cp:lastModifiedBy>
  <cp:revision>4</cp:revision>
  <cp:lastPrinted>2024-03-14T20:27:33Z</cp:lastPrinted>
  <dcterms:created xsi:type="dcterms:W3CDTF">2023-01-17T17:39:17Z</dcterms:created>
  <dcterms:modified xsi:type="dcterms:W3CDTF">2025-02-04T22:44:16Z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2021-01-29T00:00:00Z</vt:filetime>
  </property>
  <property fmtid="{D5CDD505-2E9C-101B-9397-08002B2CF9AE}" pid="3" name="Creator">
    <vt:lpwstr>Acrobat PDFMaker 20 for PowerPoint</vt:lpwstr>
  </property>
  <property fmtid="{D5CDD505-2E9C-101B-9397-08002B2CF9AE}" pid="4" name="LastSaved">
    <vt:filetime>2023-01-17T00:00:00Z</vt:filetime>
  </property>
  <property fmtid="{D5CDD505-2E9C-101B-9397-08002B2CF9AE}" pid="5" name="Producer">
    <vt:lpwstr>Adobe PDF Library 20.6.74</vt:lpwstr>
  </property>
  <property fmtid="{D5CDD505-2E9C-101B-9397-08002B2CF9AE}" pid="6" name="ContentTypeId">
    <vt:lpwstr>0x0101007459FD3E210D7746A66165842CA31B2D</vt:lpwstr>
  </property>
</Properties>
</file>