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Default Extension="jpg" ContentType="image/jpg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Relationship Id="rId53" Type="http://schemas.openxmlformats.org/officeDocument/2006/relationships/slide" Target="slides/slide48.xml"/><Relationship Id="rId54" Type="http://schemas.openxmlformats.org/officeDocument/2006/relationships/slide" Target="slides/slide49.xml"/><Relationship Id="rId55" Type="http://schemas.openxmlformats.org/officeDocument/2006/relationships/slide" Target="slides/slide50.xml"/><Relationship Id="rId56" Type="http://schemas.openxmlformats.org/officeDocument/2006/relationships/slide" Target="slides/slide51.xml"/><Relationship Id="rId57" Type="http://schemas.openxmlformats.org/officeDocument/2006/relationships/slide" Target="slides/slide52.xml"/><Relationship Id="rId58" Type="http://schemas.openxmlformats.org/officeDocument/2006/relationships/slide" Target="slides/slide53.xml"/><Relationship Id="rId59" Type="http://schemas.openxmlformats.org/officeDocument/2006/relationships/slide" Target="slides/slide54.xml"/><Relationship Id="rId60" Type="http://schemas.openxmlformats.org/officeDocument/2006/relationships/slide" Target="slides/slide55.xml"/><Relationship Id="rId61" Type="http://schemas.openxmlformats.org/officeDocument/2006/relationships/slide" Target="slides/slide56.xml"/><Relationship Id="rId62" Type="http://schemas.openxmlformats.org/officeDocument/2006/relationships/slide" Target="slides/slide57.xml"/><Relationship Id="rId63" Type="http://schemas.openxmlformats.org/officeDocument/2006/relationships/slide" Target="slides/slide58.xml"/><Relationship Id="rId64" Type="http://schemas.openxmlformats.org/officeDocument/2006/relationships/slide" Target="slides/slide59.xml"/><Relationship Id="rId65" Type="http://schemas.openxmlformats.org/officeDocument/2006/relationships/slide" Target="slides/slide60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334132" y="2397074"/>
            <a:ext cx="7523734" cy="14160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7999"/>
                </a:lnTo>
                <a:lnTo>
                  <a:pt x="12192000" y="6857999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609676"/>
            <a:ext cx="10358120" cy="6972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32560" y="2109232"/>
            <a:ext cx="10326878" cy="29698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g"/><Relationship Id="rId3" Type="http://schemas.openxmlformats.org/officeDocument/2006/relationships/image" Target="../media/image1.pn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.pn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g"/><Relationship Id="rId3" Type="http://schemas.openxmlformats.org/officeDocument/2006/relationships/image" Target="../media/image4.jpg"/><Relationship Id="rId4" Type="http://schemas.openxmlformats.org/officeDocument/2006/relationships/image" Target="../media/image1.pn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g"/><Relationship Id="rId3" Type="http://schemas.openxmlformats.org/officeDocument/2006/relationships/image" Target="../media/image6.jpg"/><Relationship Id="rId4" Type="http://schemas.openxmlformats.org/officeDocument/2006/relationships/image" Target="../media/image1.pn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g"/><Relationship Id="rId3" Type="http://schemas.openxmlformats.org/officeDocument/2006/relationships/image" Target="../media/image8.jpg"/><Relationship Id="rId4" Type="http://schemas.openxmlformats.org/officeDocument/2006/relationships/image" Target="../media/image1.pn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jpg"/><Relationship Id="rId3" Type="http://schemas.openxmlformats.org/officeDocument/2006/relationships/image" Target="../media/image10.jpg"/><Relationship Id="rId4" Type="http://schemas.openxmlformats.org/officeDocument/2006/relationships/image" Target="../media/image1.pn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g"/><Relationship Id="rId3" Type="http://schemas.openxmlformats.org/officeDocument/2006/relationships/image" Target="../media/image1.pn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.jpg"/><Relationship Id="rId3" Type="http://schemas.openxmlformats.org/officeDocument/2006/relationships/image" Target="../media/image13.jpg"/><Relationship Id="rId4" Type="http://schemas.openxmlformats.org/officeDocument/2006/relationships/image" Target="../media/image1.pn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.pn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4.jpg"/><Relationship Id="rId3" Type="http://schemas.openxmlformats.org/officeDocument/2006/relationships/image" Target="../media/image15.jpg"/><Relationship Id="rId4" Type="http://schemas.openxmlformats.org/officeDocument/2006/relationships/image" Target="../media/image1.png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6.jpg"/><Relationship Id="rId3" Type="http://schemas.openxmlformats.org/officeDocument/2006/relationships/image" Target="../media/image17.jpg"/><Relationship Id="rId4" Type="http://schemas.openxmlformats.org/officeDocument/2006/relationships/image" Target="../media/image1.png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8.jpg"/><Relationship Id="rId3" Type="http://schemas.openxmlformats.org/officeDocument/2006/relationships/image" Target="../media/image1.png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jpg"/><Relationship Id="rId3" Type="http://schemas.openxmlformats.org/officeDocument/2006/relationships/image" Target="../media/image1.png"/></Relationships>
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Relationship Id="rId3" Type="http://schemas.openxmlformats.org/officeDocument/2006/relationships/image" Target="../media/image1.png"/></Relationships>
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1.jpg"/><Relationship Id="rId3" Type="http://schemas.openxmlformats.org/officeDocument/2006/relationships/image" Target="../media/image1.png"/></Relationships>
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2.jpg"/><Relationship Id="rId3" Type="http://schemas.openxmlformats.org/officeDocument/2006/relationships/image" Target="../media/image1.png"/></Relationships>
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3.jpg"/><Relationship Id="rId3" Type="http://schemas.openxmlformats.org/officeDocument/2006/relationships/image" Target="../media/image1.png"/></Relationships>
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.jpg"/><Relationship Id="rId3" Type="http://schemas.openxmlformats.org/officeDocument/2006/relationships/image" Target="../media/image1.png"/></Relationships>
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5.jpg"/><Relationship Id="rId3" Type="http://schemas.openxmlformats.org/officeDocument/2006/relationships/image" Target="../media/image1.png"/></Relationships>
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6.jpg"/><Relationship Id="rId3" Type="http://schemas.openxmlformats.org/officeDocument/2006/relationships/image" Target="../media/image1.png"/></Relationships>
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g"/><Relationship Id="rId3" Type="http://schemas.openxmlformats.org/officeDocument/2006/relationships/image" Target="../media/image28.jpg"/><Relationship Id="rId4" Type="http://schemas.openxmlformats.org/officeDocument/2006/relationships/image" Target="../media/image29.jpg"/><Relationship Id="rId5" Type="http://schemas.openxmlformats.org/officeDocument/2006/relationships/image" Target="../media/image1.png"/></Relationships>
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0.jpg"/><Relationship Id="rId3" Type="http://schemas.openxmlformats.org/officeDocument/2006/relationships/image" Target="../media/image1.png"/></Relationships>
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/Relationships>
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1.jpg"/><Relationship Id="rId3" Type="http://schemas.openxmlformats.org/officeDocument/2006/relationships/image" Target="../media/image1.png"/></Relationships>
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2.jpg"/><Relationship Id="rId3" Type="http://schemas.openxmlformats.org/officeDocument/2006/relationships/image" Target="../media/image33.jpg"/><Relationship Id="rId4" Type="http://schemas.openxmlformats.org/officeDocument/2006/relationships/image" Target="../media/image1.png"/></Relationships>
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.jpg"/><Relationship Id="rId3" Type="http://schemas.openxmlformats.org/officeDocument/2006/relationships/image" Target="../media/image1.png"/></Relationships>
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5.jpg"/><Relationship Id="rId3" Type="http://schemas.openxmlformats.org/officeDocument/2006/relationships/image" Target="../media/image36.jpg"/><Relationship Id="rId4" Type="http://schemas.openxmlformats.org/officeDocument/2006/relationships/image" Target="../media/image1.png"/></Relationships>
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jpg"/><Relationship Id="rId3" Type="http://schemas.openxmlformats.org/officeDocument/2006/relationships/image" Target="../media/image1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95250" rIns="0" bIns="0" rtlCol="0" vert="horz">
            <a:spAutoFit/>
          </a:bodyPr>
          <a:lstStyle/>
          <a:p>
            <a:pPr marL="2509520" marR="5080">
              <a:lnSpc>
                <a:spcPts val="5190"/>
              </a:lnSpc>
              <a:spcBef>
                <a:spcPts val="750"/>
              </a:spcBef>
            </a:pPr>
            <a:r>
              <a:rPr dirty="0"/>
              <a:t>ANPH</a:t>
            </a:r>
            <a:r>
              <a:rPr dirty="0" spc="-15"/>
              <a:t> </a:t>
            </a:r>
            <a:r>
              <a:rPr dirty="0"/>
              <a:t>202:</a:t>
            </a:r>
            <a:r>
              <a:rPr dirty="0" spc="-5"/>
              <a:t> </a:t>
            </a:r>
            <a:r>
              <a:rPr dirty="0" spc="-10"/>
              <a:t>Anatomy </a:t>
            </a:r>
            <a:r>
              <a:rPr dirty="0"/>
              <a:t>and</a:t>
            </a:r>
            <a:r>
              <a:rPr dirty="0" spc="-10"/>
              <a:t> </a:t>
            </a:r>
            <a:r>
              <a:rPr dirty="0"/>
              <a:t>Pathology</a:t>
            </a:r>
            <a:r>
              <a:rPr dirty="0" spc="-5"/>
              <a:t> </a:t>
            </a:r>
            <a:r>
              <a:rPr dirty="0" spc="-50"/>
              <a:t>I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4831207" y="4074414"/>
            <a:ext cx="530161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Calibri"/>
                <a:cs typeface="Calibri"/>
              </a:rPr>
              <a:t>Pathologies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Central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Nervous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System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3278504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CNS</a:t>
            </a:r>
            <a:r>
              <a:rPr dirty="0" spc="-10">
                <a:solidFill>
                  <a:srgbClr val="000000"/>
                </a:solidFill>
              </a:rPr>
              <a:t> Infections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93493"/>
            <a:ext cx="2213610" cy="14751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 spc="-10">
                <a:latin typeface="Calibri"/>
                <a:cs typeface="Calibri"/>
              </a:rPr>
              <a:t>Meningitis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Char char="•"/>
            </a:pPr>
            <a:endParaRPr sz="3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 spc="-10">
                <a:latin typeface="Calibri"/>
                <a:cs typeface="Calibri"/>
              </a:rPr>
              <a:t>Encephalitis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239077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>
                <a:solidFill>
                  <a:srgbClr val="000000"/>
                </a:solidFill>
              </a:rPr>
              <a:t>Meningitis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11593"/>
            <a:ext cx="8781415" cy="2865120"/>
          </a:xfrm>
          <a:prstGeom prst="rect">
            <a:avLst/>
          </a:prstGeom>
        </p:spPr>
        <p:txBody>
          <a:bodyPr wrap="square" lIns="0" tIns="103505" rIns="0" bIns="0" rtlCol="0" vert="horz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815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dirty="0" sz="2400">
                <a:latin typeface="Calibri"/>
                <a:cs typeface="Calibri"/>
              </a:rPr>
              <a:t>Meningitis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acute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inflammation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pia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mater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arachnoid.</a:t>
            </a:r>
            <a:endParaRPr sz="24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spcBef>
                <a:spcPts val="720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dirty="0" sz="2400">
                <a:latin typeface="Calibri"/>
                <a:cs typeface="Calibri"/>
              </a:rPr>
              <a:t>Infecting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organisms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can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reach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meninges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via:</a:t>
            </a:r>
            <a:endParaRPr sz="24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284"/>
              </a:spcBef>
              <a:buFont typeface="Arial"/>
              <a:buChar char="•"/>
              <a:tabLst>
                <a:tab pos="698500" algn="l"/>
                <a:tab pos="699135" algn="l"/>
              </a:tabLst>
            </a:pPr>
            <a:r>
              <a:rPr dirty="0" sz="2000">
                <a:latin typeface="Calibri"/>
                <a:cs typeface="Calibri"/>
              </a:rPr>
              <a:t>Infection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middle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ear,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upper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respiratory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tract,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or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frontal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sinus</a:t>
            </a:r>
            <a:endParaRPr sz="20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260"/>
              </a:spcBef>
              <a:buFont typeface="Arial"/>
              <a:buChar char="•"/>
              <a:tabLst>
                <a:tab pos="698500" algn="l"/>
                <a:tab pos="699135" algn="l"/>
              </a:tabLst>
            </a:pPr>
            <a:r>
              <a:rPr dirty="0" sz="2000">
                <a:latin typeface="Calibri"/>
                <a:cs typeface="Calibri"/>
              </a:rPr>
              <a:t>Spread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through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bloodstream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(hematogenously)</a:t>
            </a:r>
            <a:endParaRPr sz="20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254"/>
              </a:spcBef>
              <a:buFont typeface="Arial"/>
              <a:buChar char="•"/>
              <a:tabLst>
                <a:tab pos="698500" algn="l"/>
                <a:tab pos="699135" algn="l"/>
              </a:tabLst>
            </a:pPr>
            <a:r>
              <a:rPr dirty="0" sz="2000">
                <a:latin typeface="Calibri"/>
                <a:cs typeface="Calibri"/>
              </a:rPr>
              <a:t>Infection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lungs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(or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other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site)</a:t>
            </a:r>
            <a:endParaRPr sz="20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spcBef>
                <a:spcPts val="690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dirty="0" sz="2400">
                <a:latin typeface="Calibri"/>
                <a:cs typeface="Calibri"/>
              </a:rPr>
              <a:t>It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caused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by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bacteria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 </a:t>
            </a:r>
            <a:r>
              <a:rPr dirty="0" sz="2400" spc="-10">
                <a:latin typeface="Calibri"/>
                <a:cs typeface="Calibri"/>
              </a:rPr>
              <a:t>viruses.</a:t>
            </a:r>
            <a:endParaRPr sz="24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spcBef>
                <a:spcPts val="710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dirty="0" sz="2400">
                <a:latin typeface="Calibri"/>
                <a:cs typeface="Calibri"/>
              </a:rPr>
              <a:t>Bacterial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meningitis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(</a:t>
            </a:r>
            <a:r>
              <a:rPr dirty="0" sz="2400">
                <a:solidFill>
                  <a:srgbClr val="C00000"/>
                </a:solidFill>
                <a:latin typeface="Calibri"/>
                <a:cs typeface="Calibri"/>
              </a:rPr>
              <a:t>pyo</a:t>
            </a:r>
            <a:r>
              <a:rPr dirty="0" sz="2400">
                <a:latin typeface="Calibri"/>
                <a:cs typeface="Calibri"/>
              </a:rPr>
              <a:t>genic)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most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common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form.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382651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Meningitis</a:t>
            </a:r>
            <a:r>
              <a:rPr dirty="0" spc="-30"/>
              <a:t> </a:t>
            </a:r>
            <a:r>
              <a:rPr dirty="0"/>
              <a:t>–</a:t>
            </a:r>
            <a:r>
              <a:rPr dirty="0" spc="5"/>
              <a:t> </a:t>
            </a:r>
            <a:r>
              <a:rPr dirty="0" spc="-25"/>
              <a:t>MRI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82796" y="1371600"/>
            <a:ext cx="4070604" cy="4978908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272161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>
                <a:solidFill>
                  <a:srgbClr val="000000"/>
                </a:solidFill>
              </a:rPr>
              <a:t>Encephalitis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93493"/>
            <a:ext cx="10237470" cy="2242820"/>
          </a:xfrm>
          <a:prstGeom prst="rect">
            <a:avLst/>
          </a:prstGeom>
        </p:spPr>
        <p:txBody>
          <a:bodyPr wrap="square" lIns="0" tIns="60960" rIns="0" bIns="0" rtlCol="0" vert="horz">
            <a:spAutoFit/>
          </a:bodyPr>
          <a:lstStyle/>
          <a:p>
            <a:pPr marL="469900" marR="885825" indent="-457834">
              <a:lnSpc>
                <a:spcPts val="3020"/>
              </a:lnSpc>
              <a:spcBef>
                <a:spcPts val="48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Encephalitis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viral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inflammation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brain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meninges (meningoencephalitis).</a:t>
            </a:r>
            <a:endParaRPr sz="2800">
              <a:latin typeface="Calibri"/>
              <a:cs typeface="Calibri"/>
            </a:endParaRPr>
          </a:p>
          <a:p>
            <a:pPr marL="469900" marR="5080" indent="-457834">
              <a:lnSpc>
                <a:spcPts val="3020"/>
              </a:lnSpc>
              <a:spcBef>
                <a:spcPts val="101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It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produces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wide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range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symptoms,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ranging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from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mild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headache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fever</a:t>
            </a:r>
            <a:r>
              <a:rPr dirty="0" sz="2800" spc="-9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to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severe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cerebral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dysfunction,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seizures,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coma.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2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Herpes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simplex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virus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can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cause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sudden,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severe,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fatal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process.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276733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CNS</a:t>
            </a:r>
            <a:r>
              <a:rPr dirty="0" spc="-10">
                <a:solidFill>
                  <a:srgbClr val="000000"/>
                </a:solidFill>
              </a:rPr>
              <a:t> Tumors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93493"/>
            <a:ext cx="3185160" cy="249745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 spc="-10">
                <a:latin typeface="Calibri"/>
                <a:cs typeface="Calibri"/>
              </a:rPr>
              <a:t>Glioma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Char char="•"/>
            </a:pPr>
            <a:endParaRPr sz="3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Acoustic</a:t>
            </a:r>
            <a:r>
              <a:rPr dirty="0" sz="2800" spc="-9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Neuroma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Char char="•"/>
            </a:pPr>
            <a:endParaRPr sz="3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Pituitary</a:t>
            </a:r>
            <a:r>
              <a:rPr dirty="0" sz="2800" spc="-114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Adenoma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6083934" y="1793493"/>
            <a:ext cx="3656329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Metastatic</a:t>
            </a:r>
            <a:r>
              <a:rPr dirty="0" sz="2800" spc="-114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Carcinoma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162179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>
                <a:solidFill>
                  <a:srgbClr val="000000"/>
                </a:solidFill>
              </a:rPr>
              <a:t>Glioma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07918"/>
            <a:ext cx="9885045" cy="2839085"/>
          </a:xfrm>
          <a:prstGeom prst="rect">
            <a:avLst/>
          </a:prstGeom>
        </p:spPr>
        <p:txBody>
          <a:bodyPr wrap="square" lIns="0" tIns="97790" rIns="0" bIns="0" rtlCol="0" vert="horz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Gliomas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are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most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common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primary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malignant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brain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tumors.</a:t>
            </a:r>
            <a:endParaRPr sz="2800">
              <a:latin typeface="Calibri"/>
              <a:cs typeface="Calibri"/>
            </a:endParaRPr>
          </a:p>
          <a:p>
            <a:pPr marL="469900" marR="5080" indent="-457834">
              <a:lnSpc>
                <a:spcPts val="3030"/>
              </a:lnSpc>
              <a:spcBef>
                <a:spcPts val="104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They</a:t>
            </a:r>
            <a:r>
              <a:rPr dirty="0" sz="2800" spc="-10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are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composed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C00000"/>
                </a:solidFill>
                <a:latin typeface="Calibri"/>
                <a:cs typeface="Calibri"/>
              </a:rPr>
              <a:t>glial</a:t>
            </a:r>
            <a:r>
              <a:rPr dirty="0" sz="2800" spc="-95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C00000"/>
                </a:solidFill>
                <a:latin typeface="Calibri"/>
                <a:cs typeface="Calibri"/>
              </a:rPr>
              <a:t>cells</a:t>
            </a:r>
            <a:r>
              <a:rPr dirty="0" sz="2800" spc="-9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(supporting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connective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tissues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in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CNS).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1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They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are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spread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by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direct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extension.</a:t>
            </a:r>
            <a:endParaRPr sz="2800">
              <a:latin typeface="Calibri"/>
              <a:cs typeface="Calibri"/>
            </a:endParaRPr>
          </a:p>
          <a:p>
            <a:pPr marL="469900" marR="491490" indent="-457834">
              <a:lnSpc>
                <a:spcPts val="3030"/>
              </a:lnSpc>
              <a:spcBef>
                <a:spcPts val="104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Can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cross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from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one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cerebral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hemisphere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to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other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through </a:t>
            </a:r>
            <a:r>
              <a:rPr dirty="0" sz="2800">
                <a:latin typeface="Calibri"/>
                <a:cs typeface="Calibri"/>
              </a:rPr>
              <a:t>connecting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white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matter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tracts,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such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as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corpus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callosum.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162179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>
                <a:solidFill>
                  <a:srgbClr val="000000"/>
                </a:solidFill>
              </a:rPr>
              <a:t>Glioma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1871"/>
            <a:ext cx="7449184" cy="4182110"/>
          </a:xfrm>
          <a:prstGeom prst="rect">
            <a:avLst/>
          </a:prstGeom>
        </p:spPr>
        <p:txBody>
          <a:bodyPr wrap="square" lIns="0" tIns="33655" rIns="0" bIns="0" rtlCol="0" vert="horz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265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dirty="0" sz="2800">
                <a:latin typeface="Calibri"/>
                <a:cs typeface="Calibri"/>
              </a:rPr>
              <a:t>Peak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age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incidence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–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middle-</a:t>
            </a:r>
            <a:r>
              <a:rPr dirty="0" sz="2800">
                <a:latin typeface="Calibri"/>
                <a:cs typeface="Calibri"/>
              </a:rPr>
              <a:t>age</a:t>
            </a:r>
            <a:r>
              <a:rPr dirty="0" sz="2800" spc="-2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adults</a:t>
            </a:r>
            <a:endParaRPr sz="28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170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800">
                <a:latin typeface="Calibri"/>
                <a:cs typeface="Calibri"/>
              </a:rPr>
              <a:t>Infrequent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persons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less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than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30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years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age</a:t>
            </a:r>
            <a:endParaRPr sz="28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dirty="0" sz="2800" spc="-10">
                <a:latin typeface="Calibri"/>
                <a:cs typeface="Calibri"/>
              </a:rPr>
              <a:t>Types:</a:t>
            </a:r>
            <a:endParaRPr sz="28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170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800" spc="-10">
                <a:latin typeface="Calibri"/>
                <a:cs typeface="Calibri"/>
              </a:rPr>
              <a:t>Glioblastoma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–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highly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aggressive</a:t>
            </a:r>
            <a:endParaRPr sz="28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165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800" spc="-10">
                <a:latin typeface="Calibri"/>
                <a:cs typeface="Calibri"/>
              </a:rPr>
              <a:t>Astrocytoma</a:t>
            </a:r>
            <a:r>
              <a:rPr dirty="0" sz="2800" spc="-2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–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most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common</a:t>
            </a:r>
            <a:endParaRPr sz="28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spcBef>
                <a:spcPts val="665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dirty="0" sz="2800">
                <a:latin typeface="Calibri"/>
                <a:cs typeface="Calibri"/>
              </a:rPr>
              <a:t>Less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common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types:</a:t>
            </a:r>
            <a:endParaRPr sz="28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165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800" spc="-10">
                <a:latin typeface="Calibri"/>
                <a:cs typeface="Calibri"/>
              </a:rPr>
              <a:t>Ependymoma</a:t>
            </a:r>
            <a:endParaRPr sz="28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160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800" spc="-10">
                <a:latin typeface="Calibri"/>
                <a:cs typeface="Calibri"/>
              </a:rPr>
              <a:t>Medulloblastoma</a:t>
            </a:r>
            <a:endParaRPr sz="28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170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800" spc="-10">
                <a:latin typeface="Calibri"/>
                <a:cs typeface="Calibri"/>
              </a:rPr>
              <a:t>Oligodendrocytoma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84352"/>
            <a:ext cx="5829300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Glioblastoma</a:t>
            </a:r>
            <a:r>
              <a:rPr dirty="0" sz="3600" spc="5"/>
              <a:t> </a:t>
            </a:r>
            <a:r>
              <a:rPr dirty="0" sz="3600"/>
              <a:t>Multiforme</a:t>
            </a:r>
            <a:r>
              <a:rPr dirty="0" sz="3600" spc="-5"/>
              <a:t> </a:t>
            </a:r>
            <a:r>
              <a:rPr dirty="0" sz="3600"/>
              <a:t>–</a:t>
            </a:r>
            <a:r>
              <a:rPr dirty="0" sz="3600" spc="-25"/>
              <a:t> MRI</a:t>
            </a:r>
            <a:endParaRPr sz="36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00" y="1828800"/>
            <a:ext cx="4191000" cy="3944112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48400" y="1828800"/>
            <a:ext cx="4191000" cy="4012691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305943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Glioma</a:t>
            </a:r>
            <a:r>
              <a:rPr dirty="0" spc="-10"/>
              <a:t> </a:t>
            </a:r>
            <a:r>
              <a:rPr dirty="0"/>
              <a:t>–</a:t>
            </a:r>
            <a:r>
              <a:rPr dirty="0" spc="-5"/>
              <a:t> </a:t>
            </a:r>
            <a:r>
              <a:rPr dirty="0" spc="-25"/>
              <a:t>MRI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76400" y="1752600"/>
            <a:ext cx="3357371" cy="381000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57800" y="1752600"/>
            <a:ext cx="5105400" cy="298704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16496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Acoustic</a:t>
            </a:r>
            <a:r>
              <a:rPr dirty="0" spc="-2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Neuroma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07918"/>
            <a:ext cx="10283190" cy="3671570"/>
          </a:xfrm>
          <a:prstGeom prst="rect">
            <a:avLst/>
          </a:prstGeom>
        </p:spPr>
        <p:txBody>
          <a:bodyPr wrap="square" lIns="0" tIns="97790" rIns="0" bIns="0" rtlCol="0" vert="horz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Acoustic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neuroma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slowly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growing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benign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tumor.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70"/>
              </a:spcBef>
            </a:pPr>
            <a:r>
              <a:rPr dirty="0" sz="2800" spc="-5"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lvl="1" marL="698500" marR="772795" indent="-228600">
              <a:lnSpc>
                <a:spcPts val="3020"/>
              </a:lnSpc>
              <a:spcBef>
                <a:spcPts val="545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800">
                <a:latin typeface="Calibri"/>
                <a:cs typeface="Calibri"/>
              </a:rPr>
              <a:t>It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may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occur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as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solitary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lesion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or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as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part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syndrome</a:t>
            </a:r>
            <a:r>
              <a:rPr dirty="0" sz="2800" spc="-25">
                <a:latin typeface="Calibri"/>
                <a:cs typeface="Calibri"/>
              </a:rPr>
              <a:t> of </a:t>
            </a:r>
            <a:r>
              <a:rPr dirty="0" sz="2800" spc="-10">
                <a:latin typeface="Calibri"/>
                <a:cs typeface="Calibri"/>
              </a:rPr>
              <a:t>neurofibromatosis.</a:t>
            </a:r>
            <a:endParaRPr sz="2800">
              <a:latin typeface="Calibri"/>
              <a:cs typeface="Calibri"/>
            </a:endParaRPr>
          </a:p>
          <a:p>
            <a:pPr marL="469900" marR="5080" indent="-457834">
              <a:lnSpc>
                <a:spcPts val="3030"/>
              </a:lnSpc>
              <a:spcBef>
                <a:spcPts val="100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It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arises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from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Schwann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cells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vestibular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portion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auditory </a:t>
            </a:r>
            <a:r>
              <a:rPr dirty="0" sz="2800">
                <a:latin typeface="Calibri"/>
                <a:cs typeface="Calibri"/>
              </a:rPr>
              <a:t>(eighth</a:t>
            </a:r>
            <a:r>
              <a:rPr dirty="0" sz="2800" spc="-10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cranial)</a:t>
            </a:r>
            <a:r>
              <a:rPr dirty="0" sz="2800" spc="-9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nerve.</a:t>
            </a:r>
            <a:endParaRPr sz="2800">
              <a:latin typeface="Calibri"/>
              <a:cs typeface="Calibri"/>
            </a:endParaRPr>
          </a:p>
          <a:p>
            <a:pPr marL="469900" marR="315595" indent="-457834">
              <a:lnSpc>
                <a:spcPts val="3020"/>
              </a:lnSpc>
              <a:spcBef>
                <a:spcPts val="994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It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most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often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originates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internal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auditory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canal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extends </a:t>
            </a:r>
            <a:r>
              <a:rPr dirty="0" sz="2800">
                <a:latin typeface="Calibri"/>
                <a:cs typeface="Calibri"/>
              </a:rPr>
              <a:t>into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cerebellopontine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angle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cistern.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60197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Acoustic</a:t>
            </a:r>
            <a:r>
              <a:rPr dirty="0" spc="-20"/>
              <a:t> </a:t>
            </a:r>
            <a:r>
              <a:rPr dirty="0"/>
              <a:t>Neuroma</a:t>
            </a:r>
            <a:r>
              <a:rPr dirty="0" spc="-20"/>
              <a:t> </a:t>
            </a:r>
            <a:r>
              <a:rPr dirty="0"/>
              <a:t>–</a:t>
            </a:r>
            <a:r>
              <a:rPr dirty="0" spc="-10"/>
              <a:t> </a:t>
            </a:r>
            <a:r>
              <a:rPr dirty="0" spc="-25"/>
              <a:t>MRI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52600" y="1828800"/>
            <a:ext cx="4191000" cy="393954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48400" y="1845564"/>
            <a:ext cx="4114800" cy="3945636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21767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Pituitary </a:t>
            </a:r>
            <a:r>
              <a:rPr dirty="0" spc="-10">
                <a:solidFill>
                  <a:srgbClr val="000000"/>
                </a:solidFill>
              </a:rPr>
              <a:t>Adenoma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1782"/>
            <a:ext cx="10052050" cy="3562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Pituitary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adenomas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usually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arise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anterior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lobe.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"/>
              <a:buChar char="•"/>
            </a:pPr>
            <a:endParaRPr sz="32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Most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common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type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–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nonsecreting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chromophobe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adenoma</a:t>
            </a:r>
            <a:endParaRPr sz="20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250"/>
              </a:spcBef>
              <a:buFont typeface="Arial"/>
              <a:buChar char="•"/>
              <a:tabLst>
                <a:tab pos="698500" algn="l"/>
                <a:tab pos="699135" algn="l"/>
              </a:tabLst>
            </a:pPr>
            <a:r>
              <a:rPr dirty="0" sz="2000">
                <a:latin typeface="Calibri"/>
                <a:cs typeface="Calibri"/>
              </a:rPr>
              <a:t>Mass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effect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tumor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suppresses pituitary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hormone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secretions.</a:t>
            </a:r>
            <a:endParaRPr sz="2000">
              <a:latin typeface="Calibri"/>
              <a:cs typeface="Calibri"/>
            </a:endParaRPr>
          </a:p>
          <a:p>
            <a:pPr lvl="1">
              <a:lnSpc>
                <a:spcPct val="100000"/>
              </a:lnSpc>
              <a:buFont typeface="Arial"/>
              <a:buChar char="•"/>
            </a:pP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ts val="2280"/>
              </a:lnSpc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dirty="0" sz="2000" spc="-10">
                <a:latin typeface="Calibri"/>
                <a:cs typeface="Calibri"/>
              </a:rPr>
              <a:t>Hormone-</a:t>
            </a:r>
            <a:r>
              <a:rPr dirty="0" sz="2000">
                <a:latin typeface="Calibri"/>
                <a:cs typeface="Calibri"/>
              </a:rPr>
              <a:t>secreting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pituitary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adenomas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produce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symptoms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related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excess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hormones,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rather</a:t>
            </a:r>
            <a:endParaRPr sz="2000">
              <a:latin typeface="Calibri"/>
              <a:cs typeface="Calibri"/>
            </a:endParaRPr>
          </a:p>
          <a:p>
            <a:pPr marL="241300">
              <a:lnSpc>
                <a:spcPts val="2280"/>
              </a:lnSpc>
            </a:pPr>
            <a:r>
              <a:rPr dirty="0" sz="2000">
                <a:latin typeface="Calibri"/>
                <a:cs typeface="Calibri"/>
              </a:rPr>
              <a:t>than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mass</a:t>
            </a:r>
            <a:r>
              <a:rPr dirty="0" sz="2000" spc="1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effect.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8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buFont typeface="Arial"/>
              <a:buChar char="•"/>
              <a:tabLst>
                <a:tab pos="698500" algn="l"/>
                <a:tab pos="699135" algn="l"/>
              </a:tabLst>
            </a:pPr>
            <a:r>
              <a:rPr dirty="0" sz="2000">
                <a:latin typeface="Calibri"/>
                <a:cs typeface="Calibri"/>
              </a:rPr>
              <a:t>Gigantism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adolescents</a:t>
            </a:r>
            <a:endParaRPr sz="20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265"/>
              </a:spcBef>
              <a:buFont typeface="Arial"/>
              <a:buChar char="•"/>
              <a:tabLst>
                <a:tab pos="698500" algn="l"/>
                <a:tab pos="699135" algn="l"/>
              </a:tabLst>
            </a:pPr>
            <a:r>
              <a:rPr dirty="0" sz="2000">
                <a:latin typeface="Calibri"/>
                <a:cs typeface="Calibri"/>
              </a:rPr>
              <a:t>Acromegaly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adults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65213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Pituitary</a:t>
            </a:r>
            <a:r>
              <a:rPr dirty="0" spc="-10"/>
              <a:t> </a:t>
            </a:r>
            <a:r>
              <a:rPr dirty="0"/>
              <a:t>Adenoma</a:t>
            </a:r>
            <a:r>
              <a:rPr dirty="0" spc="-35"/>
              <a:t> </a:t>
            </a:r>
            <a:r>
              <a:rPr dirty="0"/>
              <a:t>–</a:t>
            </a:r>
            <a:r>
              <a:rPr dirty="0" spc="-5"/>
              <a:t> </a:t>
            </a:r>
            <a:r>
              <a:rPr dirty="0" spc="-25"/>
              <a:t>MRI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00" y="1524000"/>
            <a:ext cx="4096512" cy="419100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59880" y="1524000"/>
            <a:ext cx="3703320" cy="419100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96506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Metastatic</a:t>
            </a:r>
            <a:r>
              <a:rPr dirty="0" spc="-2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Carcinoma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1871"/>
            <a:ext cx="9793605" cy="2775585"/>
          </a:xfrm>
          <a:prstGeom prst="rect">
            <a:avLst/>
          </a:prstGeom>
        </p:spPr>
        <p:txBody>
          <a:bodyPr wrap="square" lIns="0" tIns="33655" rIns="0" bIns="0" rtlCol="0" vert="horz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26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most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common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primary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cancers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to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spread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to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brain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are</a:t>
            </a:r>
            <a:endParaRPr sz="28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170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800" spc="-20">
                <a:latin typeface="Calibri"/>
                <a:cs typeface="Calibri"/>
              </a:rPr>
              <a:t>Lung</a:t>
            </a:r>
            <a:endParaRPr sz="28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170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800" spc="-10">
                <a:latin typeface="Calibri"/>
                <a:cs typeface="Calibri"/>
              </a:rPr>
              <a:t>Breast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They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usually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reach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brain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by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hematogenous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spread.</a:t>
            </a:r>
            <a:endParaRPr sz="2800">
              <a:latin typeface="Calibri"/>
              <a:cs typeface="Calibri"/>
            </a:endParaRPr>
          </a:p>
          <a:p>
            <a:pPr marL="469900" marR="5080" indent="-457834">
              <a:lnSpc>
                <a:spcPts val="3030"/>
              </a:lnSpc>
              <a:spcBef>
                <a:spcPts val="103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Melanomas,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colon</a:t>
            </a:r>
            <a:r>
              <a:rPr dirty="0" sz="2800" spc="-10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carcinomas,</a:t>
            </a:r>
            <a:r>
              <a:rPr dirty="0" sz="2800" spc="-9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10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testicular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10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kidney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tumors </a:t>
            </a:r>
            <a:r>
              <a:rPr dirty="0" sz="2800">
                <a:latin typeface="Calibri"/>
                <a:cs typeface="Calibri"/>
              </a:rPr>
              <a:t>also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cause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brain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metastases.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83679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Brain</a:t>
            </a:r>
            <a:r>
              <a:rPr dirty="0" spc="-5"/>
              <a:t> </a:t>
            </a:r>
            <a:r>
              <a:rPr dirty="0"/>
              <a:t>Metastasis</a:t>
            </a:r>
            <a:r>
              <a:rPr dirty="0" spc="-35"/>
              <a:t> </a:t>
            </a:r>
            <a:r>
              <a:rPr dirty="0"/>
              <a:t>–</a:t>
            </a:r>
            <a:r>
              <a:rPr dirty="0" spc="-10"/>
              <a:t> </a:t>
            </a:r>
            <a:r>
              <a:rPr dirty="0" spc="-25"/>
              <a:t>CT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14800" y="1295400"/>
            <a:ext cx="3970020" cy="4978908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17334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Brain</a:t>
            </a:r>
            <a:r>
              <a:rPr dirty="0" spc="-5"/>
              <a:t> </a:t>
            </a:r>
            <a:r>
              <a:rPr dirty="0"/>
              <a:t>Metastasis</a:t>
            </a:r>
            <a:r>
              <a:rPr dirty="0" spc="-35"/>
              <a:t> </a:t>
            </a:r>
            <a:r>
              <a:rPr dirty="0"/>
              <a:t>–</a:t>
            </a:r>
            <a:r>
              <a:rPr dirty="0" spc="-10"/>
              <a:t> </a:t>
            </a:r>
            <a:r>
              <a:rPr dirty="0" spc="-25"/>
              <a:t>MRI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76400" y="1447800"/>
            <a:ext cx="4270248" cy="464820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48400" y="1447800"/>
            <a:ext cx="4200144" cy="464820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16939" y="1775205"/>
            <a:ext cx="8158480" cy="28028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3600">
                <a:latin typeface="Calibri"/>
                <a:cs typeface="Calibri"/>
              </a:rPr>
              <a:t>W</a:t>
            </a:r>
            <a:r>
              <a:rPr dirty="0" sz="3600">
                <a:latin typeface="Calibri"/>
                <a:cs typeface="Calibri"/>
              </a:rPr>
              <a:t>hat</a:t>
            </a:r>
            <a:r>
              <a:rPr dirty="0" sz="3600" spc="-25">
                <a:latin typeface="Calibri"/>
                <a:cs typeface="Calibri"/>
              </a:rPr>
              <a:t> </a:t>
            </a:r>
            <a:r>
              <a:rPr dirty="0" sz="3600">
                <a:latin typeface="Calibri"/>
                <a:cs typeface="Calibri"/>
              </a:rPr>
              <a:t>is</a:t>
            </a:r>
            <a:r>
              <a:rPr dirty="0" sz="3600" spc="5">
                <a:latin typeface="Calibri"/>
                <a:cs typeface="Calibri"/>
              </a:rPr>
              <a:t> </a:t>
            </a:r>
            <a:r>
              <a:rPr dirty="0" sz="3600">
                <a:latin typeface="Calibri"/>
                <a:cs typeface="Calibri"/>
              </a:rPr>
              <a:t>the</a:t>
            </a:r>
            <a:r>
              <a:rPr dirty="0" sz="3600" spc="-5">
                <a:latin typeface="Calibri"/>
                <a:cs typeface="Calibri"/>
              </a:rPr>
              <a:t> </a:t>
            </a:r>
            <a:r>
              <a:rPr dirty="0" sz="3600">
                <a:latin typeface="Calibri"/>
                <a:cs typeface="Calibri"/>
              </a:rPr>
              <a:t>most common type</a:t>
            </a:r>
            <a:r>
              <a:rPr dirty="0" sz="3600" spc="-30">
                <a:latin typeface="Calibri"/>
                <a:cs typeface="Calibri"/>
              </a:rPr>
              <a:t> </a:t>
            </a:r>
            <a:r>
              <a:rPr dirty="0" sz="3600">
                <a:latin typeface="Calibri"/>
                <a:cs typeface="Calibri"/>
              </a:rPr>
              <a:t>of</a:t>
            </a:r>
            <a:r>
              <a:rPr dirty="0" sz="3600" spc="5">
                <a:latin typeface="Calibri"/>
                <a:cs typeface="Calibri"/>
              </a:rPr>
              <a:t> </a:t>
            </a:r>
            <a:r>
              <a:rPr dirty="0" sz="3600" spc="-10">
                <a:latin typeface="Calibri"/>
                <a:cs typeface="Calibri"/>
              </a:rPr>
              <a:t>glioma?</a:t>
            </a:r>
            <a:endParaRPr sz="3600">
              <a:latin typeface="Calibri"/>
              <a:cs typeface="Calibri"/>
            </a:endParaRPr>
          </a:p>
          <a:p>
            <a:pPr lvl="1" marL="927100" indent="-457834">
              <a:lnSpc>
                <a:spcPct val="100000"/>
              </a:lnSpc>
              <a:spcBef>
                <a:spcPts val="60"/>
              </a:spcBef>
              <a:buAutoNum type="alphaUcPeriod"/>
              <a:tabLst>
                <a:tab pos="927735" algn="l"/>
              </a:tabLst>
            </a:pPr>
            <a:r>
              <a:rPr dirty="0" sz="3600" spc="-10">
                <a:latin typeface="Calibri"/>
                <a:cs typeface="Calibri"/>
              </a:rPr>
              <a:t>Ependymoma</a:t>
            </a:r>
            <a:endParaRPr sz="3600">
              <a:latin typeface="Calibri"/>
              <a:cs typeface="Calibri"/>
            </a:endParaRPr>
          </a:p>
          <a:p>
            <a:pPr lvl="1" marL="927100" indent="-457834">
              <a:lnSpc>
                <a:spcPct val="100000"/>
              </a:lnSpc>
              <a:spcBef>
                <a:spcPts val="75"/>
              </a:spcBef>
              <a:buAutoNum type="alphaUcPeriod"/>
              <a:tabLst>
                <a:tab pos="927735" algn="l"/>
              </a:tabLst>
            </a:pPr>
            <a:r>
              <a:rPr dirty="0" sz="3600" spc="-10">
                <a:latin typeface="Calibri"/>
                <a:cs typeface="Calibri"/>
              </a:rPr>
              <a:t>Craniopharyngioma</a:t>
            </a:r>
            <a:endParaRPr sz="3600">
              <a:latin typeface="Calibri"/>
              <a:cs typeface="Calibri"/>
            </a:endParaRPr>
          </a:p>
          <a:p>
            <a:pPr lvl="1" marL="927100" indent="-457834">
              <a:lnSpc>
                <a:spcPct val="100000"/>
              </a:lnSpc>
              <a:spcBef>
                <a:spcPts val="70"/>
              </a:spcBef>
              <a:buAutoNum type="alphaUcPeriod"/>
              <a:tabLst>
                <a:tab pos="927735" algn="l"/>
              </a:tabLst>
            </a:pPr>
            <a:r>
              <a:rPr dirty="0" sz="3600" spc="-10">
                <a:latin typeface="Calibri"/>
                <a:cs typeface="Calibri"/>
              </a:rPr>
              <a:t>Astrocytoma</a:t>
            </a:r>
            <a:endParaRPr sz="3600">
              <a:latin typeface="Calibri"/>
              <a:cs typeface="Calibri"/>
            </a:endParaRPr>
          </a:p>
          <a:p>
            <a:pPr lvl="1" marL="927100" indent="-457834">
              <a:lnSpc>
                <a:spcPct val="100000"/>
              </a:lnSpc>
              <a:spcBef>
                <a:spcPts val="65"/>
              </a:spcBef>
              <a:buAutoNum type="alphaUcPeriod"/>
              <a:tabLst>
                <a:tab pos="927735" algn="l"/>
              </a:tabLst>
            </a:pPr>
            <a:r>
              <a:rPr dirty="0" sz="3600" spc="-10">
                <a:latin typeface="Calibri"/>
                <a:cs typeface="Calibri"/>
              </a:rPr>
              <a:t>Oligodendrocytoma</a:t>
            </a:r>
            <a:endParaRPr sz="36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62915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Traumatic</a:t>
            </a:r>
            <a:r>
              <a:rPr dirty="0" spc="-2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Processes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07918"/>
            <a:ext cx="4053204" cy="2583180"/>
          </a:xfrm>
          <a:prstGeom prst="rect">
            <a:avLst/>
          </a:prstGeom>
        </p:spPr>
        <p:txBody>
          <a:bodyPr wrap="square" lIns="0" tIns="97790" rIns="0" bIns="0" rtlCol="0" vert="horz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Skull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Fracture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Epidural</a:t>
            </a:r>
            <a:r>
              <a:rPr dirty="0" sz="2800" spc="-1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Hematoma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6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Subdural</a:t>
            </a:r>
            <a:r>
              <a:rPr dirty="0" sz="2800" spc="-10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Hematoma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Cerebral</a:t>
            </a:r>
            <a:r>
              <a:rPr dirty="0" sz="2800" spc="-1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Contusion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 spc="-10">
                <a:latin typeface="Calibri"/>
                <a:cs typeface="Calibri"/>
              </a:rPr>
              <a:t>Intracerebral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Hematoma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16939" y="5381955"/>
            <a:ext cx="38106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400">
                <a:latin typeface="Calibri"/>
                <a:cs typeface="Calibri"/>
              </a:rPr>
              <a:t>Subarachnoid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Hemorrhage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6083934" y="1793493"/>
            <a:ext cx="3443604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Carotid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Artery</a:t>
            </a:r>
            <a:r>
              <a:rPr dirty="0" sz="2800" spc="-9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Injury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308927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Skull </a:t>
            </a:r>
            <a:r>
              <a:rPr dirty="0" spc="-10">
                <a:solidFill>
                  <a:srgbClr val="000000"/>
                </a:solidFill>
              </a:rPr>
              <a:t>Fracture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93493"/>
            <a:ext cx="10133330" cy="2178685"/>
          </a:xfrm>
          <a:prstGeom prst="rect">
            <a:avLst/>
          </a:prstGeom>
        </p:spPr>
        <p:txBody>
          <a:bodyPr wrap="square" lIns="0" tIns="60960" rIns="0" bIns="0" rtlCol="0" vert="horz">
            <a:spAutoFit/>
          </a:bodyPr>
          <a:lstStyle/>
          <a:p>
            <a:pPr marL="469900" marR="5080" indent="-457834">
              <a:lnSpc>
                <a:spcPts val="3020"/>
              </a:lnSpc>
              <a:spcBef>
                <a:spcPts val="48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presence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or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absence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skull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fracture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does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not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correlate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with </a:t>
            </a:r>
            <a:r>
              <a:rPr dirty="0" sz="2800" spc="-10">
                <a:latin typeface="Calibri"/>
                <a:cs typeface="Calibri"/>
              </a:rPr>
              <a:t>intracranial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abnormalities.</a:t>
            </a:r>
            <a:endParaRPr sz="2800">
              <a:latin typeface="Calibri"/>
              <a:cs typeface="Calibri"/>
            </a:endParaRPr>
          </a:p>
          <a:p>
            <a:pPr lvl="1" marL="698500" marR="669290" indent="-228600">
              <a:lnSpc>
                <a:spcPts val="3020"/>
              </a:lnSpc>
              <a:spcBef>
                <a:spcPts val="515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800">
                <a:latin typeface="Calibri"/>
                <a:cs typeface="Calibri"/>
              </a:rPr>
              <a:t>Plain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radiographs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skull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are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no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longer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indicated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head </a:t>
            </a:r>
            <a:r>
              <a:rPr dirty="0" sz="2800" spc="-10">
                <a:latin typeface="Calibri"/>
                <a:cs typeface="Calibri"/>
              </a:rPr>
              <a:t>trauma.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2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Emergency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CT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modality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choice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for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head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trauma.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308927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Skull </a:t>
            </a:r>
            <a:r>
              <a:rPr dirty="0" spc="-10">
                <a:solidFill>
                  <a:srgbClr val="000000"/>
                </a:solidFill>
              </a:rPr>
              <a:t>Fracture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1871"/>
            <a:ext cx="10001885" cy="3032760"/>
          </a:xfrm>
          <a:prstGeom prst="rect">
            <a:avLst/>
          </a:prstGeom>
        </p:spPr>
        <p:txBody>
          <a:bodyPr wrap="square" lIns="0" tIns="3365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265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800">
                <a:latin typeface="Calibri"/>
                <a:cs typeface="Calibri"/>
              </a:rPr>
              <a:t>Types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skull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fractures:</a:t>
            </a:r>
            <a:endParaRPr sz="28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170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800" spc="-10">
                <a:latin typeface="Calibri"/>
                <a:cs typeface="Calibri"/>
              </a:rPr>
              <a:t>Linear</a:t>
            </a:r>
            <a:endParaRPr sz="2800">
              <a:latin typeface="Calibri"/>
              <a:cs typeface="Calibri"/>
            </a:endParaRPr>
          </a:p>
          <a:p>
            <a:pPr lvl="2" marL="1155700" marR="395605" indent="-228600">
              <a:lnSpc>
                <a:spcPts val="3020"/>
              </a:lnSpc>
              <a:spcBef>
                <a:spcPts val="555"/>
              </a:spcBef>
              <a:buFont typeface="Arial"/>
              <a:buChar char="•"/>
              <a:tabLst>
                <a:tab pos="1156335" algn="l"/>
              </a:tabLst>
            </a:pPr>
            <a:r>
              <a:rPr dirty="0" sz="2800">
                <a:latin typeface="Calibri"/>
                <a:cs typeface="Calibri"/>
              </a:rPr>
              <a:t>Appears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on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plain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radiograph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as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sharp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lucent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line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that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is </a:t>
            </a:r>
            <a:r>
              <a:rPr dirty="0" sz="2800">
                <a:latin typeface="Calibri"/>
                <a:cs typeface="Calibri"/>
              </a:rPr>
              <a:t>often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irregular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or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jagged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occasionally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branches</a:t>
            </a:r>
            <a:endParaRPr sz="28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114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800" spc="-10">
                <a:latin typeface="Calibri"/>
                <a:cs typeface="Calibri"/>
              </a:rPr>
              <a:t>Diastatic</a:t>
            </a:r>
            <a:endParaRPr sz="2800">
              <a:latin typeface="Calibri"/>
              <a:cs typeface="Calibri"/>
            </a:endParaRPr>
          </a:p>
          <a:p>
            <a:pPr lvl="2" marL="1155700" marR="5080" indent="-228600">
              <a:lnSpc>
                <a:spcPts val="3020"/>
              </a:lnSpc>
              <a:spcBef>
                <a:spcPts val="555"/>
              </a:spcBef>
              <a:buFont typeface="Arial"/>
              <a:buChar char="•"/>
              <a:tabLst>
                <a:tab pos="1156335" algn="l"/>
              </a:tabLst>
            </a:pP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linear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fracture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that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intersects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suture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courses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along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it, </a:t>
            </a:r>
            <a:r>
              <a:rPr dirty="0" sz="2800">
                <a:latin typeface="Calibri"/>
                <a:cs typeface="Calibri"/>
              </a:rPr>
              <a:t>causing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sutural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separation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308927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Skull </a:t>
            </a:r>
            <a:r>
              <a:rPr dirty="0" spc="-10">
                <a:solidFill>
                  <a:srgbClr val="000000"/>
                </a:solidFill>
              </a:rPr>
              <a:t>Fracture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34290" rIns="0" bIns="0" rtlCol="0" vert="horz">
            <a:spAutoFit/>
          </a:bodyPr>
          <a:lstStyle/>
          <a:p>
            <a:pPr marL="682625" indent="-228600">
              <a:lnSpc>
                <a:spcPct val="100000"/>
              </a:lnSpc>
              <a:spcBef>
                <a:spcPts val="270"/>
              </a:spcBef>
              <a:buFont typeface="Arial"/>
              <a:buChar char="•"/>
              <a:tabLst>
                <a:tab pos="683260" algn="l"/>
              </a:tabLst>
            </a:pPr>
            <a:r>
              <a:rPr dirty="0" spc="-10"/>
              <a:t>Depressed</a:t>
            </a:r>
          </a:p>
          <a:p>
            <a:pPr lvl="1" marL="1139825" marR="712470" indent="-228600">
              <a:lnSpc>
                <a:spcPts val="3020"/>
              </a:lnSpc>
              <a:spcBef>
                <a:spcPts val="555"/>
              </a:spcBef>
              <a:buFont typeface="Arial"/>
              <a:buChar char="•"/>
              <a:tabLst>
                <a:tab pos="1140460" algn="l"/>
              </a:tabLst>
            </a:pPr>
            <a:r>
              <a:rPr dirty="0" sz="2800">
                <a:latin typeface="Calibri"/>
                <a:cs typeface="Calibri"/>
              </a:rPr>
              <a:t>They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are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often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stellate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(star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shaped)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with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multiple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fracture </a:t>
            </a:r>
            <a:r>
              <a:rPr dirty="0" sz="2800">
                <a:latin typeface="Calibri"/>
                <a:cs typeface="Calibri"/>
              </a:rPr>
              <a:t>lines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radiating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outward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from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central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point.</a:t>
            </a:r>
            <a:endParaRPr sz="2800">
              <a:latin typeface="Calibri"/>
              <a:cs typeface="Calibri"/>
            </a:endParaRPr>
          </a:p>
          <a:p>
            <a:pPr lvl="1" marL="1139825" marR="5080" indent="-228600">
              <a:lnSpc>
                <a:spcPts val="3030"/>
              </a:lnSpc>
              <a:spcBef>
                <a:spcPts val="495"/>
              </a:spcBef>
              <a:buFont typeface="Arial"/>
              <a:buChar char="•"/>
              <a:tabLst>
                <a:tab pos="1140460" algn="l"/>
              </a:tabLst>
            </a:pPr>
            <a:r>
              <a:rPr dirty="0" sz="2800">
                <a:latin typeface="Calibri"/>
                <a:cs typeface="Calibri"/>
              </a:rPr>
              <a:t>When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viewed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face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on,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fragment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overlap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makes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fracture </a:t>
            </a:r>
            <a:r>
              <a:rPr dirty="0" sz="2800">
                <a:latin typeface="Calibri"/>
                <a:cs typeface="Calibri"/>
              </a:rPr>
              <a:t>line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appear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denser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than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normal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bone.</a:t>
            </a:r>
            <a:endParaRPr sz="2800">
              <a:latin typeface="Calibri"/>
              <a:cs typeface="Calibri"/>
            </a:endParaRPr>
          </a:p>
          <a:p>
            <a:pPr lvl="1" marL="1139825" marR="766445" indent="-228600">
              <a:lnSpc>
                <a:spcPts val="3020"/>
              </a:lnSpc>
              <a:spcBef>
                <a:spcPts val="500"/>
              </a:spcBef>
              <a:buFont typeface="Arial"/>
              <a:buChar char="•"/>
              <a:tabLst>
                <a:tab pos="1140460" algn="l"/>
              </a:tabLst>
            </a:pPr>
            <a:r>
              <a:rPr dirty="0" sz="2800">
                <a:latin typeface="Calibri"/>
                <a:cs typeface="Calibri"/>
              </a:rPr>
              <a:t>Tangential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views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are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required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to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determine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amount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of </a:t>
            </a:r>
            <a:r>
              <a:rPr dirty="0" sz="2800" spc="-10">
                <a:latin typeface="Calibri"/>
                <a:cs typeface="Calibri"/>
              </a:rPr>
              <a:t>depression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84352"/>
            <a:ext cx="5436235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Skull</a:t>
            </a:r>
            <a:r>
              <a:rPr dirty="0" sz="3600" spc="-25"/>
              <a:t> </a:t>
            </a:r>
            <a:r>
              <a:rPr dirty="0" sz="3600"/>
              <a:t>Fractures</a:t>
            </a:r>
            <a:r>
              <a:rPr dirty="0" sz="3600" spc="-20"/>
              <a:t> </a:t>
            </a:r>
            <a:r>
              <a:rPr dirty="0" sz="3600"/>
              <a:t>–</a:t>
            </a:r>
            <a:r>
              <a:rPr dirty="0" sz="3600" spc="-10"/>
              <a:t> Radiography</a:t>
            </a:r>
            <a:endParaRPr sz="36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81200" y="1676400"/>
            <a:ext cx="3909059" cy="411480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24600" y="1676400"/>
            <a:ext cx="3945635" cy="411480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18465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Skull Fracture</a:t>
            </a:r>
            <a:r>
              <a:rPr dirty="0" spc="-30"/>
              <a:t> </a:t>
            </a:r>
            <a:r>
              <a:rPr dirty="0"/>
              <a:t>–</a:t>
            </a:r>
            <a:r>
              <a:rPr dirty="0" spc="-5"/>
              <a:t> </a:t>
            </a:r>
            <a:r>
              <a:rPr dirty="0" spc="-25"/>
              <a:t>CT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52600" y="1828800"/>
            <a:ext cx="4267200" cy="3195828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72200" y="1828800"/>
            <a:ext cx="4191000" cy="320040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47776"/>
            <a:ext cx="4098290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>
                <a:solidFill>
                  <a:srgbClr val="000000"/>
                </a:solidFill>
              </a:rPr>
              <a:t>Epidural</a:t>
            </a:r>
            <a:r>
              <a:rPr dirty="0" sz="4000" spc="-135">
                <a:solidFill>
                  <a:srgbClr val="000000"/>
                </a:solidFill>
              </a:rPr>
              <a:t> </a:t>
            </a:r>
            <a:r>
              <a:rPr dirty="0" sz="4000" spc="-10">
                <a:solidFill>
                  <a:srgbClr val="000000"/>
                </a:solidFill>
              </a:rPr>
              <a:t>Hematoma</a:t>
            </a:r>
            <a:endParaRPr sz="40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02638"/>
            <a:ext cx="10206990" cy="3014980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241300" marR="1131570" indent="-228600">
              <a:lnSpc>
                <a:spcPts val="2590"/>
              </a:lnSpc>
              <a:spcBef>
                <a:spcPts val="425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400">
                <a:latin typeface="Calibri"/>
                <a:cs typeface="Calibri"/>
              </a:rPr>
              <a:t>Epidural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hematoma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caused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by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acute</a:t>
            </a:r>
            <a:r>
              <a:rPr dirty="0" sz="2400" spc="-1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arterial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bleeding, </a:t>
            </a:r>
            <a:r>
              <a:rPr dirty="0" sz="2400">
                <a:latin typeface="Calibri"/>
                <a:cs typeface="Calibri"/>
              </a:rPr>
              <a:t>usually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from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 spc="-50">
                <a:latin typeface="Calibri"/>
                <a:cs typeface="Calibri"/>
              </a:rPr>
              <a:t>a </a:t>
            </a:r>
            <a:r>
              <a:rPr dirty="0" sz="2400">
                <a:latin typeface="Calibri"/>
                <a:cs typeface="Calibri"/>
              </a:rPr>
              <a:t>laceration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 the middle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meningeal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artery.</a:t>
            </a:r>
            <a:endParaRPr sz="24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90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400">
                <a:latin typeface="Calibri"/>
                <a:cs typeface="Calibri"/>
              </a:rPr>
              <a:t>Cause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C00000"/>
                </a:solidFill>
                <a:latin typeface="Calibri"/>
                <a:cs typeface="Calibri"/>
              </a:rPr>
              <a:t>“mass</a:t>
            </a:r>
            <a:r>
              <a:rPr dirty="0" sz="2400" spc="-2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C00000"/>
                </a:solidFill>
                <a:latin typeface="Calibri"/>
                <a:cs typeface="Calibri"/>
              </a:rPr>
              <a:t>effect”</a:t>
            </a:r>
            <a:endParaRPr sz="2400">
              <a:latin typeface="Calibri"/>
              <a:cs typeface="Calibri"/>
            </a:endParaRPr>
          </a:p>
          <a:p>
            <a:pPr lvl="1" marL="767080" indent="-297815">
              <a:lnSpc>
                <a:spcPts val="2735"/>
              </a:lnSpc>
              <a:spcBef>
                <a:spcPts val="204"/>
              </a:spcBef>
              <a:buFont typeface="Arial"/>
              <a:buChar char="•"/>
              <a:tabLst>
                <a:tab pos="767080" algn="l"/>
                <a:tab pos="767715" algn="l"/>
              </a:tabLst>
            </a:pPr>
            <a:r>
              <a:rPr dirty="0" sz="2400">
                <a:latin typeface="Calibri"/>
                <a:cs typeface="Calibri"/>
              </a:rPr>
              <a:t>focal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lesion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or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contusion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causes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surrounding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areas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 </a:t>
            </a:r>
            <a:r>
              <a:rPr dirty="0" sz="2400" b="1">
                <a:latin typeface="Calibri"/>
                <a:cs typeface="Calibri"/>
              </a:rPr>
              <a:t>brain</a:t>
            </a:r>
            <a:r>
              <a:rPr dirty="0" sz="2400" spc="-20" b="1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tissue</a:t>
            </a:r>
            <a:endParaRPr sz="2400">
              <a:latin typeface="Calibri"/>
              <a:cs typeface="Calibri"/>
            </a:endParaRPr>
          </a:p>
          <a:p>
            <a:pPr marL="698500" marR="5080">
              <a:lnSpc>
                <a:spcPts val="2590"/>
              </a:lnSpc>
              <a:spcBef>
                <a:spcPts val="180"/>
              </a:spcBef>
            </a:pPr>
            <a:r>
              <a:rPr dirty="0" sz="2400">
                <a:latin typeface="Calibri"/>
                <a:cs typeface="Calibri"/>
              </a:rPr>
              <a:t>or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brain</a:t>
            </a:r>
            <a:r>
              <a:rPr dirty="0" sz="2400" spc="-20" b="1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structures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be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compressed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injured</a:t>
            </a:r>
            <a:r>
              <a:rPr dirty="0" sz="2400" spc="-20" b="1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due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degree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space </a:t>
            </a:r>
            <a:r>
              <a:rPr dirty="0" sz="2400">
                <a:latin typeface="Calibri"/>
                <a:cs typeface="Calibri"/>
              </a:rPr>
              <a:t>that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leaking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blood,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cerebrospinal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fluid,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or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edema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takes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up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within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the </a:t>
            </a:r>
            <a:r>
              <a:rPr dirty="0" sz="2400">
                <a:latin typeface="Calibri"/>
                <a:cs typeface="Calibri"/>
              </a:rPr>
              <a:t>restricted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skull</a:t>
            </a:r>
            <a:r>
              <a:rPr dirty="0" sz="2400" spc="-10">
                <a:latin typeface="Calibri"/>
                <a:cs typeface="Calibri"/>
              </a:rPr>
              <a:t> space.</a:t>
            </a:r>
            <a:endParaRPr sz="24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90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400">
                <a:latin typeface="Calibri"/>
                <a:cs typeface="Calibri"/>
              </a:rPr>
              <a:t>Typically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appears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as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biconvex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(lens-</a:t>
            </a:r>
            <a:r>
              <a:rPr dirty="0" sz="2400">
                <a:latin typeface="Calibri"/>
                <a:cs typeface="Calibri"/>
              </a:rPr>
              <a:t>shaped), peripheral,</a:t>
            </a:r>
            <a:r>
              <a:rPr dirty="0" sz="2400" spc="-10">
                <a:latin typeface="Calibri"/>
                <a:cs typeface="Calibri"/>
              </a:rPr>
              <a:t> high-</a:t>
            </a:r>
            <a:r>
              <a:rPr dirty="0" sz="2400">
                <a:latin typeface="Calibri"/>
                <a:cs typeface="Calibri"/>
              </a:rPr>
              <a:t>density</a:t>
            </a:r>
            <a:r>
              <a:rPr dirty="0" sz="2400" spc="1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lesion.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51421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Epidural </a:t>
            </a:r>
            <a:r>
              <a:rPr dirty="0" spc="-10"/>
              <a:t>Hematoma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38600" y="1321308"/>
            <a:ext cx="4140707" cy="5079492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65836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Subdural</a:t>
            </a:r>
            <a:r>
              <a:rPr dirty="0" spc="-10">
                <a:solidFill>
                  <a:srgbClr val="000000"/>
                </a:solidFill>
              </a:rPr>
              <a:t> Hematoma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5538"/>
            <a:ext cx="9161145" cy="2383155"/>
          </a:xfrm>
          <a:prstGeom prst="rect">
            <a:avLst/>
          </a:prstGeom>
        </p:spPr>
        <p:txBody>
          <a:bodyPr wrap="square" lIns="0" tIns="3937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10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400">
                <a:latin typeface="Calibri"/>
                <a:cs typeface="Calibri"/>
              </a:rPr>
              <a:t>Subdural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hematoma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caused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by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005EB8"/>
                </a:solidFill>
                <a:latin typeface="Calibri"/>
                <a:cs typeface="Calibri"/>
              </a:rPr>
              <a:t>venous </a:t>
            </a:r>
            <a:r>
              <a:rPr dirty="0" sz="2400" spc="-10" b="1">
                <a:solidFill>
                  <a:srgbClr val="005EB8"/>
                </a:solidFill>
                <a:latin typeface="Calibri"/>
                <a:cs typeface="Calibri"/>
              </a:rPr>
              <a:t>bleeding.</a:t>
            </a:r>
            <a:endParaRPr sz="24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219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400">
                <a:latin typeface="Calibri"/>
                <a:cs typeface="Calibri"/>
              </a:rPr>
              <a:t>Usually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it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vein between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dura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other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meninges.</a:t>
            </a:r>
            <a:endParaRPr sz="2400">
              <a:latin typeface="Calibri"/>
              <a:cs typeface="Calibri"/>
            </a:endParaRPr>
          </a:p>
          <a:p>
            <a:pPr marL="241300" marR="5080" indent="-228600">
              <a:lnSpc>
                <a:spcPts val="2590"/>
              </a:lnSpc>
              <a:spcBef>
                <a:spcPts val="1035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400">
                <a:latin typeface="Calibri"/>
                <a:cs typeface="Calibri"/>
              </a:rPr>
              <a:t>It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typically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appears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on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CT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scans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as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crescent-</a:t>
            </a:r>
            <a:r>
              <a:rPr dirty="0" sz="2400">
                <a:latin typeface="Calibri"/>
                <a:cs typeface="Calibri"/>
              </a:rPr>
              <a:t>shaped,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peripheral zone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of </a:t>
            </a:r>
            <a:r>
              <a:rPr dirty="0" sz="2400">
                <a:latin typeface="Calibri"/>
                <a:cs typeface="Calibri"/>
              </a:rPr>
              <a:t>increased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density.</a:t>
            </a:r>
            <a:endParaRPr sz="24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180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400">
                <a:latin typeface="Calibri"/>
                <a:cs typeface="Calibri"/>
              </a:rPr>
              <a:t>It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follows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surface of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10">
                <a:latin typeface="Calibri"/>
                <a:cs typeface="Calibri"/>
              </a:rPr>
              <a:t> brain.</a:t>
            </a:r>
            <a:endParaRPr sz="24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219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400">
                <a:latin typeface="Calibri"/>
                <a:cs typeface="Calibri"/>
              </a:rPr>
              <a:t>It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lies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adjacent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inner table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 </a:t>
            </a:r>
            <a:r>
              <a:rPr dirty="0" sz="2400" spc="-10">
                <a:latin typeface="Calibri"/>
                <a:cs typeface="Calibri"/>
              </a:rPr>
              <a:t>skull.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7999"/>
                </a:lnTo>
                <a:lnTo>
                  <a:pt x="12192000" y="6857999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38400" y="457200"/>
            <a:ext cx="4085844" cy="5635752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6937629" y="1084834"/>
            <a:ext cx="3264535" cy="1671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Acute subdural</a:t>
            </a:r>
            <a:r>
              <a:rPr dirty="0" sz="18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hematoma.</a:t>
            </a:r>
            <a:r>
              <a:rPr dirty="0" sz="18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8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high-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density,</a:t>
            </a:r>
            <a:r>
              <a:rPr dirty="0" sz="1800" spc="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crescent-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shaped</a:t>
            </a:r>
            <a:r>
              <a:rPr dirty="0" sz="1800" spc="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lesion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(</a:t>
            </a:r>
            <a:r>
              <a:rPr dirty="0" sz="1800" i="1">
                <a:solidFill>
                  <a:srgbClr val="FFFFFF"/>
                </a:solidFill>
                <a:latin typeface="Calibri"/>
                <a:cs typeface="Calibri"/>
              </a:rPr>
              <a:t>arrow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)</a:t>
            </a:r>
            <a:r>
              <a:rPr dirty="0" sz="1800" spc="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dirty="0" sz="18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adjacent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8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inner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table of</a:t>
            </a:r>
            <a:r>
              <a:rPr dirty="0" sz="18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800" spc="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skull.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 Hematoma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extends into</a:t>
            </a:r>
            <a:r>
              <a:rPr dirty="0" sz="1800" spc="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interhemispheric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fissure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(</a:t>
            </a:r>
            <a:r>
              <a:rPr dirty="0" sz="1800" spc="-10" i="1">
                <a:solidFill>
                  <a:srgbClr val="FFFFFF"/>
                </a:solidFill>
                <a:latin typeface="Calibri"/>
                <a:cs typeface="Calibri"/>
              </a:rPr>
              <a:t>arrowhead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).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7242429" y="3981069"/>
            <a:ext cx="119761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Figure</a:t>
            </a:r>
            <a:r>
              <a:rPr dirty="0" sz="18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alibri"/>
                <a:cs typeface="Calibri"/>
              </a:rPr>
              <a:t>08-</a:t>
            </a:r>
            <a:r>
              <a:rPr dirty="0" sz="1800" spc="-25" b="1">
                <a:solidFill>
                  <a:srgbClr val="FFFFFF"/>
                </a:solidFill>
                <a:latin typeface="Calibri"/>
                <a:cs typeface="Calibri"/>
              </a:rPr>
              <a:t>36 </a:t>
            </a:r>
            <a:r>
              <a:rPr dirty="0" sz="1800" spc="-10" b="1">
                <a:solidFill>
                  <a:srgbClr val="FFFFFF"/>
                </a:solidFill>
                <a:latin typeface="Calibri"/>
                <a:cs typeface="Calibri"/>
              </a:rPr>
              <a:t>Eisenberg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7999"/>
                </a:lnTo>
                <a:lnTo>
                  <a:pt x="12192000" y="6857999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9346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Subdural</a:t>
            </a:r>
            <a:r>
              <a:rPr dirty="0" spc="-35"/>
              <a:t> </a:t>
            </a:r>
            <a:r>
              <a:rPr dirty="0"/>
              <a:t>Hematoma</a:t>
            </a:r>
            <a:r>
              <a:rPr dirty="0" spc="-25"/>
              <a:t> </a:t>
            </a:r>
            <a:r>
              <a:rPr dirty="0"/>
              <a:t>–</a:t>
            </a:r>
            <a:r>
              <a:rPr dirty="0" spc="-15"/>
              <a:t> </a:t>
            </a:r>
            <a:r>
              <a:rPr dirty="0" spc="-25"/>
              <a:t>MRI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3848100" y="6019800"/>
            <a:ext cx="4495800" cy="368935"/>
          </a:xfrm>
          <a:prstGeom prst="rect">
            <a:avLst/>
          </a:prstGeom>
          <a:solidFill>
            <a:srgbClr val="FFFFFF"/>
          </a:solidFill>
          <a:ln w="12192">
            <a:solidFill>
              <a:srgbClr val="5B9BD4"/>
            </a:solidFill>
          </a:ln>
        </p:spPr>
        <p:txBody>
          <a:bodyPr wrap="square" lIns="0" tIns="31750" rIns="0" bIns="0" rtlCol="0" vert="horz">
            <a:spAutoFit/>
          </a:bodyPr>
          <a:lstStyle/>
          <a:p>
            <a:pPr marL="92075">
              <a:lnSpc>
                <a:spcPct val="100000"/>
              </a:lnSpc>
              <a:spcBef>
                <a:spcPts val="250"/>
              </a:spcBef>
            </a:pPr>
            <a:r>
              <a:rPr dirty="0" sz="1800">
                <a:latin typeface="Calibri"/>
                <a:cs typeface="Calibri"/>
              </a:rPr>
              <a:t>Bilateral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subdural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hematomas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marked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25">
                <a:latin typeface="Calibri"/>
                <a:cs typeface="Calibri"/>
              </a:rPr>
              <a:t>“H”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29000" y="1371600"/>
            <a:ext cx="5384292" cy="4422648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34911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Cerebral</a:t>
            </a:r>
            <a:r>
              <a:rPr dirty="0" spc="-2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Contusion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93493"/>
            <a:ext cx="10177145" cy="3075305"/>
          </a:xfrm>
          <a:prstGeom prst="rect">
            <a:avLst/>
          </a:prstGeom>
        </p:spPr>
        <p:txBody>
          <a:bodyPr wrap="square" lIns="0" tIns="60960" rIns="0" bIns="0" rtlCol="0" vert="horz">
            <a:spAutoFit/>
          </a:bodyPr>
          <a:lstStyle/>
          <a:p>
            <a:pPr marL="469900" marR="5080" indent="-457834">
              <a:lnSpc>
                <a:spcPts val="3020"/>
              </a:lnSpc>
              <a:spcBef>
                <a:spcPts val="48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Cerebral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contusion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injury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to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brain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tissue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caused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by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movement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brain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within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calvaria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after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blunt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trauma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to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skull.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3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It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occurs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when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brain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contacts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rough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skull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surfaces.</a:t>
            </a:r>
            <a:endParaRPr sz="2800">
              <a:latin typeface="Calibri"/>
              <a:cs typeface="Calibri"/>
            </a:endParaRPr>
          </a:p>
          <a:p>
            <a:pPr marL="469900" marR="537845" indent="-457834">
              <a:lnSpc>
                <a:spcPts val="3020"/>
              </a:lnSpc>
              <a:spcBef>
                <a:spcPts val="104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Cerebral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contusions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typically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appear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on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CT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scans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as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low-density </a:t>
            </a:r>
            <a:r>
              <a:rPr dirty="0" sz="2800">
                <a:latin typeface="Calibri"/>
                <a:cs typeface="Calibri"/>
              </a:rPr>
              <a:t>areas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edema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tissue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necrosis.</a:t>
            </a:r>
            <a:endParaRPr sz="2800">
              <a:latin typeface="Calibri"/>
              <a:cs typeface="Calibri"/>
            </a:endParaRPr>
          </a:p>
          <a:p>
            <a:pPr lvl="1" marL="698500" marR="166370" indent="-228600">
              <a:lnSpc>
                <a:spcPts val="3020"/>
              </a:lnSpc>
              <a:spcBef>
                <a:spcPts val="509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800">
                <a:latin typeface="Calibri"/>
                <a:cs typeface="Calibri"/>
              </a:rPr>
              <a:t>They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may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or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may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not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have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areas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mixed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densities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that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indicate </a:t>
            </a:r>
            <a:r>
              <a:rPr dirty="0" sz="2800">
                <a:latin typeface="Calibri"/>
                <a:cs typeface="Calibri"/>
              </a:rPr>
              <a:t>small,</a:t>
            </a:r>
            <a:r>
              <a:rPr dirty="0" sz="2800" spc="-10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multiple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hemorrhages.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44512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Cerebral</a:t>
            </a:r>
            <a:r>
              <a:rPr dirty="0" spc="-25"/>
              <a:t> </a:t>
            </a:r>
            <a:r>
              <a:rPr dirty="0"/>
              <a:t>Contusion</a:t>
            </a:r>
            <a:r>
              <a:rPr dirty="0" spc="-35"/>
              <a:t> </a:t>
            </a:r>
            <a:r>
              <a:rPr dirty="0"/>
              <a:t>–</a:t>
            </a:r>
            <a:r>
              <a:rPr dirty="0" spc="-20"/>
              <a:t> </a:t>
            </a:r>
            <a:r>
              <a:rPr dirty="0" spc="-25"/>
              <a:t>CT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35552" y="1371600"/>
            <a:ext cx="4194048" cy="487680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58419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Intracerebral</a:t>
            </a:r>
            <a:r>
              <a:rPr dirty="0" spc="-3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Hematoma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93493"/>
            <a:ext cx="9969500" cy="2691130"/>
          </a:xfrm>
          <a:prstGeom prst="rect">
            <a:avLst/>
          </a:prstGeom>
        </p:spPr>
        <p:txBody>
          <a:bodyPr wrap="square" lIns="0" tIns="60960" rIns="0" bIns="0" rtlCol="0" vert="horz">
            <a:spAutoFit/>
          </a:bodyPr>
          <a:lstStyle/>
          <a:p>
            <a:pPr marL="469900" marR="5080" indent="-457834">
              <a:lnSpc>
                <a:spcPts val="3020"/>
              </a:lnSpc>
              <a:spcBef>
                <a:spcPts val="48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 spc="-10">
                <a:latin typeface="Calibri"/>
                <a:cs typeface="Calibri"/>
              </a:rPr>
              <a:t>Intracerebral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hematoma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92D050"/>
                </a:solidFill>
                <a:latin typeface="Calibri"/>
                <a:cs typeface="Calibri"/>
              </a:rPr>
              <a:t>traumatic</a:t>
            </a:r>
            <a:r>
              <a:rPr dirty="0" sz="2800" spc="-60">
                <a:solidFill>
                  <a:srgbClr val="92D05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92D050"/>
                </a:solidFill>
                <a:latin typeface="Calibri"/>
                <a:cs typeface="Calibri"/>
              </a:rPr>
              <a:t>hemorrhage</a:t>
            </a:r>
            <a:r>
              <a:rPr dirty="0" sz="2800" spc="-55">
                <a:solidFill>
                  <a:srgbClr val="92D05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92D050"/>
                </a:solidFill>
                <a:latin typeface="Calibri"/>
                <a:cs typeface="Calibri"/>
              </a:rPr>
              <a:t>into</a:t>
            </a:r>
            <a:r>
              <a:rPr dirty="0" sz="2800" spc="-55">
                <a:solidFill>
                  <a:srgbClr val="92D05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92D050"/>
                </a:solidFill>
                <a:latin typeface="Calibri"/>
                <a:cs typeface="Calibri"/>
              </a:rPr>
              <a:t>the</a:t>
            </a:r>
            <a:r>
              <a:rPr dirty="0" sz="2800" spc="-70">
                <a:solidFill>
                  <a:srgbClr val="92D05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92D050"/>
                </a:solidFill>
                <a:latin typeface="Calibri"/>
                <a:cs typeface="Calibri"/>
              </a:rPr>
              <a:t>brain parenchyma.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3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It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results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from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shearing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forces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to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intraparenchymal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arteries.</a:t>
            </a:r>
            <a:endParaRPr sz="28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155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800">
                <a:latin typeface="Calibri"/>
                <a:cs typeface="Calibri"/>
              </a:rPr>
              <a:t>It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usually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occurs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at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junction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gray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white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matter.</a:t>
            </a:r>
            <a:endParaRPr sz="2800">
              <a:latin typeface="Calibri"/>
              <a:cs typeface="Calibri"/>
            </a:endParaRPr>
          </a:p>
          <a:p>
            <a:pPr marL="469900" marR="435609" indent="-457834">
              <a:lnSpc>
                <a:spcPts val="3030"/>
              </a:lnSpc>
              <a:spcBef>
                <a:spcPts val="105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On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CT,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it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appears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as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well-</a:t>
            </a:r>
            <a:r>
              <a:rPr dirty="0" sz="2800">
                <a:latin typeface="Calibri"/>
                <a:cs typeface="Calibri"/>
              </a:rPr>
              <a:t>circumscribed,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homogeneous,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high- </a:t>
            </a:r>
            <a:r>
              <a:rPr dirty="0" sz="2800">
                <a:latin typeface="Calibri"/>
                <a:cs typeface="Calibri"/>
              </a:rPr>
              <a:t>density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region</a:t>
            </a:r>
            <a:r>
              <a:rPr dirty="0" sz="2800" spc="-10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often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surrounded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by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low-</a:t>
            </a:r>
            <a:r>
              <a:rPr dirty="0" sz="2800">
                <a:latin typeface="Calibri"/>
                <a:cs typeface="Calibri"/>
              </a:rPr>
              <a:t>density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edema.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84352"/>
            <a:ext cx="5470525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Intracerebral</a:t>
            </a:r>
            <a:r>
              <a:rPr dirty="0" sz="3600" spc="-35"/>
              <a:t> </a:t>
            </a:r>
            <a:r>
              <a:rPr dirty="0" sz="3600"/>
              <a:t>Hematoma</a:t>
            </a:r>
            <a:r>
              <a:rPr dirty="0" sz="3600" spc="-15"/>
              <a:t> </a:t>
            </a:r>
            <a:r>
              <a:rPr dirty="0" sz="3600"/>
              <a:t>–</a:t>
            </a:r>
            <a:r>
              <a:rPr dirty="0" sz="3600" spc="-25"/>
              <a:t> CT</a:t>
            </a:r>
            <a:endParaRPr sz="36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51959" y="1371600"/>
            <a:ext cx="3749040" cy="487680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6933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Subarachnoid</a:t>
            </a:r>
            <a:r>
              <a:rPr dirty="0" spc="-3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Hemorrhage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93493"/>
            <a:ext cx="10319385" cy="2242820"/>
          </a:xfrm>
          <a:prstGeom prst="rect">
            <a:avLst/>
          </a:prstGeom>
        </p:spPr>
        <p:txBody>
          <a:bodyPr wrap="square" lIns="0" tIns="60960" rIns="0" bIns="0" rtlCol="0" vert="horz">
            <a:spAutoFit/>
          </a:bodyPr>
          <a:lstStyle/>
          <a:p>
            <a:pPr marL="241300" marR="5080" indent="-228600">
              <a:lnSpc>
                <a:spcPts val="3020"/>
              </a:lnSpc>
              <a:spcBef>
                <a:spcPts val="480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800">
                <a:latin typeface="Calibri"/>
                <a:cs typeface="Calibri"/>
              </a:rPr>
              <a:t>Subarachnoid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hemorrhage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-125"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7697"/>
                </a:solidFill>
                <a:latin typeface="Calibri"/>
                <a:cs typeface="Calibri"/>
              </a:rPr>
              <a:t>bleeding</a:t>
            </a:r>
            <a:r>
              <a:rPr dirty="0" sz="2800" spc="-80">
                <a:solidFill>
                  <a:srgbClr val="007697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7697"/>
                </a:solidFill>
                <a:latin typeface="Calibri"/>
                <a:cs typeface="Calibri"/>
              </a:rPr>
              <a:t>into</a:t>
            </a:r>
            <a:r>
              <a:rPr dirty="0" sz="2800" spc="-90">
                <a:solidFill>
                  <a:srgbClr val="007697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7697"/>
                </a:solidFill>
                <a:latin typeface="Calibri"/>
                <a:cs typeface="Calibri"/>
              </a:rPr>
              <a:t>the</a:t>
            </a:r>
            <a:r>
              <a:rPr dirty="0" sz="2800" spc="-95">
                <a:solidFill>
                  <a:srgbClr val="007697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7697"/>
                </a:solidFill>
                <a:latin typeface="Calibri"/>
                <a:cs typeface="Calibri"/>
              </a:rPr>
              <a:t>ventricular</a:t>
            </a:r>
            <a:r>
              <a:rPr dirty="0" sz="2800" spc="-90">
                <a:solidFill>
                  <a:srgbClr val="007697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7697"/>
                </a:solidFill>
                <a:latin typeface="Calibri"/>
                <a:cs typeface="Calibri"/>
              </a:rPr>
              <a:t>system</a:t>
            </a:r>
            <a:r>
              <a:rPr dirty="0" sz="2800" spc="-70">
                <a:solidFill>
                  <a:srgbClr val="007697"/>
                </a:solidFill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due </a:t>
            </a:r>
            <a:r>
              <a:rPr dirty="0" sz="2800">
                <a:latin typeface="Calibri"/>
                <a:cs typeface="Calibri"/>
              </a:rPr>
              <a:t>to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injury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to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surface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veins,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cerebral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parenchyma,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or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cortical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arteries.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Arial"/>
              <a:buChar char="•"/>
            </a:pPr>
            <a:endParaRPr sz="4100">
              <a:latin typeface="Calibri"/>
              <a:cs typeface="Calibri"/>
            </a:endParaRPr>
          </a:p>
          <a:p>
            <a:pPr marL="241300" marR="956310" indent="-228600">
              <a:lnSpc>
                <a:spcPts val="3020"/>
              </a:lnSpc>
              <a:spcBef>
                <a:spcPts val="5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800">
                <a:latin typeface="Calibri"/>
                <a:cs typeface="Calibri"/>
              </a:rPr>
              <a:t>CT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shows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increased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density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within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basilar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cisterns,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cerebral </a:t>
            </a:r>
            <a:r>
              <a:rPr dirty="0" sz="2800">
                <a:latin typeface="Calibri"/>
                <a:cs typeface="Calibri"/>
              </a:rPr>
              <a:t>fissures,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sulci.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62280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Carotid</a:t>
            </a:r>
            <a:r>
              <a:rPr dirty="0" spc="-5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Artery</a:t>
            </a:r>
            <a:r>
              <a:rPr dirty="0" spc="-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Injury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93493"/>
            <a:ext cx="10163810" cy="3075305"/>
          </a:xfrm>
          <a:prstGeom prst="rect">
            <a:avLst/>
          </a:prstGeom>
        </p:spPr>
        <p:txBody>
          <a:bodyPr wrap="square" lIns="0" tIns="60960" rIns="0" bIns="0" rtlCol="0" vert="horz">
            <a:spAutoFit/>
          </a:bodyPr>
          <a:lstStyle/>
          <a:p>
            <a:pPr marL="355600" marR="184150" indent="-343535">
              <a:lnSpc>
                <a:spcPts val="3020"/>
              </a:lnSpc>
              <a:spcBef>
                <a:spcPts val="480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dirty="0" sz="2800" spc="-10">
                <a:latin typeface="Calibri"/>
                <a:cs typeface="Calibri"/>
              </a:rPr>
              <a:t>Extracerebral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carotid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arteries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injured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by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penetrating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trauma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to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the </a:t>
            </a:r>
            <a:r>
              <a:rPr dirty="0" sz="2800" spc="-20">
                <a:latin typeface="Calibri"/>
                <a:cs typeface="Calibri"/>
              </a:rPr>
              <a:t>neck</a:t>
            </a:r>
            <a:endParaRPr sz="28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130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800">
                <a:latin typeface="Calibri"/>
                <a:cs typeface="Calibri"/>
              </a:rPr>
              <a:t>Gunshot</a:t>
            </a:r>
            <a:r>
              <a:rPr dirty="0" sz="2800" spc="-9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wounds</a:t>
            </a:r>
            <a:endParaRPr sz="28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170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800" spc="-10">
                <a:latin typeface="Calibri"/>
                <a:cs typeface="Calibri"/>
              </a:rPr>
              <a:t>Stabbing</a:t>
            </a:r>
            <a:endParaRPr sz="2800">
              <a:latin typeface="Calibri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55"/>
              </a:spcBef>
              <a:buFont typeface="Arial"/>
              <a:buChar char="•"/>
            </a:pPr>
            <a:endParaRPr sz="3700">
              <a:latin typeface="Calibri"/>
              <a:cs typeface="Calibri"/>
            </a:endParaRPr>
          </a:p>
          <a:p>
            <a:pPr marL="355600" marR="5080" indent="-343535">
              <a:lnSpc>
                <a:spcPts val="3020"/>
              </a:lnSpc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internal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carotid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artery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implicated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50%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traumatic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fistulas, </a:t>
            </a:r>
            <a:r>
              <a:rPr dirty="0" sz="2800">
                <a:latin typeface="Calibri"/>
                <a:cs typeface="Calibri"/>
              </a:rPr>
              <a:t>between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IC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artery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cavernous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sinus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01586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CNS</a:t>
            </a:r>
            <a:r>
              <a:rPr dirty="0" spc="-1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Vascular</a:t>
            </a:r>
            <a:r>
              <a:rPr dirty="0" spc="-10">
                <a:solidFill>
                  <a:srgbClr val="000000"/>
                </a:solidFill>
              </a:rPr>
              <a:t> Diseases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07918"/>
            <a:ext cx="4947285" cy="2070735"/>
          </a:xfrm>
          <a:prstGeom prst="rect">
            <a:avLst/>
          </a:prstGeom>
        </p:spPr>
        <p:txBody>
          <a:bodyPr wrap="square" lIns="0" tIns="97790" rIns="0" bIns="0" rtlCol="0" vert="horz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Stroke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Syndrome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Transient</a:t>
            </a:r>
            <a:r>
              <a:rPr dirty="0" sz="2800" spc="-114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Ischemic</a:t>
            </a:r>
            <a:r>
              <a:rPr dirty="0" sz="2800" spc="-114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Attacks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6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 spc="-10">
                <a:latin typeface="Calibri"/>
                <a:cs typeface="Calibri"/>
              </a:rPr>
              <a:t>Intraparenchymal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Hemorrhage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Subarachnoid</a:t>
            </a:r>
            <a:r>
              <a:rPr dirty="0" sz="2800" spc="-1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Hemorrhage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147129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>
                <a:solidFill>
                  <a:srgbClr val="000000"/>
                </a:solidFill>
              </a:rPr>
              <a:t>Stroke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93493"/>
            <a:ext cx="9777730" cy="3137535"/>
          </a:xfrm>
          <a:prstGeom prst="rect">
            <a:avLst/>
          </a:prstGeom>
        </p:spPr>
        <p:txBody>
          <a:bodyPr wrap="square" lIns="0" tIns="60960" rIns="0" bIns="0" rtlCol="0" vert="horz">
            <a:spAutoFit/>
          </a:bodyPr>
          <a:lstStyle/>
          <a:p>
            <a:pPr marL="469900" marR="5080" indent="-457834">
              <a:lnSpc>
                <a:spcPts val="3020"/>
              </a:lnSpc>
              <a:spcBef>
                <a:spcPts val="48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Stroke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denotes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sudden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dramatic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development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focal </a:t>
            </a:r>
            <a:r>
              <a:rPr dirty="0" sz="2800">
                <a:latin typeface="Calibri"/>
                <a:cs typeface="Calibri"/>
              </a:rPr>
              <a:t>neurologic</a:t>
            </a:r>
            <a:r>
              <a:rPr dirty="0" sz="2800" spc="-1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deficit.</a:t>
            </a:r>
            <a:endParaRPr sz="28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130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800">
                <a:latin typeface="Calibri"/>
                <a:cs typeface="Calibri"/>
              </a:rPr>
              <a:t>It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also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termed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acute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brain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infarction.</a:t>
            </a:r>
            <a:endParaRPr sz="2800">
              <a:latin typeface="Calibri"/>
              <a:cs typeface="Calibri"/>
            </a:endParaRPr>
          </a:p>
          <a:p>
            <a:pPr marL="469900" marR="1027430" indent="-457834">
              <a:lnSpc>
                <a:spcPts val="3020"/>
              </a:lnSpc>
              <a:spcBef>
                <a:spcPts val="104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It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varies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from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dense</a:t>
            </a:r>
            <a:r>
              <a:rPr dirty="0" sz="2800" spc="-2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hemiplegia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coma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to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only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trivial </a:t>
            </a:r>
            <a:r>
              <a:rPr dirty="0" sz="2800">
                <a:latin typeface="Calibri"/>
                <a:cs typeface="Calibri"/>
              </a:rPr>
              <a:t>neurologic</a:t>
            </a:r>
            <a:r>
              <a:rPr dirty="0" sz="2800" spc="-1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disorder.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3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solidFill>
                  <a:srgbClr val="C00000"/>
                </a:solidFill>
                <a:latin typeface="Calibri"/>
                <a:cs typeface="Calibri"/>
              </a:rPr>
              <a:t>Specific</a:t>
            </a:r>
            <a:r>
              <a:rPr dirty="0" sz="2800" spc="-8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C00000"/>
                </a:solidFill>
                <a:latin typeface="Calibri"/>
                <a:cs typeface="Calibri"/>
              </a:rPr>
              <a:t>neurologic</a:t>
            </a:r>
            <a:r>
              <a:rPr dirty="0" sz="2800" spc="-85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C00000"/>
                </a:solidFill>
                <a:latin typeface="Calibri"/>
                <a:cs typeface="Calibri"/>
              </a:rPr>
              <a:t>defect</a:t>
            </a:r>
            <a:r>
              <a:rPr dirty="0" sz="2800" spc="-95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C00000"/>
                </a:solidFill>
                <a:latin typeface="Calibri"/>
                <a:cs typeface="Calibri"/>
              </a:rPr>
              <a:t>depends</a:t>
            </a:r>
            <a:r>
              <a:rPr dirty="0" sz="2800" spc="-6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C00000"/>
                </a:solidFill>
                <a:latin typeface="Calibri"/>
                <a:cs typeface="Calibri"/>
              </a:rPr>
              <a:t>on</a:t>
            </a:r>
            <a:r>
              <a:rPr dirty="0" sz="2800" spc="-85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sz="2800" spc="-9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C00000"/>
                </a:solidFill>
                <a:latin typeface="Calibri"/>
                <a:cs typeface="Calibri"/>
              </a:rPr>
              <a:t>affected</a:t>
            </a:r>
            <a:r>
              <a:rPr dirty="0" sz="2800" spc="-95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C00000"/>
                </a:solidFill>
                <a:latin typeface="Calibri"/>
                <a:cs typeface="Calibri"/>
              </a:rPr>
              <a:t>arteries.</a:t>
            </a:r>
            <a:endParaRPr sz="28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155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800">
                <a:latin typeface="Calibri"/>
                <a:cs typeface="Calibri"/>
              </a:rPr>
              <a:t>Internal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carotids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are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most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commonly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involved.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47776"/>
            <a:ext cx="6154420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/>
              <a:t>Middle</a:t>
            </a:r>
            <a:r>
              <a:rPr dirty="0" sz="4000" spc="-130"/>
              <a:t> </a:t>
            </a:r>
            <a:r>
              <a:rPr dirty="0" sz="4000"/>
              <a:t>Cerebral</a:t>
            </a:r>
            <a:r>
              <a:rPr dirty="0" sz="4000" spc="-140"/>
              <a:t> </a:t>
            </a:r>
            <a:r>
              <a:rPr dirty="0" sz="4000"/>
              <a:t>Artery</a:t>
            </a:r>
            <a:r>
              <a:rPr dirty="0" sz="4000" spc="-125"/>
              <a:t> </a:t>
            </a:r>
            <a:r>
              <a:rPr dirty="0" sz="4000" spc="-10"/>
              <a:t>Infarct</a:t>
            </a:r>
            <a:endParaRPr sz="40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91000" y="1498091"/>
            <a:ext cx="3826763" cy="4674108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84352"/>
            <a:ext cx="6049010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solidFill>
                  <a:srgbClr val="000000"/>
                </a:solidFill>
              </a:rPr>
              <a:t>Transient</a:t>
            </a:r>
            <a:r>
              <a:rPr dirty="0" sz="3600" spc="-15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Ischemic</a:t>
            </a:r>
            <a:r>
              <a:rPr dirty="0" sz="3600" spc="-30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Attacks</a:t>
            </a:r>
            <a:r>
              <a:rPr dirty="0" sz="3600" spc="-35">
                <a:solidFill>
                  <a:srgbClr val="000000"/>
                </a:solidFill>
              </a:rPr>
              <a:t> </a:t>
            </a:r>
            <a:r>
              <a:rPr dirty="0" sz="3600" spc="-10">
                <a:solidFill>
                  <a:srgbClr val="000000"/>
                </a:solidFill>
              </a:rPr>
              <a:t>(TIAs)</a:t>
            </a:r>
            <a:endParaRPr sz="36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93493"/>
            <a:ext cx="10071735" cy="2116455"/>
          </a:xfrm>
          <a:prstGeom prst="rect">
            <a:avLst/>
          </a:prstGeom>
        </p:spPr>
        <p:txBody>
          <a:bodyPr wrap="square" lIns="0" tIns="60960" rIns="0" bIns="0" rtlCol="0" vert="horz">
            <a:spAutoFit/>
          </a:bodyPr>
          <a:lstStyle/>
          <a:p>
            <a:pPr marL="469900" marR="5080" indent="-457834">
              <a:lnSpc>
                <a:spcPts val="3020"/>
              </a:lnSpc>
              <a:spcBef>
                <a:spcPts val="48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TIAs</a:t>
            </a:r>
            <a:r>
              <a:rPr dirty="0" sz="2800" spc="-9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are</a:t>
            </a:r>
            <a:r>
              <a:rPr dirty="0" sz="2800" spc="-9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focal</a:t>
            </a:r>
            <a:r>
              <a:rPr dirty="0" sz="2800" spc="-10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neurologic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deficits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that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AFEF"/>
                </a:solidFill>
                <a:latin typeface="Calibri"/>
                <a:cs typeface="Calibri"/>
              </a:rPr>
              <a:t>completely</a:t>
            </a:r>
            <a:r>
              <a:rPr dirty="0" sz="2800" spc="-8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AFEF"/>
                </a:solidFill>
                <a:latin typeface="Calibri"/>
                <a:cs typeface="Calibri"/>
              </a:rPr>
              <a:t>resolve</a:t>
            </a:r>
            <a:r>
              <a:rPr dirty="0" sz="2800" spc="-85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00AFEF"/>
                </a:solidFill>
                <a:latin typeface="Calibri"/>
                <a:cs typeface="Calibri"/>
              </a:rPr>
              <a:t>within</a:t>
            </a:r>
            <a:r>
              <a:rPr dirty="0" sz="2800" spc="-75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800" spc="-25">
                <a:solidFill>
                  <a:srgbClr val="00AFEF"/>
                </a:solidFill>
                <a:latin typeface="Calibri"/>
                <a:cs typeface="Calibri"/>
              </a:rPr>
              <a:t>24 </a:t>
            </a:r>
            <a:r>
              <a:rPr dirty="0" sz="2800" spc="-10">
                <a:solidFill>
                  <a:srgbClr val="00AFEF"/>
                </a:solidFill>
                <a:latin typeface="Calibri"/>
                <a:cs typeface="Calibri"/>
              </a:rPr>
              <a:t>hours</a:t>
            </a:r>
            <a:r>
              <a:rPr dirty="0" sz="2800" spc="-10">
                <a:latin typeface="Calibri"/>
                <a:cs typeface="Calibri"/>
              </a:rPr>
              <a:t>.</a:t>
            </a:r>
            <a:endParaRPr sz="2800">
              <a:latin typeface="Calibri"/>
              <a:cs typeface="Calibri"/>
            </a:endParaRPr>
          </a:p>
          <a:p>
            <a:pPr marL="469900" marR="25400" indent="-457834">
              <a:lnSpc>
                <a:spcPts val="3020"/>
              </a:lnSpc>
              <a:spcBef>
                <a:spcPts val="101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They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result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from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emboli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originating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from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surface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an </a:t>
            </a:r>
            <a:r>
              <a:rPr dirty="0" sz="2800" spc="-10">
                <a:latin typeface="Calibri"/>
                <a:cs typeface="Calibri"/>
              </a:rPr>
              <a:t>arteriosclerotic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ulcerated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plaque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(embolic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stroke)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or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from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stenosis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extracerebral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artery.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84352"/>
            <a:ext cx="4906645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solidFill>
                  <a:srgbClr val="000000"/>
                </a:solidFill>
              </a:rPr>
              <a:t>Transient</a:t>
            </a:r>
            <a:r>
              <a:rPr dirty="0" sz="3600" spc="-35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Ischemic</a:t>
            </a:r>
            <a:r>
              <a:rPr dirty="0" sz="3600" spc="-30">
                <a:solidFill>
                  <a:srgbClr val="000000"/>
                </a:solidFill>
              </a:rPr>
              <a:t> </a:t>
            </a:r>
            <a:r>
              <a:rPr dirty="0" sz="3600" spc="-10">
                <a:solidFill>
                  <a:srgbClr val="000000"/>
                </a:solidFill>
              </a:rPr>
              <a:t>Attacks</a:t>
            </a:r>
            <a:endParaRPr sz="36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07918"/>
            <a:ext cx="10100310" cy="2712720"/>
          </a:xfrm>
          <a:prstGeom prst="rect">
            <a:avLst/>
          </a:prstGeom>
        </p:spPr>
        <p:txBody>
          <a:bodyPr wrap="square" lIns="0" tIns="97790" rIns="0" bIns="0" rtlCol="0" vert="horz">
            <a:spAutoFit/>
          </a:bodyPr>
          <a:lstStyle/>
          <a:p>
            <a:pPr algn="just" marL="469900" indent="-457834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Almost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2/3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strokes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are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preceded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by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TIAs.</a:t>
            </a:r>
            <a:endParaRPr sz="2800">
              <a:latin typeface="Calibri"/>
              <a:cs typeface="Calibri"/>
            </a:endParaRPr>
          </a:p>
          <a:p>
            <a:pPr algn="just" marL="469900" marR="5080" indent="-457834">
              <a:lnSpc>
                <a:spcPts val="3030"/>
              </a:lnSpc>
              <a:spcBef>
                <a:spcPts val="1045"/>
              </a:spcBef>
              <a:buFont typeface="Arial"/>
              <a:buChar char="•"/>
              <a:tabLst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It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important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to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diagnose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since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5-</a:t>
            </a:r>
            <a:r>
              <a:rPr dirty="0" sz="2800">
                <a:latin typeface="Calibri"/>
                <a:cs typeface="Calibri"/>
              </a:rPr>
              <a:t>year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cumulative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risk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stroke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in </a:t>
            </a:r>
            <a:r>
              <a:rPr dirty="0" sz="2800">
                <a:latin typeface="Calibri"/>
                <a:cs typeface="Calibri"/>
              </a:rPr>
              <a:t>patients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with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TIAs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may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be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as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high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as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50%.</a:t>
            </a:r>
            <a:endParaRPr sz="2800">
              <a:latin typeface="Calibri"/>
              <a:cs typeface="Calibri"/>
            </a:endParaRPr>
          </a:p>
          <a:p>
            <a:pPr algn="just" marL="469900" marR="196850" indent="-457834">
              <a:lnSpc>
                <a:spcPts val="3030"/>
              </a:lnSpc>
              <a:spcBef>
                <a:spcPts val="990"/>
              </a:spcBef>
              <a:buFont typeface="Arial"/>
              <a:buChar char="•"/>
              <a:tabLst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most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common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location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surgically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treatable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arteriosclerotic </a:t>
            </a:r>
            <a:r>
              <a:rPr dirty="0" sz="2800">
                <a:latin typeface="Calibri"/>
                <a:cs typeface="Calibri"/>
              </a:rPr>
              <a:t>disease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causing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TIAs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region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carotid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bifurcation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the </a:t>
            </a:r>
            <a:r>
              <a:rPr dirty="0" sz="2800" spc="-10">
                <a:latin typeface="Calibri"/>
                <a:cs typeface="Calibri"/>
              </a:rPr>
              <a:t>neck.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84352"/>
            <a:ext cx="5173345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Carotid</a:t>
            </a:r>
            <a:r>
              <a:rPr dirty="0" sz="3600" spc="-25"/>
              <a:t> </a:t>
            </a:r>
            <a:r>
              <a:rPr dirty="0" sz="3600"/>
              <a:t>Artery</a:t>
            </a:r>
            <a:r>
              <a:rPr dirty="0" sz="3600" spc="-10"/>
              <a:t> </a:t>
            </a:r>
            <a:r>
              <a:rPr dirty="0" sz="3600"/>
              <a:t>Stenosis</a:t>
            </a:r>
            <a:r>
              <a:rPr dirty="0" sz="3600" spc="-30"/>
              <a:t> </a:t>
            </a:r>
            <a:r>
              <a:rPr dirty="0" sz="3600"/>
              <a:t>–</a:t>
            </a:r>
            <a:r>
              <a:rPr dirty="0" sz="3600" spc="-15"/>
              <a:t> </a:t>
            </a:r>
            <a:r>
              <a:rPr dirty="0" sz="3600" spc="-25"/>
              <a:t>US</a:t>
            </a:r>
            <a:endParaRPr sz="36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42944" y="1447800"/>
            <a:ext cx="4791456" cy="487680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47776"/>
            <a:ext cx="633412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10">
                <a:solidFill>
                  <a:srgbClr val="000000"/>
                </a:solidFill>
              </a:rPr>
              <a:t>Intraparenchymal</a:t>
            </a:r>
            <a:r>
              <a:rPr dirty="0" sz="4000" spc="-140">
                <a:solidFill>
                  <a:srgbClr val="000000"/>
                </a:solidFill>
              </a:rPr>
              <a:t> </a:t>
            </a:r>
            <a:r>
              <a:rPr dirty="0" sz="4000" spc="-10">
                <a:solidFill>
                  <a:srgbClr val="000000"/>
                </a:solidFill>
              </a:rPr>
              <a:t>Hemorrhage</a:t>
            </a:r>
            <a:endParaRPr sz="40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11593"/>
            <a:ext cx="10227310" cy="3296285"/>
          </a:xfrm>
          <a:prstGeom prst="rect">
            <a:avLst/>
          </a:prstGeom>
        </p:spPr>
        <p:txBody>
          <a:bodyPr wrap="square" lIns="0" tIns="103505" rIns="0" bIns="0" rtlCol="0" vert="horz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815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dirty="0" sz="2400">
                <a:latin typeface="Calibri"/>
                <a:cs typeface="Calibri"/>
              </a:rPr>
              <a:t>Intraparenchymal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hemorrhage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also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termed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hemorrhagic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stroke.</a:t>
            </a:r>
            <a:endParaRPr sz="24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spcBef>
                <a:spcPts val="720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dirty="0" sz="2400" spc="-10">
                <a:latin typeface="Calibri"/>
                <a:cs typeface="Calibri"/>
              </a:rPr>
              <a:t>Causes:</a:t>
            </a:r>
            <a:endParaRPr sz="24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400">
                <a:latin typeface="Calibri"/>
                <a:cs typeface="Calibri"/>
              </a:rPr>
              <a:t>Head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trauma</a:t>
            </a:r>
            <a:endParaRPr sz="24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219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400">
                <a:latin typeface="Calibri"/>
                <a:cs typeface="Calibri"/>
              </a:rPr>
              <a:t>Hypertensive vascular</a:t>
            </a:r>
            <a:r>
              <a:rPr dirty="0" sz="2400" spc="-10">
                <a:latin typeface="Calibri"/>
                <a:cs typeface="Calibri"/>
              </a:rPr>
              <a:t> disease</a:t>
            </a:r>
            <a:endParaRPr sz="24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400">
                <a:latin typeface="Calibri"/>
                <a:cs typeface="Calibri"/>
              </a:rPr>
              <a:t>Congenital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berry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aneurysm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rupture</a:t>
            </a:r>
            <a:endParaRPr sz="24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400">
                <a:latin typeface="Calibri"/>
                <a:cs typeface="Calibri"/>
              </a:rPr>
              <a:t>Arteriovenous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malformation</a:t>
            </a:r>
            <a:endParaRPr sz="2400">
              <a:latin typeface="Calibri"/>
              <a:cs typeface="Calibri"/>
            </a:endParaRPr>
          </a:p>
          <a:p>
            <a:pPr marL="355600" marR="5080" indent="-343535">
              <a:lnSpc>
                <a:spcPts val="2590"/>
              </a:lnSpc>
              <a:spcBef>
                <a:spcPts val="1050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dirty="0" sz="2400">
                <a:latin typeface="Calibri"/>
                <a:cs typeface="Calibri"/>
              </a:rPr>
              <a:t>Hypertensive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hemorrhages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result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oval or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circular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collections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that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displace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the </a:t>
            </a:r>
            <a:r>
              <a:rPr dirty="0" sz="2400">
                <a:latin typeface="Calibri"/>
                <a:cs typeface="Calibri"/>
              </a:rPr>
              <a:t>surrounding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brain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can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cause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significant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mass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effect.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47776"/>
            <a:ext cx="6038850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10"/>
              <a:t>Intraparenchymal</a:t>
            </a:r>
            <a:r>
              <a:rPr dirty="0" sz="4000" spc="-140"/>
              <a:t> </a:t>
            </a:r>
            <a:r>
              <a:rPr dirty="0" sz="4000" spc="-10"/>
              <a:t>Hematoma</a:t>
            </a:r>
            <a:endParaRPr sz="40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58055" y="1371600"/>
            <a:ext cx="3742944" cy="487680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6933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Subarachnoid</a:t>
            </a:r>
            <a:r>
              <a:rPr dirty="0" spc="-3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Hemorrhage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07918"/>
            <a:ext cx="10017760" cy="1049655"/>
          </a:xfrm>
          <a:prstGeom prst="rect">
            <a:avLst/>
          </a:prstGeom>
        </p:spPr>
        <p:txBody>
          <a:bodyPr wrap="square" lIns="0" tIns="97790" rIns="0" bIns="0" rtlCol="0" vert="horz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Subarachnoid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hemorrhage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-1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another</a:t>
            </a:r>
            <a:r>
              <a:rPr dirty="0" sz="2800" spc="-10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form</a:t>
            </a:r>
            <a:r>
              <a:rPr dirty="0" sz="2800" spc="-10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1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hemorrhagic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stroke.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Primary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cause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ruptured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berry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aneurysm.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84352"/>
            <a:ext cx="5866130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Subarachnoid</a:t>
            </a:r>
            <a:r>
              <a:rPr dirty="0" sz="3600" spc="-10"/>
              <a:t> </a:t>
            </a:r>
            <a:r>
              <a:rPr dirty="0" sz="3600"/>
              <a:t>Hemorrhage</a:t>
            </a:r>
            <a:r>
              <a:rPr dirty="0" sz="3600" spc="-25"/>
              <a:t> </a:t>
            </a:r>
            <a:r>
              <a:rPr dirty="0" sz="3600"/>
              <a:t>–</a:t>
            </a:r>
            <a:r>
              <a:rPr dirty="0" sz="3600" spc="-30"/>
              <a:t> </a:t>
            </a:r>
            <a:r>
              <a:rPr dirty="0" sz="3600" spc="-25"/>
              <a:t>CT</a:t>
            </a:r>
            <a:endParaRPr sz="36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14800" y="1524000"/>
            <a:ext cx="3938015" cy="4674108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7999"/>
                </a:lnTo>
                <a:lnTo>
                  <a:pt x="12192000" y="6857999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757809"/>
            <a:ext cx="5071745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25"/>
              <a:t>AVM-</a:t>
            </a:r>
            <a:r>
              <a:rPr dirty="0" sz="2800"/>
              <a:t>(arteriovenous</a:t>
            </a:r>
            <a:r>
              <a:rPr dirty="0" sz="2800" spc="-125"/>
              <a:t> </a:t>
            </a:r>
            <a:r>
              <a:rPr dirty="0" sz="2800" spc="-10"/>
              <a:t>malformation)</a:t>
            </a:r>
            <a:endParaRPr sz="2800"/>
          </a:p>
        </p:txBody>
      </p:sp>
      <p:grpSp>
        <p:nvGrpSpPr>
          <p:cNvPr id="4" name="object 4" descr=""/>
          <p:cNvGrpSpPr/>
          <p:nvPr/>
        </p:nvGrpSpPr>
        <p:grpSpPr>
          <a:xfrm>
            <a:off x="1283208" y="1252727"/>
            <a:ext cx="3910965" cy="5038725"/>
            <a:chOff x="1283208" y="1252727"/>
            <a:chExt cx="3910965" cy="5038725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83208" y="1252727"/>
              <a:ext cx="3910584" cy="4352544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2229611" y="5638799"/>
              <a:ext cx="2339340" cy="646430"/>
            </a:xfrm>
            <a:custGeom>
              <a:avLst/>
              <a:gdLst/>
              <a:ahLst/>
              <a:cxnLst/>
              <a:rect l="l" t="t" r="r" b="b"/>
              <a:pathLst>
                <a:path w="2339340" h="646429">
                  <a:moveTo>
                    <a:pt x="2339213" y="0"/>
                  </a:moveTo>
                  <a:lnTo>
                    <a:pt x="0" y="0"/>
                  </a:lnTo>
                  <a:lnTo>
                    <a:pt x="0" y="646176"/>
                  </a:lnTo>
                  <a:lnTo>
                    <a:pt x="2339213" y="646176"/>
                  </a:lnTo>
                  <a:lnTo>
                    <a:pt x="233921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229611" y="5638799"/>
              <a:ext cx="2339340" cy="646430"/>
            </a:xfrm>
            <a:custGeom>
              <a:avLst/>
              <a:gdLst/>
              <a:ahLst/>
              <a:cxnLst/>
              <a:rect l="l" t="t" r="r" b="b"/>
              <a:pathLst>
                <a:path w="2339340" h="646429">
                  <a:moveTo>
                    <a:pt x="0" y="646176"/>
                  </a:moveTo>
                  <a:lnTo>
                    <a:pt x="2339213" y="646176"/>
                  </a:lnTo>
                  <a:lnTo>
                    <a:pt x="2339213" y="0"/>
                  </a:lnTo>
                  <a:lnTo>
                    <a:pt x="0" y="0"/>
                  </a:lnTo>
                  <a:lnTo>
                    <a:pt x="0" y="646176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2229611" y="5638800"/>
            <a:ext cx="2339340" cy="646430"/>
          </a:xfrm>
          <a:prstGeom prst="rect">
            <a:avLst/>
          </a:prstGeom>
        </p:spPr>
        <p:txBody>
          <a:bodyPr wrap="square" lIns="0" tIns="31115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245"/>
              </a:spcBef>
            </a:pPr>
            <a:r>
              <a:rPr dirty="0" sz="1800">
                <a:latin typeface="Calibri"/>
                <a:cs typeface="Calibri"/>
              </a:rPr>
              <a:t>Eisenberg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8-60,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8-</a:t>
            </a:r>
            <a:r>
              <a:rPr dirty="0" sz="1800" spc="-25">
                <a:latin typeface="Calibri"/>
                <a:cs typeface="Calibri"/>
              </a:rPr>
              <a:t>61</a:t>
            </a:r>
            <a:endParaRPr sz="1800">
              <a:latin typeface="Calibri"/>
              <a:cs typeface="Calibri"/>
            </a:endParaRPr>
          </a:p>
          <a:p>
            <a:pPr marL="91440">
              <a:lnSpc>
                <a:spcPct val="100000"/>
              </a:lnSpc>
            </a:pP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Bontrager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17-</a:t>
            </a:r>
            <a:r>
              <a:rPr dirty="0" sz="1800" spc="-25">
                <a:latin typeface="Calibri"/>
                <a:cs typeface="Calibri"/>
              </a:rPr>
              <a:t>19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82867" y="365759"/>
            <a:ext cx="4096512" cy="2727960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548628" y="3179064"/>
            <a:ext cx="3730752" cy="3105912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09143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Degenerative</a:t>
            </a:r>
            <a:r>
              <a:rPr dirty="0" spc="-2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Diseases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07918"/>
            <a:ext cx="8020684" cy="3093720"/>
          </a:xfrm>
          <a:prstGeom prst="rect">
            <a:avLst/>
          </a:prstGeom>
        </p:spPr>
        <p:txBody>
          <a:bodyPr wrap="square" lIns="0" tIns="97790" rIns="0" bIns="0" rtlCol="0" vert="horz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Normal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Aging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 spc="-10">
                <a:latin typeface="Calibri"/>
                <a:cs typeface="Calibri"/>
              </a:rPr>
              <a:t>Alzheimer’s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Disease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6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Huntington’s</a:t>
            </a:r>
            <a:r>
              <a:rPr dirty="0" sz="2800" spc="-13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Disease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Parkinson’s</a:t>
            </a:r>
            <a:r>
              <a:rPr dirty="0" sz="2800" spc="-12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Disease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Cerebellar</a:t>
            </a:r>
            <a:r>
              <a:rPr dirty="0" sz="2800" spc="-1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Atrophy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Amyotrophic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Lateral</a:t>
            </a:r>
            <a:r>
              <a:rPr dirty="0" sz="2800" spc="-12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Sclerosis</a:t>
            </a:r>
            <a:r>
              <a:rPr dirty="0" sz="2800" spc="-9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(Lou</a:t>
            </a:r>
            <a:r>
              <a:rPr dirty="0" sz="2800" spc="-10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Gehrig’s</a:t>
            </a:r>
            <a:r>
              <a:rPr dirty="0" sz="2800" spc="-114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Disease)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307848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Normal</a:t>
            </a:r>
            <a:r>
              <a:rPr dirty="0" spc="-1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Aging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5205"/>
            <a:ext cx="9544050" cy="1573530"/>
          </a:xfrm>
          <a:prstGeom prst="rect">
            <a:avLst/>
          </a:prstGeom>
        </p:spPr>
        <p:txBody>
          <a:bodyPr wrap="square" lIns="0" tIns="74295" rIns="0" bIns="0" rtlCol="0" vert="horz">
            <a:spAutoFit/>
          </a:bodyPr>
          <a:lstStyle/>
          <a:p>
            <a:pPr marL="584200" marR="5080" indent="-572135">
              <a:lnSpc>
                <a:spcPts val="3890"/>
              </a:lnSpc>
              <a:spcBef>
                <a:spcPts val="585"/>
              </a:spcBef>
              <a:buFont typeface="Arial"/>
              <a:buChar char="•"/>
              <a:tabLst>
                <a:tab pos="584200" algn="l"/>
                <a:tab pos="584835" algn="l"/>
              </a:tabLst>
            </a:pPr>
            <a:r>
              <a:rPr dirty="0" sz="3600">
                <a:latin typeface="Calibri"/>
                <a:cs typeface="Calibri"/>
              </a:rPr>
              <a:t>Normal</a:t>
            </a:r>
            <a:r>
              <a:rPr dirty="0" sz="3600" spc="-25">
                <a:latin typeface="Calibri"/>
                <a:cs typeface="Calibri"/>
              </a:rPr>
              <a:t> </a:t>
            </a:r>
            <a:r>
              <a:rPr dirty="0" sz="3600">
                <a:latin typeface="Calibri"/>
                <a:cs typeface="Calibri"/>
              </a:rPr>
              <a:t>aging is</a:t>
            </a:r>
            <a:r>
              <a:rPr dirty="0" sz="3600" spc="-10">
                <a:latin typeface="Calibri"/>
                <a:cs typeface="Calibri"/>
              </a:rPr>
              <a:t> </a:t>
            </a:r>
            <a:r>
              <a:rPr dirty="0" sz="3600">
                <a:latin typeface="Calibri"/>
                <a:cs typeface="Calibri"/>
              </a:rPr>
              <a:t>evidenced</a:t>
            </a:r>
            <a:r>
              <a:rPr dirty="0" sz="3600" spc="-35">
                <a:latin typeface="Calibri"/>
                <a:cs typeface="Calibri"/>
              </a:rPr>
              <a:t> </a:t>
            </a:r>
            <a:r>
              <a:rPr dirty="0" sz="3600">
                <a:latin typeface="Calibri"/>
                <a:cs typeface="Calibri"/>
              </a:rPr>
              <a:t>on</a:t>
            </a:r>
            <a:r>
              <a:rPr dirty="0" sz="3600" spc="-10">
                <a:latin typeface="Calibri"/>
                <a:cs typeface="Calibri"/>
              </a:rPr>
              <a:t> </a:t>
            </a:r>
            <a:r>
              <a:rPr dirty="0" sz="3600">
                <a:latin typeface="Calibri"/>
                <a:cs typeface="Calibri"/>
              </a:rPr>
              <a:t>images </a:t>
            </a:r>
            <a:r>
              <a:rPr dirty="0" sz="3600" spc="-25">
                <a:latin typeface="Calibri"/>
                <a:cs typeface="Calibri"/>
              </a:rPr>
              <a:t>as </a:t>
            </a:r>
            <a:r>
              <a:rPr dirty="0" sz="3600">
                <a:latin typeface="Calibri"/>
                <a:cs typeface="Calibri"/>
              </a:rPr>
              <a:t>enlargement</a:t>
            </a:r>
            <a:r>
              <a:rPr dirty="0" sz="3600" spc="-60">
                <a:latin typeface="Calibri"/>
                <a:cs typeface="Calibri"/>
              </a:rPr>
              <a:t> </a:t>
            </a:r>
            <a:r>
              <a:rPr dirty="0" sz="3600">
                <a:latin typeface="Calibri"/>
                <a:cs typeface="Calibri"/>
              </a:rPr>
              <a:t>of</a:t>
            </a:r>
            <a:r>
              <a:rPr dirty="0" sz="3600" spc="-15">
                <a:latin typeface="Calibri"/>
                <a:cs typeface="Calibri"/>
              </a:rPr>
              <a:t> </a:t>
            </a:r>
            <a:r>
              <a:rPr dirty="0" sz="3600">
                <a:latin typeface="Calibri"/>
                <a:cs typeface="Calibri"/>
              </a:rPr>
              <a:t>the</a:t>
            </a:r>
            <a:r>
              <a:rPr dirty="0" sz="3600" spc="-10">
                <a:latin typeface="Calibri"/>
                <a:cs typeface="Calibri"/>
              </a:rPr>
              <a:t> </a:t>
            </a:r>
            <a:r>
              <a:rPr dirty="0" sz="3600">
                <a:latin typeface="Calibri"/>
                <a:cs typeface="Calibri"/>
              </a:rPr>
              <a:t>ventricular</a:t>
            </a:r>
            <a:r>
              <a:rPr dirty="0" sz="3600" spc="-55">
                <a:latin typeface="Calibri"/>
                <a:cs typeface="Calibri"/>
              </a:rPr>
              <a:t> </a:t>
            </a:r>
            <a:r>
              <a:rPr dirty="0" sz="3600">
                <a:latin typeface="Calibri"/>
                <a:cs typeface="Calibri"/>
              </a:rPr>
              <a:t>system</a:t>
            </a:r>
            <a:r>
              <a:rPr dirty="0" sz="3600" spc="-10">
                <a:latin typeface="Calibri"/>
                <a:cs typeface="Calibri"/>
              </a:rPr>
              <a:t> </a:t>
            </a:r>
            <a:r>
              <a:rPr dirty="0" sz="3600">
                <a:latin typeface="Calibri"/>
                <a:cs typeface="Calibri"/>
              </a:rPr>
              <a:t>and</a:t>
            </a:r>
            <a:r>
              <a:rPr dirty="0" sz="3600" spc="-25">
                <a:latin typeface="Calibri"/>
                <a:cs typeface="Calibri"/>
              </a:rPr>
              <a:t> </a:t>
            </a:r>
            <a:r>
              <a:rPr dirty="0" sz="3600" spc="-10">
                <a:latin typeface="Calibri"/>
                <a:cs typeface="Calibri"/>
              </a:rPr>
              <a:t>sulci.</a:t>
            </a:r>
            <a:endParaRPr sz="36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80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3200">
                <a:latin typeface="Calibri"/>
                <a:cs typeface="Calibri"/>
              </a:rPr>
              <a:t>Caused</a:t>
            </a:r>
            <a:r>
              <a:rPr dirty="0" sz="3200" spc="-1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by</a:t>
            </a:r>
            <a:r>
              <a:rPr dirty="0" sz="3200" spc="-1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a</a:t>
            </a:r>
            <a:r>
              <a:rPr dirty="0" sz="3200" spc="-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gradual</a:t>
            </a:r>
            <a:r>
              <a:rPr dirty="0" sz="3200" spc="1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loss</a:t>
            </a:r>
            <a:r>
              <a:rPr dirty="0" sz="3200" spc="-2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of</a:t>
            </a:r>
            <a:r>
              <a:rPr dirty="0" sz="3200" spc="-10">
                <a:latin typeface="Calibri"/>
                <a:cs typeface="Calibri"/>
              </a:rPr>
              <a:t> neurons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47929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Alzheimer’s</a:t>
            </a:r>
            <a:r>
              <a:rPr dirty="0" spc="-4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Disease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93493"/>
            <a:ext cx="10325100" cy="2116455"/>
          </a:xfrm>
          <a:prstGeom prst="rect">
            <a:avLst/>
          </a:prstGeom>
        </p:spPr>
        <p:txBody>
          <a:bodyPr wrap="square" lIns="0" tIns="60960" rIns="0" bIns="0" rtlCol="0" vert="horz">
            <a:spAutoFit/>
          </a:bodyPr>
          <a:lstStyle/>
          <a:p>
            <a:pPr marL="469900" marR="5080" indent="-457834">
              <a:lnSpc>
                <a:spcPts val="3020"/>
              </a:lnSpc>
              <a:spcBef>
                <a:spcPts val="48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Alzheimer’s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disease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diffuse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form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progressive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cerebral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atrophy </a:t>
            </a:r>
            <a:r>
              <a:rPr dirty="0" sz="2800">
                <a:latin typeface="Calibri"/>
                <a:cs typeface="Calibri"/>
              </a:rPr>
              <a:t>that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develops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at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earlier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age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than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senile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period.</a:t>
            </a:r>
            <a:endParaRPr sz="2800">
              <a:latin typeface="Calibri"/>
              <a:cs typeface="Calibri"/>
            </a:endParaRPr>
          </a:p>
          <a:p>
            <a:pPr marL="469900" marR="138430" indent="-457834">
              <a:lnSpc>
                <a:spcPts val="3020"/>
              </a:lnSpc>
              <a:spcBef>
                <a:spcPts val="101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CT</a:t>
            </a:r>
            <a:r>
              <a:rPr dirty="0" sz="2800" spc="-9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9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MRI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demonstrate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nonspecific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findings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9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cerebral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atrophy, </a:t>
            </a:r>
            <a:r>
              <a:rPr dirty="0" sz="2800">
                <a:latin typeface="Calibri"/>
                <a:cs typeface="Calibri"/>
              </a:rPr>
              <a:t>including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symmetrically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enlarged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ventricles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with</a:t>
            </a:r>
            <a:r>
              <a:rPr dirty="0" sz="2800" spc="-10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prominence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10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the </a:t>
            </a:r>
            <a:r>
              <a:rPr dirty="0" sz="2800">
                <a:latin typeface="Calibri"/>
                <a:cs typeface="Calibri"/>
              </a:rPr>
              <a:t>cortical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sulci.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57784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Alzheimer’s</a:t>
            </a:r>
            <a:r>
              <a:rPr dirty="0" spc="-3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Disease</a:t>
            </a:r>
            <a:r>
              <a:rPr dirty="0" spc="-3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–</a:t>
            </a:r>
            <a:r>
              <a:rPr dirty="0" spc="-5">
                <a:solidFill>
                  <a:srgbClr val="000000"/>
                </a:solidFill>
              </a:rPr>
              <a:t> </a:t>
            </a:r>
            <a:r>
              <a:rPr dirty="0" spc="-25">
                <a:solidFill>
                  <a:srgbClr val="000000"/>
                </a:solidFill>
              </a:rPr>
              <a:t>CT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67200" y="1524000"/>
            <a:ext cx="3564636" cy="4469892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41833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Parkinson’s</a:t>
            </a:r>
            <a:r>
              <a:rPr dirty="0" spc="-3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Disease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07918"/>
            <a:ext cx="9627235" cy="2952750"/>
          </a:xfrm>
          <a:prstGeom prst="rect">
            <a:avLst/>
          </a:prstGeom>
        </p:spPr>
        <p:txBody>
          <a:bodyPr wrap="square" lIns="0" tIns="97790" rIns="0" bIns="0" rtlCol="0" vert="horz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Parkinson’s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disease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progressive,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degenerative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disease.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 spc="-10">
                <a:latin typeface="Calibri"/>
                <a:cs typeface="Calibri"/>
              </a:rPr>
              <a:t>Characterized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by:</a:t>
            </a:r>
            <a:endParaRPr sz="28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235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400">
                <a:latin typeface="Calibri"/>
                <a:cs typeface="Calibri"/>
              </a:rPr>
              <a:t>Stooped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posture</a:t>
            </a:r>
            <a:endParaRPr sz="24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400">
                <a:latin typeface="Calibri"/>
                <a:cs typeface="Calibri"/>
              </a:rPr>
              <a:t>Stiffness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slowness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movement</a:t>
            </a:r>
            <a:endParaRPr sz="24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400">
                <a:latin typeface="Calibri"/>
                <a:cs typeface="Calibri"/>
              </a:rPr>
              <a:t>Fixed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facial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expression</a:t>
            </a:r>
            <a:endParaRPr sz="2400">
              <a:latin typeface="Calibri"/>
              <a:cs typeface="Calibri"/>
            </a:endParaRPr>
          </a:p>
          <a:p>
            <a:pPr lvl="1" marL="698500" marR="5080" indent="-228600">
              <a:lnSpc>
                <a:spcPts val="2590"/>
              </a:lnSpc>
              <a:spcBef>
                <a:spcPts val="535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400">
                <a:latin typeface="Calibri"/>
                <a:cs typeface="Calibri"/>
              </a:rPr>
              <a:t>Involuntary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rhythmic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tremor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limbs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that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disappears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with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voluntary movement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41833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0000"/>
                </a:solidFill>
              </a:rPr>
              <a:t>Parkinson’s</a:t>
            </a:r>
            <a:r>
              <a:rPr dirty="0" spc="-3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Disease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07918"/>
            <a:ext cx="9626600" cy="1049655"/>
          </a:xfrm>
          <a:prstGeom prst="rect">
            <a:avLst/>
          </a:prstGeom>
        </p:spPr>
        <p:txBody>
          <a:bodyPr wrap="square" lIns="0" tIns="97790" rIns="0" bIns="0" rtlCol="0" vert="horz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Parkinson’s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disease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shows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up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middle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or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later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life.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It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very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gradually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progressive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exhibits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prolonged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course.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16939" y="1784350"/>
            <a:ext cx="9597390" cy="3529329"/>
          </a:xfrm>
          <a:prstGeom prst="rect">
            <a:avLst/>
          </a:prstGeom>
        </p:spPr>
        <p:txBody>
          <a:bodyPr wrap="square" lIns="0" tIns="67945" rIns="0" bIns="0" rtlCol="0" vert="horz">
            <a:spAutoFit/>
          </a:bodyPr>
          <a:lstStyle/>
          <a:p>
            <a:pPr marL="241300" marR="5080" indent="-228600">
              <a:lnSpc>
                <a:spcPts val="3460"/>
              </a:lnSpc>
              <a:spcBef>
                <a:spcPts val="535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3200">
                <a:latin typeface="Calibri"/>
                <a:cs typeface="Calibri"/>
              </a:rPr>
              <a:t>W</a:t>
            </a:r>
            <a:r>
              <a:rPr dirty="0" sz="3200">
                <a:latin typeface="Calibri"/>
                <a:cs typeface="Calibri"/>
              </a:rPr>
              <a:t>hich</a:t>
            </a:r>
            <a:r>
              <a:rPr dirty="0" sz="3200" spc="1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is</a:t>
            </a:r>
            <a:r>
              <a:rPr dirty="0" sz="3200" spc="-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caused</a:t>
            </a:r>
            <a:r>
              <a:rPr dirty="0" sz="3200" spc="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by</a:t>
            </a:r>
            <a:r>
              <a:rPr dirty="0" sz="3200" spc="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venous</a:t>
            </a:r>
            <a:r>
              <a:rPr dirty="0" sz="3200" spc="-1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bleeding</a:t>
            </a:r>
            <a:r>
              <a:rPr dirty="0" sz="3200" spc="2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as</a:t>
            </a:r>
            <a:r>
              <a:rPr dirty="0" sz="3200" spc="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a</a:t>
            </a:r>
            <a:r>
              <a:rPr dirty="0" sz="3200" spc="-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complication</a:t>
            </a:r>
            <a:r>
              <a:rPr dirty="0" sz="3200" spc="30">
                <a:latin typeface="Calibri"/>
                <a:cs typeface="Calibri"/>
              </a:rPr>
              <a:t> </a:t>
            </a:r>
            <a:r>
              <a:rPr dirty="0" sz="3200" spc="-25">
                <a:latin typeface="Calibri"/>
                <a:cs typeface="Calibri"/>
              </a:rPr>
              <a:t>of </a:t>
            </a:r>
            <a:r>
              <a:rPr dirty="0" sz="3200">
                <a:latin typeface="Calibri"/>
                <a:cs typeface="Calibri"/>
              </a:rPr>
              <a:t>head</a:t>
            </a:r>
            <a:r>
              <a:rPr dirty="0" sz="3200" spc="-10">
                <a:latin typeface="Calibri"/>
                <a:cs typeface="Calibri"/>
              </a:rPr>
              <a:t> trauma?</a:t>
            </a:r>
            <a:endParaRPr sz="3200">
              <a:latin typeface="Calibri"/>
              <a:cs typeface="Calibri"/>
            </a:endParaRPr>
          </a:p>
          <a:p>
            <a:pPr>
              <a:lnSpc>
                <a:spcPct val="100000"/>
              </a:lnSpc>
              <a:buFont typeface="Arial"/>
              <a:buChar char="•"/>
            </a:pPr>
            <a:endParaRPr sz="3700">
              <a:latin typeface="Calibri"/>
              <a:cs typeface="Calibri"/>
            </a:endParaRPr>
          </a:p>
          <a:p>
            <a:pPr lvl="1" marL="927100" indent="-457834">
              <a:lnSpc>
                <a:spcPct val="100000"/>
              </a:lnSpc>
              <a:buAutoNum type="alphaUcPeriod"/>
              <a:tabLst>
                <a:tab pos="927735" algn="l"/>
              </a:tabLst>
            </a:pPr>
            <a:r>
              <a:rPr dirty="0" sz="3200">
                <a:latin typeface="Calibri"/>
                <a:cs typeface="Calibri"/>
              </a:rPr>
              <a:t>Epidural</a:t>
            </a:r>
            <a:r>
              <a:rPr dirty="0" sz="3200" spc="-20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hematoma</a:t>
            </a:r>
            <a:endParaRPr sz="3200">
              <a:latin typeface="Calibri"/>
              <a:cs typeface="Calibri"/>
            </a:endParaRPr>
          </a:p>
          <a:p>
            <a:pPr lvl="1" marL="927100" indent="-457834">
              <a:lnSpc>
                <a:spcPct val="100000"/>
              </a:lnSpc>
              <a:spcBef>
                <a:spcPts val="110"/>
              </a:spcBef>
              <a:buAutoNum type="alphaUcPeriod"/>
              <a:tabLst>
                <a:tab pos="927735" algn="l"/>
              </a:tabLst>
            </a:pPr>
            <a:r>
              <a:rPr dirty="0" sz="3200">
                <a:latin typeface="Calibri"/>
                <a:cs typeface="Calibri"/>
              </a:rPr>
              <a:t>Intracranial</a:t>
            </a:r>
            <a:r>
              <a:rPr dirty="0" sz="3200" spc="-5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hemorrhage</a:t>
            </a:r>
            <a:endParaRPr sz="3200">
              <a:latin typeface="Calibri"/>
              <a:cs typeface="Calibri"/>
            </a:endParaRPr>
          </a:p>
          <a:p>
            <a:pPr lvl="1" marL="927100" indent="-457834">
              <a:lnSpc>
                <a:spcPct val="100000"/>
              </a:lnSpc>
              <a:spcBef>
                <a:spcPts val="120"/>
              </a:spcBef>
              <a:buAutoNum type="alphaUcPeriod"/>
              <a:tabLst>
                <a:tab pos="927100" algn="l"/>
                <a:tab pos="927735" algn="l"/>
              </a:tabLst>
            </a:pPr>
            <a:r>
              <a:rPr dirty="0" sz="3200">
                <a:latin typeface="Calibri"/>
                <a:cs typeface="Calibri"/>
              </a:rPr>
              <a:t>Subdural</a:t>
            </a:r>
            <a:r>
              <a:rPr dirty="0" sz="3200" spc="-5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hematoma</a:t>
            </a:r>
            <a:endParaRPr sz="3200">
              <a:latin typeface="Calibri"/>
              <a:cs typeface="Calibri"/>
            </a:endParaRPr>
          </a:p>
          <a:p>
            <a:pPr lvl="1" marL="927100" indent="-457834">
              <a:lnSpc>
                <a:spcPct val="100000"/>
              </a:lnSpc>
              <a:spcBef>
                <a:spcPts val="120"/>
              </a:spcBef>
              <a:buAutoNum type="alphaUcPeriod"/>
              <a:tabLst>
                <a:tab pos="927735" algn="l"/>
              </a:tabLst>
            </a:pPr>
            <a:r>
              <a:rPr dirty="0" sz="3200" spc="-25">
                <a:latin typeface="Calibri"/>
                <a:cs typeface="Calibri"/>
              </a:rPr>
              <a:t>TIA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84352"/>
            <a:ext cx="6147435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solidFill>
                  <a:srgbClr val="000000"/>
                </a:solidFill>
              </a:rPr>
              <a:t>Herniation</a:t>
            </a:r>
            <a:r>
              <a:rPr dirty="0" sz="3600" spc="-30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of</a:t>
            </a:r>
            <a:r>
              <a:rPr dirty="0" sz="3600" spc="-40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Intervertebral</a:t>
            </a:r>
            <a:r>
              <a:rPr dirty="0" sz="3600" spc="-20">
                <a:solidFill>
                  <a:srgbClr val="000000"/>
                </a:solidFill>
              </a:rPr>
              <a:t> </a:t>
            </a:r>
            <a:r>
              <a:rPr dirty="0" sz="3600" spc="-10">
                <a:solidFill>
                  <a:srgbClr val="000000"/>
                </a:solidFill>
              </a:rPr>
              <a:t>Disks</a:t>
            </a:r>
            <a:endParaRPr sz="36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06854"/>
            <a:ext cx="5857240" cy="3669029"/>
          </a:xfrm>
          <a:prstGeom prst="rect">
            <a:avLst/>
          </a:prstGeom>
        </p:spPr>
        <p:txBody>
          <a:bodyPr wrap="square" lIns="0" tIns="9080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715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3200">
                <a:latin typeface="Calibri"/>
                <a:cs typeface="Calibri"/>
              </a:rPr>
              <a:t>Protrusion of</a:t>
            </a:r>
            <a:r>
              <a:rPr dirty="0" sz="3200" spc="-1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a</a:t>
            </a:r>
            <a:r>
              <a:rPr dirty="0" sz="3200" spc="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portion</a:t>
            </a:r>
            <a:r>
              <a:rPr dirty="0" sz="3200" spc="1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of</a:t>
            </a:r>
            <a:r>
              <a:rPr dirty="0" sz="3200" spc="-1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the</a:t>
            </a:r>
            <a:r>
              <a:rPr dirty="0" sz="3200" spc="5">
                <a:latin typeface="Calibri"/>
                <a:cs typeface="Calibri"/>
              </a:rPr>
              <a:t> </a:t>
            </a:r>
            <a:r>
              <a:rPr dirty="0" sz="3200" spc="-20">
                <a:latin typeface="Calibri"/>
                <a:cs typeface="Calibri"/>
              </a:rPr>
              <a:t>disk</a:t>
            </a:r>
            <a:endParaRPr sz="32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15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3200">
                <a:latin typeface="Calibri"/>
                <a:cs typeface="Calibri"/>
              </a:rPr>
              <a:t>Most common </a:t>
            </a:r>
            <a:r>
              <a:rPr dirty="0" sz="3200" spc="-10">
                <a:latin typeface="Calibri"/>
                <a:cs typeface="Calibri"/>
              </a:rPr>
              <a:t>sites:</a:t>
            </a:r>
            <a:endParaRPr sz="32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120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3200" spc="-10">
                <a:latin typeface="Calibri"/>
                <a:cs typeface="Calibri"/>
              </a:rPr>
              <a:t>L4–L5</a:t>
            </a:r>
            <a:endParaRPr sz="32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3200" spc="-10">
                <a:latin typeface="Calibri"/>
                <a:cs typeface="Calibri"/>
              </a:rPr>
              <a:t>L5–S1</a:t>
            </a:r>
            <a:endParaRPr sz="32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3200" spc="-10">
                <a:latin typeface="Calibri"/>
                <a:cs typeface="Calibri"/>
              </a:rPr>
              <a:t>C5–C6</a:t>
            </a:r>
            <a:endParaRPr sz="32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120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3200" spc="-10">
                <a:latin typeface="Calibri"/>
                <a:cs typeface="Calibri"/>
              </a:rPr>
              <a:t>C6–C7</a:t>
            </a:r>
            <a:endParaRPr sz="32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3200" spc="-10">
                <a:latin typeface="Calibri"/>
                <a:cs typeface="Calibri"/>
              </a:rPr>
              <a:t>T9–T12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211455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HNP</a:t>
            </a:r>
            <a:r>
              <a:rPr dirty="0" spc="-5"/>
              <a:t> </a:t>
            </a:r>
            <a:r>
              <a:rPr dirty="0"/>
              <a:t>–</a:t>
            </a:r>
            <a:r>
              <a:rPr dirty="0" spc="-5"/>
              <a:t> </a:t>
            </a:r>
            <a:r>
              <a:rPr dirty="0" spc="-25"/>
              <a:t>CT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84676" y="1524000"/>
            <a:ext cx="4497324" cy="457200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245110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HNP</a:t>
            </a:r>
            <a:r>
              <a:rPr dirty="0" spc="-5"/>
              <a:t> </a:t>
            </a:r>
            <a:r>
              <a:rPr dirty="0"/>
              <a:t>–</a:t>
            </a:r>
            <a:r>
              <a:rPr dirty="0" spc="-5"/>
              <a:t> </a:t>
            </a:r>
            <a:r>
              <a:rPr dirty="0" spc="-25"/>
              <a:t>MRI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09800" y="1371600"/>
            <a:ext cx="3284220" cy="472440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19800" y="1371600"/>
            <a:ext cx="4015740" cy="472440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3386454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>
                <a:solidFill>
                  <a:srgbClr val="000000"/>
                </a:solidFill>
              </a:rPr>
              <a:t>Hydrocephalus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02638"/>
            <a:ext cx="10307955" cy="3534410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241300" marR="390525" indent="-228600">
              <a:lnSpc>
                <a:spcPts val="2590"/>
              </a:lnSpc>
              <a:spcBef>
                <a:spcPts val="425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400">
                <a:latin typeface="Calibri"/>
                <a:cs typeface="Calibri"/>
              </a:rPr>
              <a:t>Hydrocephalus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dilatation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ventricular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system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that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usually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associated </a:t>
            </a:r>
            <a:r>
              <a:rPr dirty="0" sz="2400">
                <a:latin typeface="Calibri"/>
                <a:cs typeface="Calibri"/>
              </a:rPr>
              <a:t>with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increased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intracranial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pressure.</a:t>
            </a:r>
            <a:endParaRPr sz="24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90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400">
                <a:latin typeface="Calibri"/>
                <a:cs typeface="Calibri"/>
              </a:rPr>
              <a:t>Two</a:t>
            </a:r>
            <a:r>
              <a:rPr dirty="0" sz="2400" spc="-10">
                <a:latin typeface="Calibri"/>
                <a:cs typeface="Calibri"/>
              </a:rPr>
              <a:t> types:</a:t>
            </a:r>
            <a:endParaRPr sz="24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400">
                <a:latin typeface="Calibri"/>
                <a:cs typeface="Calibri"/>
              </a:rPr>
              <a:t>Noncommunicating</a:t>
            </a:r>
            <a:r>
              <a:rPr dirty="0" sz="2400" spc="-7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(obstructive)</a:t>
            </a:r>
            <a:endParaRPr sz="2400">
              <a:latin typeface="Calibri"/>
              <a:cs typeface="Calibri"/>
            </a:endParaRPr>
          </a:p>
          <a:p>
            <a:pPr lvl="2" marL="1155700" indent="-229235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1156335" algn="l"/>
              </a:tabLst>
            </a:pPr>
            <a:r>
              <a:rPr dirty="0" sz="2400">
                <a:latin typeface="Calibri"/>
                <a:cs typeface="Calibri"/>
              </a:rPr>
              <a:t>CSF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flow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blocked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somewhere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its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normal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path</a:t>
            </a:r>
            <a:endParaRPr sz="24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9135" algn="l"/>
              </a:tabLst>
            </a:pPr>
            <a:r>
              <a:rPr dirty="0" sz="2400" spc="-10">
                <a:latin typeface="Calibri"/>
                <a:cs typeface="Calibri"/>
              </a:rPr>
              <a:t>Communicating</a:t>
            </a:r>
            <a:endParaRPr sz="2400">
              <a:latin typeface="Calibri"/>
              <a:cs typeface="Calibri"/>
            </a:endParaRPr>
          </a:p>
          <a:p>
            <a:pPr lvl="2" marL="1155700" indent="-229235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1156335" algn="l"/>
              </a:tabLst>
            </a:pPr>
            <a:r>
              <a:rPr dirty="0" sz="2400">
                <a:latin typeface="Calibri"/>
                <a:cs typeface="Calibri"/>
              </a:rPr>
              <a:t>CSF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flows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into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extraventricular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subarachnoid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space</a:t>
            </a:r>
            <a:endParaRPr sz="2400">
              <a:latin typeface="Calibri"/>
              <a:cs typeface="Calibri"/>
            </a:endParaRPr>
          </a:p>
          <a:p>
            <a:pPr marL="241300" marR="5080" indent="-228600">
              <a:lnSpc>
                <a:spcPts val="2590"/>
              </a:lnSpc>
              <a:spcBef>
                <a:spcPts val="1050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400">
                <a:latin typeface="Calibri"/>
                <a:cs typeface="Calibri"/>
              </a:rPr>
              <a:t>Pattern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ventricular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enlargement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 other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characteristics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seen on</a:t>
            </a:r>
            <a:r>
              <a:rPr dirty="0" sz="2400" spc="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images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help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identifying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type or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location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obstruction.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81965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Hydrocephalus</a:t>
            </a:r>
            <a:r>
              <a:rPr dirty="0" spc="-45"/>
              <a:t> </a:t>
            </a:r>
            <a:r>
              <a:rPr dirty="0"/>
              <a:t>–</a:t>
            </a:r>
            <a:r>
              <a:rPr dirty="0" spc="-5"/>
              <a:t> </a:t>
            </a:r>
            <a:r>
              <a:rPr dirty="0" spc="-25"/>
              <a:t>MRI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33800" y="1447800"/>
            <a:ext cx="4774692" cy="4661916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3386454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Hydrocephalus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20595" y="1161288"/>
            <a:ext cx="4015739" cy="4965192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5007864" y="6374891"/>
            <a:ext cx="2351405" cy="382905"/>
            <a:chOff x="5007864" y="6374891"/>
            <a:chExt cx="2351405" cy="382905"/>
          </a:xfrm>
        </p:grpSpPr>
        <p:sp>
          <p:nvSpPr>
            <p:cNvPr id="5" name="object 5" descr=""/>
            <p:cNvSpPr/>
            <p:nvPr/>
          </p:nvSpPr>
          <p:spPr>
            <a:xfrm>
              <a:off x="5013960" y="6380987"/>
              <a:ext cx="2339340" cy="370840"/>
            </a:xfrm>
            <a:custGeom>
              <a:avLst/>
              <a:gdLst/>
              <a:ahLst/>
              <a:cxnLst/>
              <a:rect l="l" t="t" r="r" b="b"/>
              <a:pathLst>
                <a:path w="2339340" h="370840">
                  <a:moveTo>
                    <a:pt x="2339213" y="0"/>
                  </a:moveTo>
                  <a:lnTo>
                    <a:pt x="0" y="0"/>
                  </a:lnTo>
                  <a:lnTo>
                    <a:pt x="0" y="370332"/>
                  </a:lnTo>
                  <a:lnTo>
                    <a:pt x="2339213" y="370332"/>
                  </a:lnTo>
                  <a:lnTo>
                    <a:pt x="233921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5013960" y="6380987"/>
              <a:ext cx="2339340" cy="370840"/>
            </a:xfrm>
            <a:custGeom>
              <a:avLst/>
              <a:gdLst/>
              <a:ahLst/>
              <a:cxnLst/>
              <a:rect l="l" t="t" r="r" b="b"/>
              <a:pathLst>
                <a:path w="2339340" h="370840">
                  <a:moveTo>
                    <a:pt x="0" y="370332"/>
                  </a:moveTo>
                  <a:lnTo>
                    <a:pt x="2339213" y="370332"/>
                  </a:lnTo>
                  <a:lnTo>
                    <a:pt x="2339213" y="0"/>
                  </a:lnTo>
                  <a:lnTo>
                    <a:pt x="0" y="0"/>
                  </a:lnTo>
                  <a:lnTo>
                    <a:pt x="0" y="370332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5093589" y="6400901"/>
            <a:ext cx="19323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Eisenberg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8-73,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8-</a:t>
            </a:r>
            <a:r>
              <a:rPr dirty="0" sz="1800" spc="-25">
                <a:latin typeface="Calibri"/>
                <a:cs typeface="Calibri"/>
              </a:rPr>
              <a:t>74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20967" y="1161288"/>
            <a:ext cx="3761232" cy="4965192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7999"/>
                </a:lnTo>
                <a:lnTo>
                  <a:pt x="12192000" y="6857999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314706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Spinal </a:t>
            </a:r>
            <a:r>
              <a:rPr dirty="0" spc="-10"/>
              <a:t>Bifida…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3842003" y="1825751"/>
            <a:ext cx="4508500" cy="4351020"/>
            <a:chOff x="3842003" y="1825751"/>
            <a:chExt cx="4508500" cy="4351020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842003" y="1825751"/>
              <a:ext cx="4507992" cy="435102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4841747" y="5728716"/>
              <a:ext cx="1621790" cy="370840"/>
            </a:xfrm>
            <a:custGeom>
              <a:avLst/>
              <a:gdLst/>
              <a:ahLst/>
              <a:cxnLst/>
              <a:rect l="l" t="t" r="r" b="b"/>
              <a:pathLst>
                <a:path w="1621789" h="370839">
                  <a:moveTo>
                    <a:pt x="1621536" y="0"/>
                  </a:moveTo>
                  <a:lnTo>
                    <a:pt x="0" y="0"/>
                  </a:lnTo>
                  <a:lnTo>
                    <a:pt x="0" y="370332"/>
                  </a:lnTo>
                  <a:lnTo>
                    <a:pt x="1621536" y="370332"/>
                  </a:lnTo>
                  <a:lnTo>
                    <a:pt x="1621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4841747" y="5728716"/>
              <a:ext cx="1621790" cy="370840"/>
            </a:xfrm>
            <a:custGeom>
              <a:avLst/>
              <a:gdLst/>
              <a:ahLst/>
              <a:cxnLst/>
              <a:rect l="l" t="t" r="r" b="b"/>
              <a:pathLst>
                <a:path w="1621789" h="370839">
                  <a:moveTo>
                    <a:pt x="0" y="370332"/>
                  </a:moveTo>
                  <a:lnTo>
                    <a:pt x="1621536" y="370332"/>
                  </a:lnTo>
                  <a:lnTo>
                    <a:pt x="1621536" y="0"/>
                  </a:lnTo>
                  <a:lnTo>
                    <a:pt x="0" y="0"/>
                  </a:lnTo>
                  <a:lnTo>
                    <a:pt x="0" y="370332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4841747" y="5728715"/>
            <a:ext cx="1621790" cy="370840"/>
          </a:xfrm>
          <a:prstGeom prst="rect">
            <a:avLst/>
          </a:prstGeom>
        </p:spPr>
        <p:txBody>
          <a:bodyPr wrap="square" lIns="0" tIns="32384" rIns="0" bIns="0" rtlCol="0" vert="horz">
            <a:spAutoFit/>
          </a:bodyPr>
          <a:lstStyle/>
          <a:p>
            <a:pPr marL="92075">
              <a:lnSpc>
                <a:spcPct val="100000"/>
              </a:lnSpc>
              <a:spcBef>
                <a:spcPts val="254"/>
              </a:spcBef>
            </a:pPr>
            <a:r>
              <a:rPr dirty="0" sz="1800">
                <a:latin typeface="Calibri"/>
                <a:cs typeface="Calibri"/>
              </a:rPr>
              <a:t>Eisenberg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4-</a:t>
            </a:r>
            <a:r>
              <a:rPr dirty="0" sz="1800" spc="-50">
                <a:latin typeface="Calibri"/>
                <a:cs typeface="Calibri"/>
              </a:rPr>
              <a:t>4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95" y="1998"/>
            <a:ext cx="672220" cy="71930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2025-07-10T18:05:00Z</dcterms:created>
  <dcterms:modified xsi:type="dcterms:W3CDTF">2025-07-10T18:05:00Z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2025-07-10T00:00:00Z</vt:filetime>
  </property>
  <property fmtid="{D5CDD505-2E9C-101B-9397-08002B2CF9AE}" pid="3" name="LastSaved">
    <vt:filetime>2025-07-10T00:00:00Z</vt:filetime>
  </property>
</Properties>
</file>