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5"/>
  </p:notesMasterIdLst>
  <p:handoutMasterIdLst>
    <p:handoutMasterId r:id="rId36"/>
  </p:handoutMasterIdLst>
  <p:sldIdLst>
    <p:sldId id="284" r:id="rId5"/>
    <p:sldId id="361" r:id="rId6"/>
    <p:sldId id="281" r:id="rId7"/>
    <p:sldId id="462" r:id="rId8"/>
    <p:sldId id="463" r:id="rId9"/>
    <p:sldId id="464" r:id="rId10"/>
    <p:sldId id="465" r:id="rId11"/>
    <p:sldId id="458" r:id="rId12"/>
    <p:sldId id="466" r:id="rId13"/>
    <p:sldId id="467" r:id="rId14"/>
    <p:sldId id="469" r:id="rId15"/>
    <p:sldId id="470" r:id="rId16"/>
    <p:sldId id="405" r:id="rId17"/>
    <p:sldId id="468" r:id="rId18"/>
    <p:sldId id="434" r:id="rId19"/>
    <p:sldId id="471" r:id="rId20"/>
    <p:sldId id="473" r:id="rId21"/>
    <p:sldId id="406" r:id="rId22"/>
    <p:sldId id="472" r:id="rId23"/>
    <p:sldId id="474" r:id="rId24"/>
    <p:sldId id="443" r:id="rId25"/>
    <p:sldId id="475" r:id="rId26"/>
    <p:sldId id="477" r:id="rId27"/>
    <p:sldId id="447" r:id="rId28"/>
    <p:sldId id="451" r:id="rId29"/>
    <p:sldId id="478" r:id="rId30"/>
    <p:sldId id="452" r:id="rId31"/>
    <p:sldId id="457" r:id="rId32"/>
    <p:sldId id="453" r:id="rId33"/>
    <p:sldId id="454" r:id="rId34"/>
  </p:sldIdLst>
  <p:sldSz cx="12192000" cy="6858000"/>
  <p:notesSz cx="7023100" cy="9309100"/>
  <p:custDataLst>
    <p:tags r:id="rId3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462"/>
            <p14:sldId id="463"/>
            <p14:sldId id="464"/>
            <p14:sldId id="465"/>
            <p14:sldId id="458"/>
            <p14:sldId id="466"/>
            <p14:sldId id="467"/>
            <p14:sldId id="469"/>
            <p14:sldId id="470"/>
            <p14:sldId id="405"/>
            <p14:sldId id="468"/>
            <p14:sldId id="434"/>
            <p14:sldId id="471"/>
            <p14:sldId id="473"/>
            <p14:sldId id="406"/>
            <p14:sldId id="472"/>
            <p14:sldId id="474"/>
            <p14:sldId id="443"/>
            <p14:sldId id="475"/>
            <p14:sldId id="477"/>
            <p14:sldId id="447"/>
            <p14:sldId id="451"/>
            <p14:sldId id="478"/>
            <p14:sldId id="452"/>
            <p14:sldId id="457"/>
            <p14:sldId id="453"/>
            <p14:sldId id="4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CC00FF"/>
    <a:srgbClr val="FFFF00"/>
    <a:srgbClr val="000000"/>
    <a:srgbClr val="DDDDDD"/>
    <a:srgbClr val="0AF474"/>
    <a:srgbClr val="EE362C"/>
    <a:srgbClr val="F2B800"/>
    <a:srgbClr val="CBF7FD"/>
    <a:srgbClr val="C3F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6F3EE0-E304-A3DE-45B4-7693FBF5CFAE}" v="90" dt="2024-10-26T21:35:02.4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74" autoAdjust="0"/>
    <p:restoredTop sz="93692" autoAdjust="0"/>
  </p:normalViewPr>
  <p:slideViewPr>
    <p:cSldViewPr snapToGrid="0">
      <p:cViewPr varScale="1">
        <p:scale>
          <a:sx n="104" d="100"/>
          <a:sy n="104" d="100"/>
        </p:scale>
        <p:origin x="738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-762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1410" y="102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592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030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93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27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006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30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6321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1349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37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133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917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66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0350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68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6122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1798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061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1497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283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62884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487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9750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29107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6F7ABE96-0C55-FDC3-F5F6-1087E332A42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0BE485B4-A9A5-7AFE-36A7-78BA8D8E66D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946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radiography.net/page/Lateral%20Scapula%20Radiography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27030" y="2098623"/>
            <a:ext cx="6140970" cy="141134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27029" y="3766929"/>
            <a:ext cx="6140971" cy="969962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1-5: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Positioning –  Shoulder &amp; Clavicle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/>
              <a:t>Module </a:t>
            </a:r>
            <a:r>
              <a:rPr lang="en-US" sz="3200" b="1" dirty="0"/>
              <a:t>5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183, 191→193, 196, 199 &amp; 201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Pg</a:t>
            </a:r>
            <a:r>
              <a:rPr lang="en-US" dirty="0"/>
              <a:t>: 204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92082" y="-261713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Clavicle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35394" y="2005194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7573990" y="6523177"/>
            <a:ext cx="2530420" cy="28055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204 Fig. 5.87A</a:t>
            </a:r>
          </a:p>
          <a:p>
            <a:endParaRPr lang="en-CA" dirty="0"/>
          </a:p>
        </p:txBody>
      </p:sp>
      <p:sp>
        <p:nvSpPr>
          <p:cNvPr id="14" name="Rectangle 13"/>
          <p:cNvSpPr/>
          <p:nvPr/>
        </p:nvSpPr>
        <p:spPr>
          <a:xfrm>
            <a:off x="2849239" y="6149154"/>
            <a:ext cx="6401287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To ensure entire clavicle is visualized, radiographs require SC joint &amp; Acromion</a:t>
            </a:r>
            <a:endParaRPr lang="en-CA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882401"/>
            <a:ext cx="4041081" cy="30308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5044" y="3913186"/>
            <a:ext cx="5151566" cy="2139881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1844634" y="4013269"/>
            <a:ext cx="2530420" cy="28055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182 Fig. 5.14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03841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114212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Clavicle</a:t>
            </a:r>
            <a:endParaRPr lang="en-CA" sz="2200" dirty="0"/>
          </a:p>
        </p:txBody>
      </p:sp>
      <p:sp>
        <p:nvSpPr>
          <p:cNvPr id="10" name="Rectangle 9"/>
          <p:cNvSpPr/>
          <p:nvPr/>
        </p:nvSpPr>
        <p:spPr>
          <a:xfrm>
            <a:off x="1933831" y="5575966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*Clavicle technique = *70→85 kVp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29292" y="3784870"/>
            <a:ext cx="8045400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“Wall IR”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projection you will begin positioning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1933831" y="1126726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Select appropriate equipment/technical factors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371546" y="2055123"/>
            <a:ext cx="8646562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/>
                <a:cs typeface="Arial"/>
              </a:rPr>
              <a:t>*Using the </a:t>
            </a:r>
            <a:r>
              <a:rPr lang="en-CA" sz="2800" b="1" i="1" u="sng" dirty="0">
                <a:solidFill>
                  <a:srgbClr val="000000"/>
                </a:solidFill>
                <a:latin typeface="Arial"/>
                <a:cs typeface="Arial"/>
              </a:rPr>
              <a:t>smallest</a:t>
            </a:r>
            <a:r>
              <a:rPr lang="en-CA" sz="2800" b="1" i="1" dirty="0">
                <a:solidFill>
                  <a:srgbClr val="000000"/>
                </a:solidFill>
                <a:latin typeface="Arial"/>
                <a:cs typeface="Arial"/>
              </a:rPr>
              <a:t> field size possible, collimate</a:t>
            </a:r>
            <a:endParaRPr lang="en-CA" sz="28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653961" y="2557275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110cm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SID, 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measured electronically using </a:t>
            </a:r>
            <a:r>
              <a:rPr lang="en-CA" sz="28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détentes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(i.e. green lock must be engaged)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653961" y="1576519"/>
            <a:ext cx="7620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Wall IR</a:t>
            </a:r>
            <a:endParaRPr lang="en-CA" sz="2800" i="1" dirty="0">
              <a:solidFill>
                <a:srgbClr val="CC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3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36759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Clavicle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69798" y="968871"/>
            <a:ext cx="43982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 bringing the patient in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16566" y="4598362"/>
            <a:ext cx="581497" cy="320633"/>
          </a:xfrm>
          <a:prstGeom prst="straightConnector1">
            <a:avLst/>
          </a:prstGeom>
          <a:ln w="57150">
            <a:solidFill>
              <a:srgbClr val="61F9A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058930" y="2232618"/>
            <a:ext cx="4444764" cy="378565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Tube and IR aligned @ 110cm SID</a:t>
            </a:r>
          </a:p>
          <a:p>
            <a:pPr marL="742950" lvl="1" indent="-285750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/>
              </a:rPr>
              <a:t>Lock and </a:t>
            </a:r>
            <a:r>
              <a:rPr lang="en-CA" sz="2000" i="1" dirty="0">
                <a:solidFill>
                  <a:srgbClr val="000000"/>
                </a:solidFill>
                <a:cs typeface="Arial"/>
              </a:rPr>
              <a:t>set </a:t>
            </a:r>
            <a:r>
              <a:rPr lang="en-CA" sz="2000" i="1" dirty="0">
                <a:solidFill>
                  <a:srgbClr val="00B050"/>
                </a:solidFill>
                <a:cs typeface="Arial"/>
              </a:rPr>
              <a:t>SID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cs typeface="Arial"/>
              </a:rPr>
              <a:t>Center tube to IR laterally/medially</a:t>
            </a:r>
          </a:p>
          <a:p>
            <a:pPr marL="742950" lvl="1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CA" sz="2000" b="1" dirty="0">
                <a:solidFill>
                  <a:srgbClr val="C00000"/>
                </a:solidFill>
                <a:cs typeface="Arial" pitchFamily="34" charset="0"/>
              </a:rPr>
              <a:t>Laser</a:t>
            </a: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 light: </a:t>
            </a:r>
            <a:r>
              <a:rPr lang="en-CA" sz="2000" dirty="0">
                <a:solidFill>
                  <a:srgbClr val="FF0000"/>
                </a:solidFill>
                <a:cs typeface="Arial" pitchFamily="34" charset="0"/>
              </a:rPr>
              <a:t>centers</a:t>
            </a: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 tube to IR </a:t>
            </a:r>
            <a:r>
              <a:rPr lang="en-CA" sz="2000" dirty="0">
                <a:solidFill>
                  <a:srgbClr val="FF0000"/>
                </a:solidFill>
                <a:cs typeface="Arial" pitchFamily="34" charset="0"/>
              </a:rPr>
              <a:t>superiorly/inferiorly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Correct anatomical marker selected</a:t>
            </a:r>
          </a:p>
          <a:p>
            <a:endParaRPr lang="en-CA" sz="2000" dirty="0">
              <a:solidFill>
                <a:srgbClr val="000000"/>
              </a:solidFill>
              <a:cs typeface="Arial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2540921" y="6575495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009" y="853816"/>
            <a:ext cx="4138711" cy="551828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67474" y="6058964"/>
            <a:ext cx="3894399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Ensure the correct “green” </a:t>
            </a:r>
            <a:r>
              <a:rPr lang="en-CA" dirty="0">
                <a:cs typeface="Arial" pitchFamily="34" charset="0"/>
              </a:rPr>
              <a:t>détente</a:t>
            </a:r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 is used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57140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Humerus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33831" y="1021294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</a:t>
            </a: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609552" y="2072918"/>
            <a:ext cx="7620731" cy="120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“Everything from the waist up”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200" dirty="0">
                <a:solidFill>
                  <a:srgbClr val="000000"/>
                </a:solidFill>
                <a:cs typeface="Arial" pitchFamily="34" charset="0"/>
              </a:rPr>
              <a:t>Tops (i.e. shirt/sweaters), bra, necklace(s), long earrings, wet or braided hair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609552" y="3279082"/>
            <a:ext cx="76207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Ensure the marker is NOT placed under “anatomy shadow”</a:t>
            </a:r>
            <a:endParaRPr lang="en-CA" sz="2400" i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33831" y="4020502"/>
            <a:ext cx="8428518" cy="222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Notes: 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Upright or seated position is best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CC00FF"/>
                </a:solidFill>
                <a:cs typeface="Arial" pitchFamily="34" charset="0"/>
              </a:rPr>
              <a:t>SC, AC joints, &amp; entire Clavicle </a:t>
            </a: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can be used as external landmarks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Expose, when patient has </a:t>
            </a:r>
            <a:r>
              <a:rPr lang="en-CA" sz="2400" i="1" dirty="0">
                <a:solidFill>
                  <a:srgbClr val="00B050"/>
                </a:solidFill>
                <a:cs typeface="Arial" pitchFamily="34" charset="0"/>
              </a:rPr>
              <a:t>suspended respiration on </a:t>
            </a:r>
            <a:r>
              <a:rPr lang="en-CA" sz="2400" i="1" u="sng" dirty="0">
                <a:solidFill>
                  <a:srgbClr val="00B050"/>
                </a:solidFill>
                <a:cs typeface="Arial" pitchFamily="34" charset="0"/>
              </a:rPr>
              <a:t>full inspiration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2501239" y="1592995"/>
            <a:ext cx="725236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spcBef>
                <a:spcPct val="20000"/>
              </a:spcBef>
            </a:pPr>
            <a:r>
              <a:rPr lang="en-CA" sz="2200" b="1" i="1" dirty="0">
                <a:solidFill>
                  <a:srgbClr val="0070C0"/>
                </a:solidFill>
                <a:cs typeface="Arial" pitchFamily="34" charset="0"/>
              </a:rPr>
              <a:t>*Patient must be given gowning instructions*</a:t>
            </a:r>
          </a:p>
        </p:txBody>
      </p:sp>
    </p:spTree>
    <p:extLst>
      <p:ext uri="{BB962C8B-B14F-4D97-AF65-F5344CB8AC3E}">
        <p14:creationId xmlns:p14="http://schemas.microsoft.com/office/powerpoint/2010/main" val="1943466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Protocol - Clavicle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b="1" u="sng" dirty="0"/>
              <a:t>Routine</a:t>
            </a:r>
            <a:r>
              <a:rPr lang="en-US" sz="3200" dirty="0"/>
              <a:t>:</a:t>
            </a:r>
          </a:p>
          <a:p>
            <a:pPr>
              <a:lnSpc>
                <a:spcPct val="2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3200" dirty="0"/>
              <a:t>AP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/>
              <a:t>AP Axial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i="1" dirty="0"/>
              <a:t>Note: a 15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→30</a:t>
            </a:r>
            <a:r>
              <a:rPr lang="en-US" sz="2800" i="1" baseline="300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i="1" dirty="0"/>
              <a:t>tube angle can be used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i="1" dirty="0"/>
              <a:t>Tube angle required is dependent on </a:t>
            </a:r>
            <a:r>
              <a:rPr lang="en-US" sz="2400" b="1" i="1" dirty="0"/>
              <a:t>body habitus</a:t>
            </a:r>
          </a:p>
          <a:p>
            <a:pPr lvl="3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Example: less tube angle is required for “larger” hypersthenic patients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325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3549" t="22583" b="23502"/>
          <a:stretch/>
        </p:blipFill>
        <p:spPr>
          <a:xfrm>
            <a:off x="1524001" y="828413"/>
            <a:ext cx="3348681" cy="27845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2501" t="4332" r="4941" b="22977"/>
          <a:stretch/>
        </p:blipFill>
        <p:spPr>
          <a:xfrm>
            <a:off x="4384999" y="2632419"/>
            <a:ext cx="4017840" cy="37065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63217"/>
            <a:ext cx="10515600" cy="1325563"/>
          </a:xfrm>
        </p:spPr>
        <p:txBody>
          <a:bodyPr/>
          <a:lstStyle/>
          <a:p>
            <a:r>
              <a:rPr lang="en-CA" dirty="0"/>
              <a:t>Positioning – AP Clavicle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8314778" y="3223712"/>
            <a:ext cx="2310194" cy="8002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~mid clavicle</a:t>
            </a:r>
          </a:p>
          <a:p>
            <a:pPr algn="ctr"/>
            <a:r>
              <a:rPr lang="en-CA" sz="1400" i="1" dirty="0"/>
              <a:t>*check centering with patient inhalation*</a:t>
            </a:r>
          </a:p>
        </p:txBody>
      </p:sp>
      <p:cxnSp>
        <p:nvCxnSpPr>
          <p:cNvPr id="7" name="Straight Arrow Connector 6"/>
          <p:cNvCxnSpPr>
            <a:stCxn id="26" idx="1"/>
          </p:cNvCxnSpPr>
          <p:nvPr/>
        </p:nvCxnSpPr>
        <p:spPr>
          <a:xfrm flipH="1">
            <a:off x="6619794" y="3623822"/>
            <a:ext cx="1694984" cy="794389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809773" y="3697156"/>
            <a:ext cx="238704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3"/>
          </p:cNvCxnSpPr>
          <p:nvPr/>
        </p:nvCxnSpPr>
        <p:spPr>
          <a:xfrm>
            <a:off x="4196821" y="3881823"/>
            <a:ext cx="1256958" cy="369487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524000" y="6021960"/>
            <a:ext cx="509579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Shoulder “relaxed” (not depressed or elevated)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524001" y="826984"/>
            <a:ext cx="2444311" cy="369332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Horizontal x-ray beam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5919320" y="1036541"/>
            <a:ext cx="4074782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Superiorly: </a:t>
            </a:r>
            <a:r>
              <a:rPr lang="en-CA" sz="1600" i="1" dirty="0"/>
              <a:t>~ ½ inch </a:t>
            </a:r>
            <a:r>
              <a:rPr lang="en-CA" sz="1600" dirty="0"/>
              <a:t>“above” AC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Inferiorly: </a:t>
            </a:r>
            <a:r>
              <a:rPr lang="en-CA" sz="1600" i="1" dirty="0"/>
              <a:t>~ ½ inch </a:t>
            </a:r>
            <a:r>
              <a:rPr lang="en-CA" sz="1600" dirty="0"/>
              <a:t>“below” SC joint</a:t>
            </a:r>
            <a:endParaRPr lang="en-CA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Medially: </a:t>
            </a:r>
            <a:r>
              <a:rPr lang="en-CA" sz="1600" i="1" dirty="0"/>
              <a:t>jugular notch</a:t>
            </a:r>
            <a:endParaRPr lang="en-CA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</a:t>
            </a:r>
            <a:r>
              <a:rPr lang="en-CA" sz="1600" dirty="0"/>
              <a:t> </a:t>
            </a:r>
            <a:r>
              <a:rPr lang="en-CA" sz="1600" i="1" dirty="0"/>
              <a:t>~ ½ inch </a:t>
            </a:r>
            <a:r>
              <a:rPr lang="en-CA" sz="1600" dirty="0"/>
              <a:t>beyond AC joint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4188339" y="6628390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5330345" y="4158977"/>
            <a:ext cx="31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</a:t>
            </a:r>
          </a:p>
        </p:txBody>
      </p:sp>
      <p:sp>
        <p:nvSpPr>
          <p:cNvPr id="15" name="Freeform 14"/>
          <p:cNvSpPr/>
          <p:nvPr/>
        </p:nvSpPr>
        <p:spPr>
          <a:xfrm>
            <a:off x="5919321" y="4284897"/>
            <a:ext cx="1459215" cy="267580"/>
          </a:xfrm>
          <a:custGeom>
            <a:avLst/>
            <a:gdLst>
              <a:gd name="connsiteX0" fmla="*/ 1281085 w 1459215"/>
              <a:gd name="connsiteY0" fmla="*/ 25846 h 267580"/>
              <a:gd name="connsiteX1" fmla="*/ 1387963 w 1459215"/>
              <a:gd name="connsiteY1" fmla="*/ 13971 h 267580"/>
              <a:gd name="connsiteX2" fmla="*/ 1399838 w 1459215"/>
              <a:gd name="connsiteY2" fmla="*/ 85222 h 267580"/>
              <a:gd name="connsiteX3" fmla="*/ 1459215 w 1459215"/>
              <a:gd name="connsiteY3" fmla="*/ 156474 h 267580"/>
              <a:gd name="connsiteX4" fmla="*/ 1447340 w 1459215"/>
              <a:gd name="connsiteY4" fmla="*/ 227726 h 267580"/>
              <a:gd name="connsiteX5" fmla="*/ 1411714 w 1459215"/>
              <a:gd name="connsiteY5" fmla="*/ 251477 h 267580"/>
              <a:gd name="connsiteX6" fmla="*/ 1209833 w 1459215"/>
              <a:gd name="connsiteY6" fmla="*/ 239602 h 267580"/>
              <a:gd name="connsiteX7" fmla="*/ 1162332 w 1459215"/>
              <a:gd name="connsiteY7" fmla="*/ 227726 h 267580"/>
              <a:gd name="connsiteX8" fmla="*/ 1079205 w 1459215"/>
              <a:gd name="connsiteY8" fmla="*/ 215851 h 267580"/>
              <a:gd name="connsiteX9" fmla="*/ 1007953 w 1459215"/>
              <a:gd name="connsiteY9" fmla="*/ 203976 h 267580"/>
              <a:gd name="connsiteX10" fmla="*/ 912950 w 1459215"/>
              <a:gd name="connsiteY10" fmla="*/ 180225 h 267580"/>
              <a:gd name="connsiteX11" fmla="*/ 829823 w 1459215"/>
              <a:gd name="connsiteY11" fmla="*/ 156474 h 267580"/>
              <a:gd name="connsiteX12" fmla="*/ 639818 w 1459215"/>
              <a:gd name="connsiteY12" fmla="*/ 168350 h 267580"/>
              <a:gd name="connsiteX13" fmla="*/ 402311 w 1459215"/>
              <a:gd name="connsiteY13" fmla="*/ 192100 h 267580"/>
              <a:gd name="connsiteX14" fmla="*/ 331059 w 1459215"/>
              <a:gd name="connsiteY14" fmla="*/ 215851 h 267580"/>
              <a:gd name="connsiteX15" fmla="*/ 259807 w 1459215"/>
              <a:gd name="connsiteY15" fmla="*/ 251477 h 267580"/>
              <a:gd name="connsiteX16" fmla="*/ 176680 w 1459215"/>
              <a:gd name="connsiteY16" fmla="*/ 263352 h 267580"/>
              <a:gd name="connsiteX17" fmla="*/ 34176 w 1459215"/>
              <a:gd name="connsiteY17" fmla="*/ 251477 h 267580"/>
              <a:gd name="connsiteX18" fmla="*/ 81677 w 1459215"/>
              <a:gd name="connsiteY18" fmla="*/ 144599 h 267580"/>
              <a:gd name="connsiteX19" fmla="*/ 152929 w 1459215"/>
              <a:gd name="connsiteY19" fmla="*/ 97098 h 267580"/>
              <a:gd name="connsiteX20" fmla="*/ 188555 w 1459215"/>
              <a:gd name="connsiteY20" fmla="*/ 85222 h 267580"/>
              <a:gd name="connsiteX21" fmla="*/ 497314 w 1459215"/>
              <a:gd name="connsiteY21" fmla="*/ 61472 h 267580"/>
              <a:gd name="connsiteX22" fmla="*/ 1031703 w 1459215"/>
              <a:gd name="connsiteY22" fmla="*/ 49597 h 267580"/>
              <a:gd name="connsiteX23" fmla="*/ 1281085 w 1459215"/>
              <a:gd name="connsiteY23" fmla="*/ 25846 h 267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59215" h="267580">
                <a:moveTo>
                  <a:pt x="1281085" y="25846"/>
                </a:moveTo>
                <a:cubicBezTo>
                  <a:pt x="1298722" y="18791"/>
                  <a:pt x="1363341" y="-20500"/>
                  <a:pt x="1387963" y="13971"/>
                </a:cubicBezTo>
                <a:cubicBezTo>
                  <a:pt x="1401958" y="33564"/>
                  <a:pt x="1392224" y="62380"/>
                  <a:pt x="1399838" y="85222"/>
                </a:cubicBezTo>
                <a:cubicBezTo>
                  <a:pt x="1408104" y="110021"/>
                  <a:pt x="1442679" y="139938"/>
                  <a:pt x="1459215" y="156474"/>
                </a:cubicBezTo>
                <a:cubicBezTo>
                  <a:pt x="1455257" y="180225"/>
                  <a:pt x="1458108" y="206190"/>
                  <a:pt x="1447340" y="227726"/>
                </a:cubicBezTo>
                <a:cubicBezTo>
                  <a:pt x="1440957" y="240492"/>
                  <a:pt x="1425969" y="250764"/>
                  <a:pt x="1411714" y="251477"/>
                </a:cubicBezTo>
                <a:lnTo>
                  <a:pt x="1209833" y="239602"/>
                </a:lnTo>
                <a:cubicBezTo>
                  <a:pt x="1193999" y="235643"/>
                  <a:pt x="1178390" y="230646"/>
                  <a:pt x="1162332" y="227726"/>
                </a:cubicBezTo>
                <a:cubicBezTo>
                  <a:pt x="1134793" y="222719"/>
                  <a:pt x="1106870" y="220107"/>
                  <a:pt x="1079205" y="215851"/>
                </a:cubicBezTo>
                <a:cubicBezTo>
                  <a:pt x="1055407" y="212190"/>
                  <a:pt x="1031704" y="207934"/>
                  <a:pt x="1007953" y="203976"/>
                </a:cubicBezTo>
                <a:cubicBezTo>
                  <a:pt x="944293" y="182755"/>
                  <a:pt x="998929" y="199331"/>
                  <a:pt x="912950" y="180225"/>
                </a:cubicBezTo>
                <a:cubicBezTo>
                  <a:pt x="868213" y="170284"/>
                  <a:pt x="869498" y="169700"/>
                  <a:pt x="829823" y="156474"/>
                </a:cubicBezTo>
                <a:cubicBezTo>
                  <a:pt x="766488" y="160433"/>
                  <a:pt x="703057" y="163080"/>
                  <a:pt x="639818" y="168350"/>
                </a:cubicBezTo>
                <a:cubicBezTo>
                  <a:pt x="560529" y="174957"/>
                  <a:pt x="402311" y="192100"/>
                  <a:pt x="402311" y="192100"/>
                </a:cubicBezTo>
                <a:cubicBezTo>
                  <a:pt x="378560" y="200017"/>
                  <a:pt x="351890" y="201964"/>
                  <a:pt x="331059" y="215851"/>
                </a:cubicBezTo>
                <a:cubicBezTo>
                  <a:pt x="301033" y="235868"/>
                  <a:pt x="294927" y="244453"/>
                  <a:pt x="259807" y="251477"/>
                </a:cubicBezTo>
                <a:cubicBezTo>
                  <a:pt x="232360" y="256966"/>
                  <a:pt x="204389" y="259394"/>
                  <a:pt x="176680" y="263352"/>
                </a:cubicBezTo>
                <a:cubicBezTo>
                  <a:pt x="129179" y="259394"/>
                  <a:pt x="71067" y="281661"/>
                  <a:pt x="34176" y="251477"/>
                </a:cubicBezTo>
                <a:cubicBezTo>
                  <a:pt x="-55227" y="178329"/>
                  <a:pt x="56108" y="153122"/>
                  <a:pt x="81677" y="144599"/>
                </a:cubicBezTo>
                <a:cubicBezTo>
                  <a:pt x="105428" y="128765"/>
                  <a:pt x="125849" y="106125"/>
                  <a:pt x="152929" y="97098"/>
                </a:cubicBezTo>
                <a:cubicBezTo>
                  <a:pt x="164804" y="93139"/>
                  <a:pt x="176411" y="88258"/>
                  <a:pt x="188555" y="85222"/>
                </a:cubicBezTo>
                <a:cubicBezTo>
                  <a:pt x="292294" y="59287"/>
                  <a:pt x="381329" y="64987"/>
                  <a:pt x="497314" y="61472"/>
                </a:cubicBezTo>
                <a:lnTo>
                  <a:pt x="1031703" y="49597"/>
                </a:lnTo>
                <a:lnTo>
                  <a:pt x="1281085" y="25846"/>
                </a:lnTo>
                <a:close/>
              </a:path>
            </a:pathLst>
          </a:custGeom>
          <a:solidFill>
            <a:srgbClr val="CC00FF">
              <a:alpha val="10196"/>
            </a:srgbClr>
          </a:solidFill>
          <a:ln w="3175">
            <a:solidFill>
              <a:srgbClr val="CC00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7699157" y="6031425"/>
            <a:ext cx="2810469" cy="646331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 @ </a:t>
            </a:r>
            <a:r>
              <a:rPr lang="en-US" b="1" dirty="0"/>
              <a:t>end of inhalation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2601565" y="1996449"/>
            <a:ext cx="1193550" cy="1187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8433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/>
          <a:srcRect l="25346" t="23720" b="31818"/>
          <a:stretch/>
        </p:blipFill>
        <p:spPr>
          <a:xfrm>
            <a:off x="1529617" y="810460"/>
            <a:ext cx="2855382" cy="22674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3217" t="24677" r="16031" b="27828"/>
          <a:stretch/>
        </p:blipFill>
        <p:spPr>
          <a:xfrm>
            <a:off x="4286620" y="2625273"/>
            <a:ext cx="4269291" cy="38211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46148"/>
            <a:ext cx="10515600" cy="1325563"/>
          </a:xfrm>
        </p:spPr>
        <p:txBody>
          <a:bodyPr/>
          <a:lstStyle/>
          <a:p>
            <a:r>
              <a:rPr lang="en-CA" dirty="0"/>
              <a:t>Positioning – AP </a:t>
            </a:r>
            <a:r>
              <a:rPr lang="en-CA" dirty="0">
                <a:solidFill>
                  <a:srgbClr val="CC00FF"/>
                </a:solidFill>
              </a:rPr>
              <a:t>Axial</a:t>
            </a:r>
            <a:r>
              <a:rPr lang="en-CA" dirty="0"/>
              <a:t> Clavicle</a:t>
            </a:r>
          </a:p>
        </p:txBody>
      </p:sp>
      <p:cxnSp>
        <p:nvCxnSpPr>
          <p:cNvPr id="7" name="Straight Arrow Connector 6"/>
          <p:cNvCxnSpPr>
            <a:endCxn id="15" idx="12"/>
          </p:cNvCxnSpPr>
          <p:nvPr/>
        </p:nvCxnSpPr>
        <p:spPr>
          <a:xfrm flipH="1">
            <a:off x="6257640" y="4299899"/>
            <a:ext cx="2020247" cy="961437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809773" y="3697157"/>
            <a:ext cx="238704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  <a:p>
            <a:r>
              <a:rPr lang="en-CA" dirty="0"/>
              <a:t>&amp; </a:t>
            </a:r>
            <a:r>
              <a:rPr lang="en-CA" b="1" i="1" dirty="0">
                <a:solidFill>
                  <a:srgbClr val="CC00FF"/>
                </a:solidFill>
              </a:rPr>
              <a:t>“up” arrow used</a:t>
            </a:r>
          </a:p>
        </p:txBody>
      </p:sp>
      <p:cxnSp>
        <p:nvCxnSpPr>
          <p:cNvPr id="25" name="Straight Arrow Connector 24"/>
          <p:cNvCxnSpPr>
            <a:endCxn id="9" idx="2"/>
          </p:cNvCxnSpPr>
          <p:nvPr/>
        </p:nvCxnSpPr>
        <p:spPr>
          <a:xfrm>
            <a:off x="4188340" y="4048723"/>
            <a:ext cx="975353" cy="413084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524000" y="6079270"/>
            <a:ext cx="509579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Shoulder “relaxed” (not depressed or elevated)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524001" y="777465"/>
            <a:ext cx="2860999" cy="369332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Tube angled </a:t>
            </a:r>
            <a:r>
              <a:rPr lang="en-CA" b="1" i="1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15</a:t>
            </a:r>
            <a:r>
              <a:rPr lang="en-CA" b="1" i="1" u="sng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cephalad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5978696" y="1716440"/>
            <a:ext cx="4074782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Superiorly: </a:t>
            </a:r>
            <a:r>
              <a:rPr lang="en-CA" sz="1600" i="1" dirty="0"/>
              <a:t>~ ½ inch </a:t>
            </a:r>
            <a:r>
              <a:rPr lang="en-CA" sz="1600" dirty="0"/>
              <a:t>“above” AC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Inferiorly: </a:t>
            </a:r>
            <a:r>
              <a:rPr lang="en-CA" sz="1600" i="1" dirty="0"/>
              <a:t>~ ½ inch </a:t>
            </a:r>
            <a:r>
              <a:rPr lang="en-CA" sz="1600" dirty="0"/>
              <a:t>“below” SC joint</a:t>
            </a:r>
            <a:endParaRPr lang="en-CA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Medially: </a:t>
            </a:r>
            <a:r>
              <a:rPr lang="en-CA" sz="1600" i="1" dirty="0"/>
              <a:t>jugular notch</a:t>
            </a:r>
            <a:endParaRPr lang="en-CA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</a:t>
            </a:r>
            <a:r>
              <a:rPr lang="en-CA" sz="1600" dirty="0"/>
              <a:t> </a:t>
            </a:r>
            <a:r>
              <a:rPr lang="en-CA" sz="1600" i="1" dirty="0"/>
              <a:t>~ ½ inch </a:t>
            </a:r>
            <a:r>
              <a:rPr lang="en-CA" sz="1600" dirty="0"/>
              <a:t>beyond Acromion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4188339" y="6628390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15" name="Freeform 14"/>
          <p:cNvSpPr/>
          <p:nvPr/>
        </p:nvSpPr>
        <p:spPr>
          <a:xfrm rot="439408">
            <a:off x="5621495" y="5104712"/>
            <a:ext cx="1459215" cy="267580"/>
          </a:xfrm>
          <a:custGeom>
            <a:avLst/>
            <a:gdLst>
              <a:gd name="connsiteX0" fmla="*/ 1281085 w 1459215"/>
              <a:gd name="connsiteY0" fmla="*/ 25846 h 267580"/>
              <a:gd name="connsiteX1" fmla="*/ 1387963 w 1459215"/>
              <a:gd name="connsiteY1" fmla="*/ 13971 h 267580"/>
              <a:gd name="connsiteX2" fmla="*/ 1399838 w 1459215"/>
              <a:gd name="connsiteY2" fmla="*/ 85222 h 267580"/>
              <a:gd name="connsiteX3" fmla="*/ 1459215 w 1459215"/>
              <a:gd name="connsiteY3" fmla="*/ 156474 h 267580"/>
              <a:gd name="connsiteX4" fmla="*/ 1447340 w 1459215"/>
              <a:gd name="connsiteY4" fmla="*/ 227726 h 267580"/>
              <a:gd name="connsiteX5" fmla="*/ 1411714 w 1459215"/>
              <a:gd name="connsiteY5" fmla="*/ 251477 h 267580"/>
              <a:gd name="connsiteX6" fmla="*/ 1209833 w 1459215"/>
              <a:gd name="connsiteY6" fmla="*/ 239602 h 267580"/>
              <a:gd name="connsiteX7" fmla="*/ 1162332 w 1459215"/>
              <a:gd name="connsiteY7" fmla="*/ 227726 h 267580"/>
              <a:gd name="connsiteX8" fmla="*/ 1079205 w 1459215"/>
              <a:gd name="connsiteY8" fmla="*/ 215851 h 267580"/>
              <a:gd name="connsiteX9" fmla="*/ 1007953 w 1459215"/>
              <a:gd name="connsiteY9" fmla="*/ 203976 h 267580"/>
              <a:gd name="connsiteX10" fmla="*/ 912950 w 1459215"/>
              <a:gd name="connsiteY10" fmla="*/ 180225 h 267580"/>
              <a:gd name="connsiteX11" fmla="*/ 829823 w 1459215"/>
              <a:gd name="connsiteY11" fmla="*/ 156474 h 267580"/>
              <a:gd name="connsiteX12" fmla="*/ 639818 w 1459215"/>
              <a:gd name="connsiteY12" fmla="*/ 168350 h 267580"/>
              <a:gd name="connsiteX13" fmla="*/ 402311 w 1459215"/>
              <a:gd name="connsiteY13" fmla="*/ 192100 h 267580"/>
              <a:gd name="connsiteX14" fmla="*/ 331059 w 1459215"/>
              <a:gd name="connsiteY14" fmla="*/ 215851 h 267580"/>
              <a:gd name="connsiteX15" fmla="*/ 259807 w 1459215"/>
              <a:gd name="connsiteY15" fmla="*/ 251477 h 267580"/>
              <a:gd name="connsiteX16" fmla="*/ 176680 w 1459215"/>
              <a:gd name="connsiteY16" fmla="*/ 263352 h 267580"/>
              <a:gd name="connsiteX17" fmla="*/ 34176 w 1459215"/>
              <a:gd name="connsiteY17" fmla="*/ 251477 h 267580"/>
              <a:gd name="connsiteX18" fmla="*/ 81677 w 1459215"/>
              <a:gd name="connsiteY18" fmla="*/ 144599 h 267580"/>
              <a:gd name="connsiteX19" fmla="*/ 152929 w 1459215"/>
              <a:gd name="connsiteY19" fmla="*/ 97098 h 267580"/>
              <a:gd name="connsiteX20" fmla="*/ 188555 w 1459215"/>
              <a:gd name="connsiteY20" fmla="*/ 85222 h 267580"/>
              <a:gd name="connsiteX21" fmla="*/ 497314 w 1459215"/>
              <a:gd name="connsiteY21" fmla="*/ 61472 h 267580"/>
              <a:gd name="connsiteX22" fmla="*/ 1031703 w 1459215"/>
              <a:gd name="connsiteY22" fmla="*/ 49597 h 267580"/>
              <a:gd name="connsiteX23" fmla="*/ 1281085 w 1459215"/>
              <a:gd name="connsiteY23" fmla="*/ 25846 h 267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59215" h="267580">
                <a:moveTo>
                  <a:pt x="1281085" y="25846"/>
                </a:moveTo>
                <a:cubicBezTo>
                  <a:pt x="1298722" y="18791"/>
                  <a:pt x="1363341" y="-20500"/>
                  <a:pt x="1387963" y="13971"/>
                </a:cubicBezTo>
                <a:cubicBezTo>
                  <a:pt x="1401958" y="33564"/>
                  <a:pt x="1392224" y="62380"/>
                  <a:pt x="1399838" y="85222"/>
                </a:cubicBezTo>
                <a:cubicBezTo>
                  <a:pt x="1408104" y="110021"/>
                  <a:pt x="1442679" y="139938"/>
                  <a:pt x="1459215" y="156474"/>
                </a:cubicBezTo>
                <a:cubicBezTo>
                  <a:pt x="1455257" y="180225"/>
                  <a:pt x="1458108" y="206190"/>
                  <a:pt x="1447340" y="227726"/>
                </a:cubicBezTo>
                <a:cubicBezTo>
                  <a:pt x="1440957" y="240492"/>
                  <a:pt x="1425969" y="250764"/>
                  <a:pt x="1411714" y="251477"/>
                </a:cubicBezTo>
                <a:lnTo>
                  <a:pt x="1209833" y="239602"/>
                </a:lnTo>
                <a:cubicBezTo>
                  <a:pt x="1193999" y="235643"/>
                  <a:pt x="1178390" y="230646"/>
                  <a:pt x="1162332" y="227726"/>
                </a:cubicBezTo>
                <a:cubicBezTo>
                  <a:pt x="1134793" y="222719"/>
                  <a:pt x="1106870" y="220107"/>
                  <a:pt x="1079205" y="215851"/>
                </a:cubicBezTo>
                <a:cubicBezTo>
                  <a:pt x="1055407" y="212190"/>
                  <a:pt x="1031704" y="207934"/>
                  <a:pt x="1007953" y="203976"/>
                </a:cubicBezTo>
                <a:cubicBezTo>
                  <a:pt x="944293" y="182755"/>
                  <a:pt x="998929" y="199331"/>
                  <a:pt x="912950" y="180225"/>
                </a:cubicBezTo>
                <a:cubicBezTo>
                  <a:pt x="868213" y="170284"/>
                  <a:pt x="869498" y="169700"/>
                  <a:pt x="829823" y="156474"/>
                </a:cubicBezTo>
                <a:cubicBezTo>
                  <a:pt x="766488" y="160433"/>
                  <a:pt x="703057" y="163080"/>
                  <a:pt x="639818" y="168350"/>
                </a:cubicBezTo>
                <a:cubicBezTo>
                  <a:pt x="560529" y="174957"/>
                  <a:pt x="402311" y="192100"/>
                  <a:pt x="402311" y="192100"/>
                </a:cubicBezTo>
                <a:cubicBezTo>
                  <a:pt x="378560" y="200017"/>
                  <a:pt x="351890" y="201964"/>
                  <a:pt x="331059" y="215851"/>
                </a:cubicBezTo>
                <a:cubicBezTo>
                  <a:pt x="301033" y="235868"/>
                  <a:pt x="294927" y="244453"/>
                  <a:pt x="259807" y="251477"/>
                </a:cubicBezTo>
                <a:cubicBezTo>
                  <a:pt x="232360" y="256966"/>
                  <a:pt x="204389" y="259394"/>
                  <a:pt x="176680" y="263352"/>
                </a:cubicBezTo>
                <a:cubicBezTo>
                  <a:pt x="129179" y="259394"/>
                  <a:pt x="71067" y="281661"/>
                  <a:pt x="34176" y="251477"/>
                </a:cubicBezTo>
                <a:cubicBezTo>
                  <a:pt x="-55227" y="178329"/>
                  <a:pt x="56108" y="153122"/>
                  <a:pt x="81677" y="144599"/>
                </a:cubicBezTo>
                <a:cubicBezTo>
                  <a:pt x="105428" y="128765"/>
                  <a:pt x="125849" y="106125"/>
                  <a:pt x="152929" y="97098"/>
                </a:cubicBezTo>
                <a:cubicBezTo>
                  <a:pt x="164804" y="93139"/>
                  <a:pt x="176411" y="88258"/>
                  <a:pt x="188555" y="85222"/>
                </a:cubicBezTo>
                <a:cubicBezTo>
                  <a:pt x="292294" y="59287"/>
                  <a:pt x="381329" y="64987"/>
                  <a:pt x="497314" y="61472"/>
                </a:cubicBezTo>
                <a:lnTo>
                  <a:pt x="1031703" y="49597"/>
                </a:lnTo>
                <a:lnTo>
                  <a:pt x="1281085" y="25846"/>
                </a:lnTo>
                <a:close/>
              </a:path>
            </a:pathLst>
          </a:custGeom>
          <a:solidFill>
            <a:srgbClr val="CC00FF">
              <a:alpha val="10196"/>
            </a:srgbClr>
          </a:solidFill>
          <a:ln w="3175">
            <a:solidFill>
              <a:srgbClr val="CC00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7699157" y="6031425"/>
            <a:ext cx="2810469" cy="646331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 @ </a:t>
            </a:r>
            <a:r>
              <a:rPr lang="en-US" b="1" dirty="0"/>
              <a:t>end of inhalation</a:t>
            </a:r>
          </a:p>
        </p:txBody>
      </p:sp>
      <p:sp>
        <p:nvSpPr>
          <p:cNvPr id="9" name="Oval 8"/>
          <p:cNvSpPr/>
          <p:nvPr/>
        </p:nvSpPr>
        <p:spPr>
          <a:xfrm>
            <a:off x="5163692" y="4179032"/>
            <a:ext cx="433544" cy="565551"/>
          </a:xfrm>
          <a:prstGeom prst="ellipse">
            <a:avLst/>
          </a:prstGeom>
          <a:solidFill>
            <a:srgbClr val="00FF00">
              <a:alpha val="20000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0" name="Straight Arrow Connector 29"/>
          <p:cNvCxnSpPr/>
          <p:nvPr/>
        </p:nvCxnSpPr>
        <p:spPr>
          <a:xfrm flipH="1" flipV="1">
            <a:off x="2557153" y="1716440"/>
            <a:ext cx="821680" cy="52106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8277886" y="3896168"/>
            <a:ext cx="2310194" cy="8002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~mid clavicle</a:t>
            </a:r>
          </a:p>
          <a:p>
            <a:pPr algn="ctr"/>
            <a:r>
              <a:rPr lang="en-CA" sz="1400" i="1" dirty="0"/>
              <a:t>*check centering with patient inhalation*</a:t>
            </a:r>
          </a:p>
        </p:txBody>
      </p:sp>
    </p:spTree>
    <p:extLst>
      <p:ext uri="{BB962C8B-B14F-4D97-AF65-F5344CB8AC3E}">
        <p14:creationId xmlns:p14="http://schemas.microsoft.com/office/powerpoint/2010/main" val="1501588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69213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933831" y="963866"/>
            <a:ext cx="84285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Identify required anatomy- </a:t>
            </a:r>
            <a:r>
              <a:rPr lang="en-CA" sz="2000" i="1" dirty="0">
                <a:solidFill>
                  <a:srgbClr val="000000"/>
                </a:solidFill>
                <a:cs typeface="Arial" pitchFamily="34" charset="0"/>
              </a:rPr>
              <a:t>each projection requires visualization of different amounts of anatomy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33831" y="2507411"/>
            <a:ext cx="8428518" cy="139730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Select appropriate equipment/technical factors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cs typeface="Arial"/>
              </a:rPr>
              <a:t>Wall IR (for CR, 8x10 Cassette will be needed)</a:t>
            </a:r>
          </a:p>
        </p:txBody>
      </p:sp>
      <p:sp>
        <p:nvSpPr>
          <p:cNvPr id="2" name="Rectangle 1"/>
          <p:cNvSpPr/>
          <p:nvPr/>
        </p:nvSpPr>
        <p:spPr>
          <a:xfrm>
            <a:off x="1933832" y="5925728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Use external landmarks</a:t>
            </a:r>
          </a:p>
        </p:txBody>
      </p:sp>
      <p:sp>
        <p:nvSpPr>
          <p:cNvPr id="9" name="Rectangle 8"/>
          <p:cNvSpPr/>
          <p:nvPr/>
        </p:nvSpPr>
        <p:spPr>
          <a:xfrm>
            <a:off x="1933831" y="1832444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Gowning instructions – </a:t>
            </a:r>
            <a:r>
              <a:rPr lang="en-CA" sz="2400" i="1" dirty="0">
                <a:solidFill>
                  <a:srgbClr val="000000"/>
                </a:solidFill>
                <a:cs typeface="Arial" pitchFamily="34" charset="0"/>
              </a:rPr>
              <a:t>with 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1933831" y="4919466"/>
            <a:ext cx="8428518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Breathing instructions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i="1" dirty="0">
                <a:solidFill>
                  <a:srgbClr val="000000"/>
                </a:solidFill>
                <a:cs typeface="Arial" pitchFamily="34" charset="0"/>
              </a:rPr>
              <a:t>All images require </a:t>
            </a:r>
            <a:r>
              <a:rPr lang="en-CA" sz="2600" i="1" u="sng" dirty="0">
                <a:solidFill>
                  <a:srgbClr val="000000"/>
                </a:solidFill>
                <a:cs typeface="Arial" pitchFamily="34" charset="0"/>
              </a:rPr>
              <a:t>suspended</a:t>
            </a:r>
            <a:r>
              <a:rPr lang="en-CA" sz="2600" i="1" dirty="0">
                <a:solidFill>
                  <a:srgbClr val="000000"/>
                </a:solidFill>
                <a:cs typeface="Arial" pitchFamily="34" charset="0"/>
              </a:rPr>
              <a:t> respiration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3831" y="3489271"/>
            <a:ext cx="8428518" cy="1403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Patient care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i="1" dirty="0">
                <a:solidFill>
                  <a:srgbClr val="000000"/>
                </a:solidFill>
                <a:cs typeface="Arial" pitchFamily="34" charset="0"/>
              </a:rPr>
              <a:t>*People with shoulder injuries are susceptible to fainting – seated position may be best</a:t>
            </a:r>
          </a:p>
        </p:txBody>
      </p:sp>
    </p:spTree>
    <p:extLst>
      <p:ext uri="{BB962C8B-B14F-4D97-AF65-F5344CB8AC3E}">
        <p14:creationId xmlns:p14="http://schemas.microsoft.com/office/powerpoint/2010/main" val="1827360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306" y="-83764"/>
            <a:ext cx="10515600" cy="1325563"/>
          </a:xfrm>
        </p:spPr>
        <p:txBody>
          <a:bodyPr/>
          <a:lstStyle/>
          <a:p>
            <a:r>
              <a:rPr lang="en-US" dirty="0"/>
              <a:t>Shoulder Girdle – External Landmarks</a:t>
            </a:r>
            <a:endParaRPr lang="en-CA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t="9218" r="10434" b="5212"/>
          <a:stretch/>
        </p:blipFill>
        <p:spPr>
          <a:xfrm>
            <a:off x="2574897" y="1109391"/>
            <a:ext cx="7146386" cy="5153615"/>
          </a:xfrm>
          <a:prstGeom prst="rect">
            <a:avLst/>
          </a:prstGeom>
        </p:spPr>
      </p:pic>
      <p:sp>
        <p:nvSpPr>
          <p:cNvPr id="12" name="Text Placeholder 4"/>
          <p:cNvSpPr txBox="1">
            <a:spLocks/>
          </p:cNvSpPr>
          <p:nvPr/>
        </p:nvSpPr>
        <p:spPr>
          <a:xfrm>
            <a:off x="8434267" y="6299541"/>
            <a:ext cx="1360896" cy="33769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9" name="Freeform 8"/>
          <p:cNvSpPr/>
          <p:nvPr/>
        </p:nvSpPr>
        <p:spPr>
          <a:xfrm>
            <a:off x="9281385" y="1718728"/>
            <a:ext cx="176990" cy="821272"/>
          </a:xfrm>
          <a:custGeom>
            <a:avLst/>
            <a:gdLst>
              <a:gd name="connsiteX0" fmla="*/ 2315 w 176990"/>
              <a:gd name="connsiteY0" fmla="*/ 8472 h 821272"/>
              <a:gd name="connsiteX1" fmla="*/ 78515 w 176990"/>
              <a:gd name="connsiteY1" fmla="*/ 21172 h 821272"/>
              <a:gd name="connsiteX2" fmla="*/ 154715 w 176990"/>
              <a:gd name="connsiteY2" fmla="*/ 71972 h 821272"/>
              <a:gd name="connsiteX3" fmla="*/ 154715 w 176990"/>
              <a:gd name="connsiteY3" fmla="*/ 376772 h 821272"/>
              <a:gd name="connsiteX4" fmla="*/ 142015 w 176990"/>
              <a:gd name="connsiteY4" fmla="*/ 516472 h 821272"/>
              <a:gd name="connsiteX5" fmla="*/ 129315 w 176990"/>
              <a:gd name="connsiteY5" fmla="*/ 554572 h 821272"/>
              <a:gd name="connsiteX6" fmla="*/ 116615 w 176990"/>
              <a:gd name="connsiteY6" fmla="*/ 605372 h 821272"/>
              <a:gd name="connsiteX7" fmla="*/ 91215 w 176990"/>
              <a:gd name="connsiteY7" fmla="*/ 694272 h 821272"/>
              <a:gd name="connsiteX8" fmla="*/ 78515 w 176990"/>
              <a:gd name="connsiteY8" fmla="*/ 757772 h 821272"/>
              <a:gd name="connsiteX9" fmla="*/ 65815 w 176990"/>
              <a:gd name="connsiteY9" fmla="*/ 808572 h 821272"/>
              <a:gd name="connsiteX10" fmla="*/ 27715 w 176990"/>
              <a:gd name="connsiteY10" fmla="*/ 821272 h 821272"/>
              <a:gd name="connsiteX11" fmla="*/ 27715 w 176990"/>
              <a:gd name="connsiteY11" fmla="*/ 541872 h 821272"/>
              <a:gd name="connsiteX12" fmla="*/ 53115 w 176990"/>
              <a:gd name="connsiteY12" fmla="*/ 503772 h 821272"/>
              <a:gd name="connsiteX13" fmla="*/ 78515 w 176990"/>
              <a:gd name="connsiteY13" fmla="*/ 427572 h 821272"/>
              <a:gd name="connsiteX14" fmla="*/ 53115 w 176990"/>
              <a:gd name="connsiteY14" fmla="*/ 186272 h 821272"/>
              <a:gd name="connsiteX15" fmla="*/ 27715 w 176990"/>
              <a:gd name="connsiteY15" fmla="*/ 148172 h 821272"/>
              <a:gd name="connsiteX16" fmla="*/ 2315 w 176990"/>
              <a:gd name="connsiteY16" fmla="*/ 8472 h 821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6990" h="821272">
                <a:moveTo>
                  <a:pt x="2315" y="8472"/>
                </a:moveTo>
                <a:cubicBezTo>
                  <a:pt x="10782" y="-12695"/>
                  <a:pt x="54745" y="11268"/>
                  <a:pt x="78515" y="21172"/>
                </a:cubicBezTo>
                <a:cubicBezTo>
                  <a:pt x="106694" y="32913"/>
                  <a:pt x="154715" y="71972"/>
                  <a:pt x="154715" y="71972"/>
                </a:cubicBezTo>
                <a:cubicBezTo>
                  <a:pt x="195032" y="192922"/>
                  <a:pt x="171561" y="107229"/>
                  <a:pt x="154715" y="376772"/>
                </a:cubicBezTo>
                <a:cubicBezTo>
                  <a:pt x="151798" y="423440"/>
                  <a:pt x="148628" y="470183"/>
                  <a:pt x="142015" y="516472"/>
                </a:cubicBezTo>
                <a:cubicBezTo>
                  <a:pt x="140122" y="529724"/>
                  <a:pt x="132993" y="541700"/>
                  <a:pt x="129315" y="554572"/>
                </a:cubicBezTo>
                <a:cubicBezTo>
                  <a:pt x="124520" y="571355"/>
                  <a:pt x="121410" y="588589"/>
                  <a:pt x="116615" y="605372"/>
                </a:cubicBezTo>
                <a:cubicBezTo>
                  <a:pt x="95401" y="679621"/>
                  <a:pt x="111066" y="604942"/>
                  <a:pt x="91215" y="694272"/>
                </a:cubicBezTo>
                <a:cubicBezTo>
                  <a:pt x="86532" y="715344"/>
                  <a:pt x="83198" y="736700"/>
                  <a:pt x="78515" y="757772"/>
                </a:cubicBezTo>
                <a:cubicBezTo>
                  <a:pt x="74729" y="774811"/>
                  <a:pt x="76719" y="794942"/>
                  <a:pt x="65815" y="808572"/>
                </a:cubicBezTo>
                <a:cubicBezTo>
                  <a:pt x="57452" y="819025"/>
                  <a:pt x="40415" y="817039"/>
                  <a:pt x="27715" y="821272"/>
                </a:cubicBezTo>
                <a:cubicBezTo>
                  <a:pt x="4581" y="705602"/>
                  <a:pt x="1376" y="717464"/>
                  <a:pt x="27715" y="541872"/>
                </a:cubicBezTo>
                <a:cubicBezTo>
                  <a:pt x="29979" y="526777"/>
                  <a:pt x="46916" y="517720"/>
                  <a:pt x="53115" y="503772"/>
                </a:cubicBezTo>
                <a:cubicBezTo>
                  <a:pt x="63989" y="479306"/>
                  <a:pt x="78515" y="427572"/>
                  <a:pt x="78515" y="427572"/>
                </a:cubicBezTo>
                <a:cubicBezTo>
                  <a:pt x="78078" y="421456"/>
                  <a:pt x="72454" y="237843"/>
                  <a:pt x="53115" y="186272"/>
                </a:cubicBezTo>
                <a:cubicBezTo>
                  <a:pt x="47756" y="171980"/>
                  <a:pt x="36182" y="160872"/>
                  <a:pt x="27715" y="148172"/>
                </a:cubicBezTo>
                <a:cubicBezTo>
                  <a:pt x="10034" y="59765"/>
                  <a:pt x="-6152" y="29639"/>
                  <a:pt x="2315" y="8472"/>
                </a:cubicBezTo>
                <a:close/>
              </a:path>
            </a:pathLst>
          </a:custGeom>
          <a:solidFill>
            <a:srgbClr val="FF0000">
              <a:alpha val="10196"/>
            </a:srgbClr>
          </a:soli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Freeform 9"/>
          <p:cNvSpPr/>
          <p:nvPr/>
        </p:nvSpPr>
        <p:spPr>
          <a:xfrm>
            <a:off x="4241211" y="1689100"/>
            <a:ext cx="282304" cy="393700"/>
          </a:xfrm>
          <a:custGeom>
            <a:avLst/>
            <a:gdLst>
              <a:gd name="connsiteX0" fmla="*/ 89489 w 229189"/>
              <a:gd name="connsiteY0" fmla="*/ 0 h 393700"/>
              <a:gd name="connsiteX1" fmla="*/ 589 w 229189"/>
              <a:gd name="connsiteY1" fmla="*/ 88900 h 393700"/>
              <a:gd name="connsiteX2" fmla="*/ 13289 w 229189"/>
              <a:gd name="connsiteY2" fmla="*/ 139700 h 393700"/>
              <a:gd name="connsiteX3" fmla="*/ 51389 w 229189"/>
              <a:gd name="connsiteY3" fmla="*/ 165100 h 393700"/>
              <a:gd name="connsiteX4" fmla="*/ 64089 w 229189"/>
              <a:gd name="connsiteY4" fmla="*/ 203200 h 393700"/>
              <a:gd name="connsiteX5" fmla="*/ 89489 w 229189"/>
              <a:gd name="connsiteY5" fmla="*/ 241300 h 393700"/>
              <a:gd name="connsiteX6" fmla="*/ 140289 w 229189"/>
              <a:gd name="connsiteY6" fmla="*/ 342900 h 393700"/>
              <a:gd name="connsiteX7" fmla="*/ 216489 w 229189"/>
              <a:gd name="connsiteY7" fmla="*/ 393700 h 393700"/>
              <a:gd name="connsiteX8" fmla="*/ 229189 w 229189"/>
              <a:gd name="connsiteY8" fmla="*/ 355600 h 393700"/>
              <a:gd name="connsiteX9" fmla="*/ 178389 w 229189"/>
              <a:gd name="connsiteY9" fmla="*/ 241300 h 393700"/>
              <a:gd name="connsiteX10" fmla="*/ 140289 w 229189"/>
              <a:gd name="connsiteY10" fmla="*/ 228600 h 393700"/>
              <a:gd name="connsiteX11" fmla="*/ 102189 w 229189"/>
              <a:gd name="connsiteY11" fmla="*/ 114300 h 393700"/>
              <a:gd name="connsiteX12" fmla="*/ 89489 w 229189"/>
              <a:gd name="connsiteY12" fmla="*/ 76200 h 393700"/>
              <a:gd name="connsiteX13" fmla="*/ 89489 w 229189"/>
              <a:gd name="connsiteY13" fmla="*/ 0 h 39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9189" h="393700">
                <a:moveTo>
                  <a:pt x="89489" y="0"/>
                </a:moveTo>
                <a:cubicBezTo>
                  <a:pt x="77773" y="9373"/>
                  <a:pt x="5154" y="56943"/>
                  <a:pt x="589" y="88900"/>
                </a:cubicBezTo>
                <a:cubicBezTo>
                  <a:pt x="-1879" y="106179"/>
                  <a:pt x="3607" y="125177"/>
                  <a:pt x="13289" y="139700"/>
                </a:cubicBezTo>
                <a:cubicBezTo>
                  <a:pt x="21756" y="152400"/>
                  <a:pt x="38689" y="156633"/>
                  <a:pt x="51389" y="165100"/>
                </a:cubicBezTo>
                <a:cubicBezTo>
                  <a:pt x="55622" y="177800"/>
                  <a:pt x="58102" y="191226"/>
                  <a:pt x="64089" y="203200"/>
                </a:cubicBezTo>
                <a:cubicBezTo>
                  <a:pt x="70915" y="216852"/>
                  <a:pt x="83476" y="227271"/>
                  <a:pt x="89489" y="241300"/>
                </a:cubicBezTo>
                <a:cubicBezTo>
                  <a:pt x="115576" y="302169"/>
                  <a:pt x="81708" y="290828"/>
                  <a:pt x="140289" y="342900"/>
                </a:cubicBezTo>
                <a:cubicBezTo>
                  <a:pt x="163105" y="363181"/>
                  <a:pt x="216489" y="393700"/>
                  <a:pt x="216489" y="393700"/>
                </a:cubicBezTo>
                <a:cubicBezTo>
                  <a:pt x="220722" y="381000"/>
                  <a:pt x="229189" y="368987"/>
                  <a:pt x="229189" y="355600"/>
                </a:cubicBezTo>
                <a:cubicBezTo>
                  <a:pt x="229189" y="299029"/>
                  <a:pt x="223780" y="271560"/>
                  <a:pt x="178389" y="241300"/>
                </a:cubicBezTo>
                <a:cubicBezTo>
                  <a:pt x="167250" y="233874"/>
                  <a:pt x="152989" y="232833"/>
                  <a:pt x="140289" y="228600"/>
                </a:cubicBezTo>
                <a:lnTo>
                  <a:pt x="102189" y="114300"/>
                </a:lnTo>
                <a:lnTo>
                  <a:pt x="89489" y="76200"/>
                </a:lnTo>
                <a:lnTo>
                  <a:pt x="89489" y="0"/>
                </a:lnTo>
                <a:close/>
              </a:path>
            </a:pathLst>
          </a:custGeom>
          <a:solidFill>
            <a:srgbClr val="FFFF00">
              <a:alpha val="10196"/>
            </a:srgbClr>
          </a:soli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Freeform 13"/>
          <p:cNvSpPr/>
          <p:nvPr/>
        </p:nvSpPr>
        <p:spPr>
          <a:xfrm>
            <a:off x="6400800" y="1625600"/>
            <a:ext cx="444500" cy="622300"/>
          </a:xfrm>
          <a:custGeom>
            <a:avLst/>
            <a:gdLst>
              <a:gd name="connsiteX0" fmla="*/ 0 w 444500"/>
              <a:gd name="connsiteY0" fmla="*/ 355600 h 622300"/>
              <a:gd name="connsiteX1" fmla="*/ 38100 w 444500"/>
              <a:gd name="connsiteY1" fmla="*/ 292100 h 622300"/>
              <a:gd name="connsiteX2" fmla="*/ 63500 w 444500"/>
              <a:gd name="connsiteY2" fmla="*/ 241300 h 622300"/>
              <a:gd name="connsiteX3" fmla="*/ 88900 w 444500"/>
              <a:gd name="connsiteY3" fmla="*/ 203200 h 622300"/>
              <a:gd name="connsiteX4" fmla="*/ 114300 w 444500"/>
              <a:gd name="connsiteY4" fmla="*/ 127000 h 622300"/>
              <a:gd name="connsiteX5" fmla="*/ 241300 w 444500"/>
              <a:gd name="connsiteY5" fmla="*/ 12700 h 622300"/>
              <a:gd name="connsiteX6" fmla="*/ 279400 w 444500"/>
              <a:gd name="connsiteY6" fmla="*/ 0 h 622300"/>
              <a:gd name="connsiteX7" fmla="*/ 381000 w 444500"/>
              <a:gd name="connsiteY7" fmla="*/ 50800 h 622300"/>
              <a:gd name="connsiteX8" fmla="*/ 368300 w 444500"/>
              <a:gd name="connsiteY8" fmla="*/ 139700 h 622300"/>
              <a:gd name="connsiteX9" fmla="*/ 342900 w 444500"/>
              <a:gd name="connsiteY9" fmla="*/ 215900 h 622300"/>
              <a:gd name="connsiteX10" fmla="*/ 355600 w 444500"/>
              <a:gd name="connsiteY10" fmla="*/ 368300 h 622300"/>
              <a:gd name="connsiteX11" fmla="*/ 381000 w 444500"/>
              <a:gd name="connsiteY11" fmla="*/ 444500 h 622300"/>
              <a:gd name="connsiteX12" fmla="*/ 393700 w 444500"/>
              <a:gd name="connsiteY12" fmla="*/ 495300 h 622300"/>
              <a:gd name="connsiteX13" fmla="*/ 419100 w 444500"/>
              <a:gd name="connsiteY13" fmla="*/ 533400 h 622300"/>
              <a:gd name="connsiteX14" fmla="*/ 431800 w 444500"/>
              <a:gd name="connsiteY14" fmla="*/ 584200 h 622300"/>
              <a:gd name="connsiteX15" fmla="*/ 444500 w 444500"/>
              <a:gd name="connsiteY15" fmla="*/ 622300 h 62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4500" h="622300">
                <a:moveTo>
                  <a:pt x="0" y="355600"/>
                </a:moveTo>
                <a:cubicBezTo>
                  <a:pt x="12700" y="334433"/>
                  <a:pt x="26112" y="313678"/>
                  <a:pt x="38100" y="292100"/>
                </a:cubicBezTo>
                <a:cubicBezTo>
                  <a:pt x="47294" y="275550"/>
                  <a:pt x="54107" y="257738"/>
                  <a:pt x="63500" y="241300"/>
                </a:cubicBezTo>
                <a:cubicBezTo>
                  <a:pt x="71073" y="228048"/>
                  <a:pt x="82701" y="217148"/>
                  <a:pt x="88900" y="203200"/>
                </a:cubicBezTo>
                <a:cubicBezTo>
                  <a:pt x="99774" y="178734"/>
                  <a:pt x="95368" y="145932"/>
                  <a:pt x="114300" y="127000"/>
                </a:cubicBezTo>
                <a:cubicBezTo>
                  <a:pt x="149226" y="92074"/>
                  <a:pt x="194904" y="39212"/>
                  <a:pt x="241300" y="12700"/>
                </a:cubicBezTo>
                <a:cubicBezTo>
                  <a:pt x="252923" y="6058"/>
                  <a:pt x="266700" y="4233"/>
                  <a:pt x="279400" y="0"/>
                </a:cubicBezTo>
                <a:cubicBezTo>
                  <a:pt x="331988" y="7513"/>
                  <a:pt x="381000" y="-12531"/>
                  <a:pt x="381000" y="50800"/>
                </a:cubicBezTo>
                <a:cubicBezTo>
                  <a:pt x="381000" y="80734"/>
                  <a:pt x="375031" y="110532"/>
                  <a:pt x="368300" y="139700"/>
                </a:cubicBezTo>
                <a:cubicBezTo>
                  <a:pt x="362280" y="165788"/>
                  <a:pt x="342900" y="215900"/>
                  <a:pt x="342900" y="215900"/>
                </a:cubicBezTo>
                <a:cubicBezTo>
                  <a:pt x="347133" y="266700"/>
                  <a:pt x="347220" y="318018"/>
                  <a:pt x="355600" y="368300"/>
                </a:cubicBezTo>
                <a:cubicBezTo>
                  <a:pt x="360002" y="394710"/>
                  <a:pt x="374506" y="418525"/>
                  <a:pt x="381000" y="444500"/>
                </a:cubicBezTo>
                <a:cubicBezTo>
                  <a:pt x="385233" y="461433"/>
                  <a:pt x="386824" y="479257"/>
                  <a:pt x="393700" y="495300"/>
                </a:cubicBezTo>
                <a:cubicBezTo>
                  <a:pt x="399713" y="509329"/>
                  <a:pt x="410633" y="520700"/>
                  <a:pt x="419100" y="533400"/>
                </a:cubicBezTo>
                <a:cubicBezTo>
                  <a:pt x="423333" y="550333"/>
                  <a:pt x="427005" y="567417"/>
                  <a:pt x="431800" y="584200"/>
                </a:cubicBezTo>
                <a:cubicBezTo>
                  <a:pt x="435478" y="597072"/>
                  <a:pt x="444500" y="622300"/>
                  <a:pt x="444500" y="622300"/>
                </a:cubicBezTo>
              </a:path>
            </a:pathLst>
          </a:cu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0" name="Freeform 29"/>
          <p:cNvSpPr/>
          <p:nvPr/>
        </p:nvSpPr>
        <p:spPr>
          <a:xfrm>
            <a:off x="6743700" y="1993900"/>
            <a:ext cx="317500" cy="4064000"/>
          </a:xfrm>
          <a:custGeom>
            <a:avLst/>
            <a:gdLst>
              <a:gd name="connsiteX0" fmla="*/ 0 w 317500"/>
              <a:gd name="connsiteY0" fmla="*/ 0 h 4064000"/>
              <a:gd name="connsiteX1" fmla="*/ 38100 w 317500"/>
              <a:gd name="connsiteY1" fmla="*/ 63500 h 4064000"/>
              <a:gd name="connsiteX2" fmla="*/ 63500 w 317500"/>
              <a:gd name="connsiteY2" fmla="*/ 139700 h 4064000"/>
              <a:gd name="connsiteX3" fmla="*/ 88900 w 317500"/>
              <a:gd name="connsiteY3" fmla="*/ 254000 h 4064000"/>
              <a:gd name="connsiteX4" fmla="*/ 114300 w 317500"/>
              <a:gd name="connsiteY4" fmla="*/ 406400 h 4064000"/>
              <a:gd name="connsiteX5" fmla="*/ 101600 w 317500"/>
              <a:gd name="connsiteY5" fmla="*/ 596900 h 4064000"/>
              <a:gd name="connsiteX6" fmla="*/ 76200 w 317500"/>
              <a:gd name="connsiteY6" fmla="*/ 774700 h 4064000"/>
              <a:gd name="connsiteX7" fmla="*/ 88900 w 317500"/>
              <a:gd name="connsiteY7" fmla="*/ 1155700 h 4064000"/>
              <a:gd name="connsiteX8" fmla="*/ 114300 w 317500"/>
              <a:gd name="connsiteY8" fmla="*/ 1231900 h 4064000"/>
              <a:gd name="connsiteX9" fmla="*/ 139700 w 317500"/>
              <a:gd name="connsiteY9" fmla="*/ 1346200 h 4064000"/>
              <a:gd name="connsiteX10" fmla="*/ 152400 w 317500"/>
              <a:gd name="connsiteY10" fmla="*/ 1701800 h 4064000"/>
              <a:gd name="connsiteX11" fmla="*/ 177800 w 317500"/>
              <a:gd name="connsiteY11" fmla="*/ 1752600 h 4064000"/>
              <a:gd name="connsiteX12" fmla="*/ 228600 w 317500"/>
              <a:gd name="connsiteY12" fmla="*/ 1854200 h 4064000"/>
              <a:gd name="connsiteX13" fmla="*/ 254000 w 317500"/>
              <a:gd name="connsiteY13" fmla="*/ 1955800 h 4064000"/>
              <a:gd name="connsiteX14" fmla="*/ 279400 w 317500"/>
              <a:gd name="connsiteY14" fmla="*/ 2006600 h 4064000"/>
              <a:gd name="connsiteX15" fmla="*/ 304800 w 317500"/>
              <a:gd name="connsiteY15" fmla="*/ 2082800 h 4064000"/>
              <a:gd name="connsiteX16" fmla="*/ 317500 w 317500"/>
              <a:gd name="connsiteY16" fmla="*/ 2120900 h 4064000"/>
              <a:gd name="connsiteX17" fmla="*/ 304800 w 317500"/>
              <a:gd name="connsiteY17" fmla="*/ 2476500 h 4064000"/>
              <a:gd name="connsiteX18" fmla="*/ 292100 w 317500"/>
              <a:gd name="connsiteY18" fmla="*/ 2565400 h 4064000"/>
              <a:gd name="connsiteX19" fmla="*/ 279400 w 317500"/>
              <a:gd name="connsiteY19" fmla="*/ 2692400 h 4064000"/>
              <a:gd name="connsiteX20" fmla="*/ 228600 w 317500"/>
              <a:gd name="connsiteY20" fmla="*/ 2781300 h 4064000"/>
              <a:gd name="connsiteX21" fmla="*/ 215900 w 317500"/>
              <a:gd name="connsiteY21" fmla="*/ 2819400 h 4064000"/>
              <a:gd name="connsiteX22" fmla="*/ 241300 w 317500"/>
              <a:gd name="connsiteY22" fmla="*/ 2946400 h 4064000"/>
              <a:gd name="connsiteX23" fmla="*/ 254000 w 317500"/>
              <a:gd name="connsiteY23" fmla="*/ 3009900 h 4064000"/>
              <a:gd name="connsiteX24" fmla="*/ 266700 w 317500"/>
              <a:gd name="connsiteY24" fmla="*/ 3060700 h 4064000"/>
              <a:gd name="connsiteX25" fmla="*/ 254000 w 317500"/>
              <a:gd name="connsiteY25" fmla="*/ 3454400 h 4064000"/>
              <a:gd name="connsiteX26" fmla="*/ 228600 w 317500"/>
              <a:gd name="connsiteY26" fmla="*/ 3606800 h 4064000"/>
              <a:gd name="connsiteX27" fmla="*/ 203200 w 317500"/>
              <a:gd name="connsiteY27" fmla="*/ 3898900 h 4064000"/>
              <a:gd name="connsiteX28" fmla="*/ 177800 w 317500"/>
              <a:gd name="connsiteY28" fmla="*/ 4000500 h 4064000"/>
              <a:gd name="connsiteX29" fmla="*/ 139700 w 317500"/>
              <a:gd name="connsiteY29" fmla="*/ 4064000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17500" h="4064000">
                <a:moveTo>
                  <a:pt x="0" y="0"/>
                </a:moveTo>
                <a:cubicBezTo>
                  <a:pt x="12700" y="21167"/>
                  <a:pt x="27886" y="41028"/>
                  <a:pt x="38100" y="63500"/>
                </a:cubicBezTo>
                <a:cubicBezTo>
                  <a:pt x="49179" y="87874"/>
                  <a:pt x="55807" y="114055"/>
                  <a:pt x="63500" y="139700"/>
                </a:cubicBezTo>
                <a:cubicBezTo>
                  <a:pt x="76774" y="183947"/>
                  <a:pt x="78542" y="207387"/>
                  <a:pt x="88900" y="254000"/>
                </a:cubicBezTo>
                <a:cubicBezTo>
                  <a:pt x="112875" y="361886"/>
                  <a:pt x="93575" y="240601"/>
                  <a:pt x="114300" y="406400"/>
                </a:cubicBezTo>
                <a:cubicBezTo>
                  <a:pt x="110067" y="469900"/>
                  <a:pt x="107113" y="533498"/>
                  <a:pt x="101600" y="596900"/>
                </a:cubicBezTo>
                <a:cubicBezTo>
                  <a:pt x="95820" y="663366"/>
                  <a:pt x="86880" y="710620"/>
                  <a:pt x="76200" y="774700"/>
                </a:cubicBezTo>
                <a:cubicBezTo>
                  <a:pt x="80433" y="901700"/>
                  <a:pt x="78347" y="1029068"/>
                  <a:pt x="88900" y="1155700"/>
                </a:cubicBezTo>
                <a:cubicBezTo>
                  <a:pt x="91123" y="1182381"/>
                  <a:pt x="107806" y="1205925"/>
                  <a:pt x="114300" y="1231900"/>
                </a:cubicBezTo>
                <a:cubicBezTo>
                  <a:pt x="132235" y="1303641"/>
                  <a:pt x="123577" y="1265584"/>
                  <a:pt x="139700" y="1346200"/>
                </a:cubicBezTo>
                <a:cubicBezTo>
                  <a:pt x="143933" y="1464733"/>
                  <a:pt x="141329" y="1583709"/>
                  <a:pt x="152400" y="1701800"/>
                </a:cubicBezTo>
                <a:cubicBezTo>
                  <a:pt x="154167" y="1720649"/>
                  <a:pt x="170342" y="1735199"/>
                  <a:pt x="177800" y="1752600"/>
                </a:cubicBezTo>
                <a:cubicBezTo>
                  <a:pt x="218812" y="1848294"/>
                  <a:pt x="145801" y="1716202"/>
                  <a:pt x="228600" y="1854200"/>
                </a:cubicBezTo>
                <a:cubicBezTo>
                  <a:pt x="236054" y="1891471"/>
                  <a:pt x="239355" y="1921629"/>
                  <a:pt x="254000" y="1955800"/>
                </a:cubicBezTo>
                <a:cubicBezTo>
                  <a:pt x="261458" y="1973201"/>
                  <a:pt x="272369" y="1989022"/>
                  <a:pt x="279400" y="2006600"/>
                </a:cubicBezTo>
                <a:cubicBezTo>
                  <a:pt x="289344" y="2031459"/>
                  <a:pt x="296333" y="2057400"/>
                  <a:pt x="304800" y="2082800"/>
                </a:cubicBezTo>
                <a:lnTo>
                  <a:pt x="317500" y="2120900"/>
                </a:lnTo>
                <a:cubicBezTo>
                  <a:pt x="313267" y="2239433"/>
                  <a:pt x="311567" y="2358084"/>
                  <a:pt x="304800" y="2476500"/>
                </a:cubicBezTo>
                <a:cubicBezTo>
                  <a:pt x="303092" y="2506385"/>
                  <a:pt x="295598" y="2535671"/>
                  <a:pt x="292100" y="2565400"/>
                </a:cubicBezTo>
                <a:cubicBezTo>
                  <a:pt x="287129" y="2607653"/>
                  <a:pt x="284677" y="2650184"/>
                  <a:pt x="279400" y="2692400"/>
                </a:cubicBezTo>
                <a:cubicBezTo>
                  <a:pt x="268386" y="2780509"/>
                  <a:pt x="289108" y="2761131"/>
                  <a:pt x="228600" y="2781300"/>
                </a:cubicBezTo>
                <a:cubicBezTo>
                  <a:pt x="224367" y="2794000"/>
                  <a:pt x="215900" y="2806013"/>
                  <a:pt x="215900" y="2819400"/>
                </a:cubicBezTo>
                <a:cubicBezTo>
                  <a:pt x="215900" y="2912744"/>
                  <a:pt x="225660" y="2883841"/>
                  <a:pt x="241300" y="2946400"/>
                </a:cubicBezTo>
                <a:cubicBezTo>
                  <a:pt x="246535" y="2967341"/>
                  <a:pt x="249317" y="2988828"/>
                  <a:pt x="254000" y="3009900"/>
                </a:cubicBezTo>
                <a:cubicBezTo>
                  <a:pt x="257786" y="3026939"/>
                  <a:pt x="262467" y="3043767"/>
                  <a:pt x="266700" y="3060700"/>
                </a:cubicBezTo>
                <a:cubicBezTo>
                  <a:pt x="262467" y="3191933"/>
                  <a:pt x="260901" y="3323280"/>
                  <a:pt x="254000" y="3454400"/>
                </a:cubicBezTo>
                <a:cubicBezTo>
                  <a:pt x="251750" y="3497157"/>
                  <a:pt x="237434" y="3562630"/>
                  <a:pt x="228600" y="3606800"/>
                </a:cubicBezTo>
                <a:cubicBezTo>
                  <a:pt x="225111" y="3655649"/>
                  <a:pt x="214757" y="3833411"/>
                  <a:pt x="203200" y="3898900"/>
                </a:cubicBezTo>
                <a:cubicBezTo>
                  <a:pt x="197133" y="3933278"/>
                  <a:pt x="197164" y="3971454"/>
                  <a:pt x="177800" y="4000500"/>
                </a:cubicBezTo>
                <a:cubicBezTo>
                  <a:pt x="147149" y="4046476"/>
                  <a:pt x="159226" y="4024948"/>
                  <a:pt x="139700" y="4064000"/>
                </a:cubicBezTo>
              </a:path>
            </a:pathLst>
          </a:custGeom>
          <a:noFill/>
          <a:ln>
            <a:solidFill>
              <a:srgbClr val="00FF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Freeform 30"/>
          <p:cNvSpPr/>
          <p:nvPr/>
        </p:nvSpPr>
        <p:spPr>
          <a:xfrm>
            <a:off x="6223001" y="5803900"/>
            <a:ext cx="711201" cy="355600"/>
          </a:xfrm>
          <a:custGeom>
            <a:avLst/>
            <a:gdLst>
              <a:gd name="connsiteX0" fmla="*/ 0 w 711201"/>
              <a:gd name="connsiteY0" fmla="*/ 165100 h 355600"/>
              <a:gd name="connsiteX1" fmla="*/ 63500 w 711201"/>
              <a:gd name="connsiteY1" fmla="*/ 215900 h 355600"/>
              <a:gd name="connsiteX2" fmla="*/ 152400 w 711201"/>
              <a:gd name="connsiteY2" fmla="*/ 266700 h 355600"/>
              <a:gd name="connsiteX3" fmla="*/ 279400 w 711201"/>
              <a:gd name="connsiteY3" fmla="*/ 304800 h 355600"/>
              <a:gd name="connsiteX4" fmla="*/ 393700 w 711201"/>
              <a:gd name="connsiteY4" fmla="*/ 342900 h 355600"/>
              <a:gd name="connsiteX5" fmla="*/ 431800 w 711201"/>
              <a:gd name="connsiteY5" fmla="*/ 355600 h 355600"/>
              <a:gd name="connsiteX6" fmla="*/ 520700 w 711201"/>
              <a:gd name="connsiteY6" fmla="*/ 342900 h 355600"/>
              <a:gd name="connsiteX7" fmla="*/ 609600 w 711201"/>
              <a:gd name="connsiteY7" fmla="*/ 279400 h 355600"/>
              <a:gd name="connsiteX8" fmla="*/ 660400 w 711201"/>
              <a:gd name="connsiteY8" fmla="*/ 241300 h 355600"/>
              <a:gd name="connsiteX9" fmla="*/ 673100 w 711201"/>
              <a:gd name="connsiteY9" fmla="*/ 203200 h 355600"/>
              <a:gd name="connsiteX10" fmla="*/ 711200 w 711201"/>
              <a:gd name="connsiteY10" fmla="*/ 0 h 35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11201" h="355600">
                <a:moveTo>
                  <a:pt x="0" y="165100"/>
                </a:moveTo>
                <a:cubicBezTo>
                  <a:pt x="21167" y="182033"/>
                  <a:pt x="41815" y="199636"/>
                  <a:pt x="63500" y="215900"/>
                </a:cubicBezTo>
                <a:cubicBezTo>
                  <a:pt x="89684" y="235538"/>
                  <a:pt x="122267" y="254647"/>
                  <a:pt x="152400" y="266700"/>
                </a:cubicBezTo>
                <a:cubicBezTo>
                  <a:pt x="242203" y="302621"/>
                  <a:pt x="204552" y="282346"/>
                  <a:pt x="279400" y="304800"/>
                </a:cubicBezTo>
                <a:lnTo>
                  <a:pt x="393700" y="342900"/>
                </a:lnTo>
                <a:lnTo>
                  <a:pt x="431800" y="355600"/>
                </a:lnTo>
                <a:cubicBezTo>
                  <a:pt x="461433" y="351367"/>
                  <a:pt x="491821" y="350776"/>
                  <a:pt x="520700" y="342900"/>
                </a:cubicBezTo>
                <a:cubicBezTo>
                  <a:pt x="574828" y="328138"/>
                  <a:pt x="570196" y="313175"/>
                  <a:pt x="609600" y="279400"/>
                </a:cubicBezTo>
                <a:cubicBezTo>
                  <a:pt x="625671" y="265625"/>
                  <a:pt x="643467" y="254000"/>
                  <a:pt x="660400" y="241300"/>
                </a:cubicBezTo>
                <a:cubicBezTo>
                  <a:pt x="664633" y="228600"/>
                  <a:pt x="670196" y="216268"/>
                  <a:pt x="673100" y="203200"/>
                </a:cubicBezTo>
                <a:cubicBezTo>
                  <a:pt x="712030" y="28014"/>
                  <a:pt x="711200" y="76185"/>
                  <a:pt x="711200" y="0"/>
                </a:cubicBezTo>
              </a:path>
            </a:pathLst>
          </a:cu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2" name="Straight Arrow Connector 31"/>
          <p:cNvCxnSpPr>
            <a:stCxn id="15" idx="3"/>
            <a:endCxn id="31" idx="6"/>
          </p:cNvCxnSpPr>
          <p:nvPr/>
        </p:nvCxnSpPr>
        <p:spPr>
          <a:xfrm flipV="1">
            <a:off x="4318494" y="6146801"/>
            <a:ext cx="2425207" cy="236855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 33"/>
          <p:cNvSpPr/>
          <p:nvPr/>
        </p:nvSpPr>
        <p:spPr>
          <a:xfrm>
            <a:off x="4355968" y="2578101"/>
            <a:ext cx="482733" cy="1209639"/>
          </a:xfrm>
          <a:custGeom>
            <a:avLst/>
            <a:gdLst>
              <a:gd name="connsiteX0" fmla="*/ 241433 w 482733"/>
              <a:gd name="connsiteY0" fmla="*/ 1193800 h 1209639"/>
              <a:gd name="connsiteX1" fmla="*/ 304933 w 482733"/>
              <a:gd name="connsiteY1" fmla="*/ 1206500 h 1209639"/>
              <a:gd name="connsiteX2" fmla="*/ 343033 w 482733"/>
              <a:gd name="connsiteY2" fmla="*/ 1181100 h 1209639"/>
              <a:gd name="connsiteX3" fmla="*/ 381133 w 482733"/>
              <a:gd name="connsiteY3" fmla="*/ 1104900 h 1209639"/>
              <a:gd name="connsiteX4" fmla="*/ 393833 w 482733"/>
              <a:gd name="connsiteY4" fmla="*/ 1003300 h 1209639"/>
              <a:gd name="connsiteX5" fmla="*/ 419233 w 482733"/>
              <a:gd name="connsiteY5" fmla="*/ 927100 h 1209639"/>
              <a:gd name="connsiteX6" fmla="*/ 444633 w 482733"/>
              <a:gd name="connsiteY6" fmla="*/ 850900 h 1209639"/>
              <a:gd name="connsiteX7" fmla="*/ 457333 w 482733"/>
              <a:gd name="connsiteY7" fmla="*/ 812800 h 1209639"/>
              <a:gd name="connsiteX8" fmla="*/ 482733 w 482733"/>
              <a:gd name="connsiteY8" fmla="*/ 622300 h 1209639"/>
              <a:gd name="connsiteX9" fmla="*/ 470033 w 482733"/>
              <a:gd name="connsiteY9" fmla="*/ 406400 h 1209639"/>
              <a:gd name="connsiteX10" fmla="*/ 457333 w 482733"/>
              <a:gd name="connsiteY10" fmla="*/ 355600 h 1209639"/>
              <a:gd name="connsiteX11" fmla="*/ 419233 w 482733"/>
              <a:gd name="connsiteY11" fmla="*/ 241300 h 1209639"/>
              <a:gd name="connsiteX12" fmla="*/ 355733 w 482733"/>
              <a:gd name="connsiteY12" fmla="*/ 127000 h 1209639"/>
              <a:gd name="connsiteX13" fmla="*/ 279533 w 482733"/>
              <a:gd name="connsiteY13" fmla="*/ 101600 h 1209639"/>
              <a:gd name="connsiteX14" fmla="*/ 152533 w 482733"/>
              <a:gd name="connsiteY14" fmla="*/ 25400 h 1209639"/>
              <a:gd name="connsiteX15" fmla="*/ 50933 w 482733"/>
              <a:gd name="connsiteY15" fmla="*/ 0 h 1209639"/>
              <a:gd name="connsiteX16" fmla="*/ 12833 w 482733"/>
              <a:gd name="connsiteY16" fmla="*/ 12700 h 1209639"/>
              <a:gd name="connsiteX17" fmla="*/ 12833 w 482733"/>
              <a:gd name="connsiteY17" fmla="*/ 127000 h 1209639"/>
              <a:gd name="connsiteX18" fmla="*/ 50933 w 482733"/>
              <a:gd name="connsiteY18" fmla="*/ 165100 h 1209639"/>
              <a:gd name="connsiteX19" fmla="*/ 127133 w 482733"/>
              <a:gd name="connsiteY19" fmla="*/ 279400 h 1209639"/>
              <a:gd name="connsiteX20" fmla="*/ 152533 w 482733"/>
              <a:gd name="connsiteY20" fmla="*/ 317500 h 1209639"/>
              <a:gd name="connsiteX21" fmla="*/ 190633 w 482733"/>
              <a:gd name="connsiteY21" fmla="*/ 393700 h 1209639"/>
              <a:gd name="connsiteX22" fmla="*/ 216033 w 482733"/>
              <a:gd name="connsiteY22" fmla="*/ 469900 h 1209639"/>
              <a:gd name="connsiteX23" fmla="*/ 241433 w 482733"/>
              <a:gd name="connsiteY23" fmla="*/ 520700 h 1209639"/>
              <a:gd name="connsiteX24" fmla="*/ 292233 w 482733"/>
              <a:gd name="connsiteY24" fmla="*/ 698500 h 1209639"/>
              <a:gd name="connsiteX25" fmla="*/ 304933 w 482733"/>
              <a:gd name="connsiteY25" fmla="*/ 736600 h 1209639"/>
              <a:gd name="connsiteX26" fmla="*/ 304933 w 482733"/>
              <a:gd name="connsiteY26" fmla="*/ 1079500 h 1209639"/>
              <a:gd name="connsiteX27" fmla="*/ 241433 w 482733"/>
              <a:gd name="connsiteY27" fmla="*/ 1193800 h 1209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82733" h="1209639">
                <a:moveTo>
                  <a:pt x="241433" y="1193800"/>
                </a:moveTo>
                <a:cubicBezTo>
                  <a:pt x="241433" y="1214967"/>
                  <a:pt x="283514" y="1209177"/>
                  <a:pt x="304933" y="1206500"/>
                </a:cubicBezTo>
                <a:cubicBezTo>
                  <a:pt x="320079" y="1204607"/>
                  <a:pt x="332240" y="1191893"/>
                  <a:pt x="343033" y="1181100"/>
                </a:cubicBezTo>
                <a:cubicBezTo>
                  <a:pt x="367652" y="1156481"/>
                  <a:pt x="370804" y="1135888"/>
                  <a:pt x="381133" y="1104900"/>
                </a:cubicBezTo>
                <a:cubicBezTo>
                  <a:pt x="385366" y="1071033"/>
                  <a:pt x="386682" y="1036673"/>
                  <a:pt x="393833" y="1003300"/>
                </a:cubicBezTo>
                <a:cubicBezTo>
                  <a:pt x="399443" y="977120"/>
                  <a:pt x="410766" y="952500"/>
                  <a:pt x="419233" y="927100"/>
                </a:cubicBezTo>
                <a:lnTo>
                  <a:pt x="444633" y="850900"/>
                </a:lnTo>
                <a:cubicBezTo>
                  <a:pt x="448866" y="838200"/>
                  <a:pt x="455132" y="826005"/>
                  <a:pt x="457333" y="812800"/>
                </a:cubicBezTo>
                <a:cubicBezTo>
                  <a:pt x="476335" y="698787"/>
                  <a:pt x="467189" y="762193"/>
                  <a:pt x="482733" y="622300"/>
                </a:cubicBezTo>
                <a:cubicBezTo>
                  <a:pt x="478500" y="550333"/>
                  <a:pt x="476868" y="478166"/>
                  <a:pt x="470033" y="406400"/>
                </a:cubicBezTo>
                <a:cubicBezTo>
                  <a:pt x="468378" y="389024"/>
                  <a:pt x="462349" y="372318"/>
                  <a:pt x="457333" y="355600"/>
                </a:cubicBezTo>
                <a:lnTo>
                  <a:pt x="419233" y="241300"/>
                </a:lnTo>
                <a:cubicBezTo>
                  <a:pt x="408051" y="207753"/>
                  <a:pt x="388485" y="137917"/>
                  <a:pt x="355733" y="127000"/>
                </a:cubicBezTo>
                <a:cubicBezTo>
                  <a:pt x="330333" y="118533"/>
                  <a:pt x="301810" y="116452"/>
                  <a:pt x="279533" y="101600"/>
                </a:cubicBezTo>
                <a:cubicBezTo>
                  <a:pt x="225362" y="65486"/>
                  <a:pt x="207206" y="48831"/>
                  <a:pt x="152533" y="25400"/>
                </a:cubicBezTo>
                <a:cubicBezTo>
                  <a:pt x="118362" y="10755"/>
                  <a:pt x="88204" y="7454"/>
                  <a:pt x="50933" y="0"/>
                </a:cubicBezTo>
                <a:cubicBezTo>
                  <a:pt x="38233" y="4233"/>
                  <a:pt x="22299" y="3234"/>
                  <a:pt x="12833" y="12700"/>
                </a:cubicBezTo>
                <a:cubicBezTo>
                  <a:pt x="-11898" y="37431"/>
                  <a:pt x="5411" y="110301"/>
                  <a:pt x="12833" y="127000"/>
                </a:cubicBezTo>
                <a:cubicBezTo>
                  <a:pt x="20127" y="143413"/>
                  <a:pt x="39906" y="150923"/>
                  <a:pt x="50933" y="165100"/>
                </a:cubicBezTo>
                <a:lnTo>
                  <a:pt x="127133" y="279400"/>
                </a:lnTo>
                <a:cubicBezTo>
                  <a:pt x="135600" y="292100"/>
                  <a:pt x="147706" y="303020"/>
                  <a:pt x="152533" y="317500"/>
                </a:cubicBezTo>
                <a:cubicBezTo>
                  <a:pt x="198850" y="456451"/>
                  <a:pt x="124981" y="245984"/>
                  <a:pt x="190633" y="393700"/>
                </a:cubicBezTo>
                <a:cubicBezTo>
                  <a:pt x="201507" y="418166"/>
                  <a:pt x="204059" y="445953"/>
                  <a:pt x="216033" y="469900"/>
                </a:cubicBezTo>
                <a:cubicBezTo>
                  <a:pt x="224500" y="486833"/>
                  <a:pt x="234402" y="503122"/>
                  <a:pt x="241433" y="520700"/>
                </a:cubicBezTo>
                <a:cubicBezTo>
                  <a:pt x="290356" y="643007"/>
                  <a:pt x="244063" y="553990"/>
                  <a:pt x="292233" y="698500"/>
                </a:cubicBezTo>
                <a:lnTo>
                  <a:pt x="304933" y="736600"/>
                </a:lnTo>
                <a:cubicBezTo>
                  <a:pt x="318691" y="887936"/>
                  <a:pt x="327932" y="910839"/>
                  <a:pt x="304933" y="1079500"/>
                </a:cubicBezTo>
                <a:cubicBezTo>
                  <a:pt x="275517" y="1295218"/>
                  <a:pt x="241433" y="1172633"/>
                  <a:pt x="241433" y="1193800"/>
                </a:cubicBezTo>
                <a:close/>
              </a:path>
            </a:pathLst>
          </a:custGeom>
          <a:solidFill>
            <a:srgbClr val="FF00FF">
              <a:alpha val="10196"/>
            </a:srgbClr>
          </a:solidFill>
          <a:ln w="3175">
            <a:solidFill>
              <a:srgbClr val="FF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57865" y="6198989"/>
            <a:ext cx="266062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Inferior angle of scapula</a:t>
            </a:r>
            <a:endParaRPr lang="en-CA" b="1" i="1" dirty="0">
              <a:solidFill>
                <a:srgbClr val="CC00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524001" y="4492132"/>
            <a:ext cx="235137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Scapulohumeral joint</a:t>
            </a:r>
            <a:endParaRPr lang="en-CA" b="1" i="1" dirty="0">
              <a:solidFill>
                <a:srgbClr val="CC00FF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3875379" y="3039536"/>
            <a:ext cx="831208" cy="1608303"/>
          </a:xfrm>
          <a:prstGeom prst="straightConnector1">
            <a:avLst/>
          </a:prstGeom>
          <a:ln w="1905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3097083" y="1026108"/>
            <a:ext cx="104154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AC joint</a:t>
            </a:r>
            <a:endParaRPr lang="en-CA" b="1" i="1" dirty="0">
              <a:solidFill>
                <a:srgbClr val="CC00FF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9458376" y="959165"/>
            <a:ext cx="104267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SC joint</a:t>
            </a:r>
            <a:endParaRPr lang="en-CA" b="1" i="1" dirty="0">
              <a:solidFill>
                <a:srgbClr val="CC00FF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5047311" y="892687"/>
            <a:ext cx="27824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Superior angle of scapula</a:t>
            </a:r>
            <a:endParaRPr lang="en-CA" b="1" i="1" dirty="0">
              <a:solidFill>
                <a:srgbClr val="CC00FF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574908" y="3847669"/>
            <a:ext cx="275791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Medial border of scapula</a:t>
            </a:r>
            <a:endParaRPr lang="en-CA" b="1" i="1" dirty="0">
              <a:solidFill>
                <a:srgbClr val="CC00FF"/>
              </a:solidFill>
            </a:endParaRPr>
          </a:p>
        </p:txBody>
      </p:sp>
      <p:cxnSp>
        <p:nvCxnSpPr>
          <p:cNvPr id="26" name="Straight Arrow Connector 25"/>
          <p:cNvCxnSpPr>
            <a:endCxn id="10" idx="1"/>
          </p:cNvCxnSpPr>
          <p:nvPr/>
        </p:nvCxnSpPr>
        <p:spPr>
          <a:xfrm>
            <a:off x="4083617" y="1395440"/>
            <a:ext cx="158320" cy="382560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4" idx="2"/>
            <a:endCxn id="14" idx="6"/>
          </p:cNvCxnSpPr>
          <p:nvPr/>
        </p:nvCxnSpPr>
        <p:spPr>
          <a:xfrm>
            <a:off x="6438554" y="1262020"/>
            <a:ext cx="241646" cy="363581"/>
          </a:xfrm>
          <a:prstGeom prst="straightConnector1">
            <a:avLst/>
          </a:prstGeom>
          <a:ln w="190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25" idx="1"/>
            <a:endCxn id="30" idx="13"/>
          </p:cNvCxnSpPr>
          <p:nvPr/>
        </p:nvCxnSpPr>
        <p:spPr>
          <a:xfrm flipH="1" flipV="1">
            <a:off x="6997700" y="3949701"/>
            <a:ext cx="577208" cy="82635"/>
          </a:xfrm>
          <a:prstGeom prst="straightConnector1">
            <a:avLst/>
          </a:prstGeom>
          <a:ln w="1905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23" idx="2"/>
            <a:endCxn id="9" idx="3"/>
          </p:cNvCxnSpPr>
          <p:nvPr/>
        </p:nvCxnSpPr>
        <p:spPr>
          <a:xfrm flipH="1">
            <a:off x="9436101" y="1328498"/>
            <a:ext cx="543615" cy="76700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864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  <p:bldP spid="30" grpId="0" animBg="1"/>
      <p:bldP spid="31" grpId="0" animBg="1"/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Protocol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u="sng" dirty="0"/>
              <a:t>Routine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shoulder with external rotation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Oblique for glenoid cavity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i="1" dirty="0"/>
              <a:t>PA</a:t>
            </a:r>
            <a:r>
              <a:rPr lang="en-US" dirty="0"/>
              <a:t> Scapular Y (lateral)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i="1" dirty="0"/>
              <a:t>Super</a:t>
            </a:r>
            <a:r>
              <a:rPr lang="en-US" dirty="0"/>
              <a:t>oinferior axial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b="1" u="sng" dirty="0"/>
              <a:t>Non-Routine: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shoulder with neutral rotation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shoulder with internal rotation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b="1" u="sng" dirty="0"/>
              <a:t>Adaptive Projections: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Inferosuperior axial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Scapular Y (lateral)</a:t>
            </a:r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28942"/>
            <a:ext cx="4997532" cy="3916816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82105"/>
            <a:ext cx="10515600" cy="1325563"/>
          </a:xfrm>
        </p:spPr>
        <p:txBody>
          <a:bodyPr/>
          <a:lstStyle/>
          <a:p>
            <a:r>
              <a:rPr lang="en-CA" dirty="0"/>
              <a:t>AP Shoulder - Considerations</a:t>
            </a:r>
            <a:endParaRPr lang="en-CA" sz="2000" dirty="0"/>
          </a:p>
        </p:txBody>
      </p:sp>
      <p:sp>
        <p:nvSpPr>
          <p:cNvPr id="12" name="Rectangle 11"/>
          <p:cNvSpPr/>
          <p:nvPr/>
        </p:nvSpPr>
        <p:spPr>
          <a:xfrm>
            <a:off x="3659139" y="5981905"/>
            <a:ext cx="45793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400" b="1" dirty="0">
                <a:solidFill>
                  <a:srgbClr val="000000"/>
                </a:solidFill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965941" y="1298153"/>
            <a:ext cx="3436766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AP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Shoulder radiographs require ½ the sternum, entire scapula, entire clavicle, &amp; the proximal humerus</a:t>
            </a:r>
            <a:endParaRPr lang="en-CA" sz="1400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2177795" y="4792358"/>
            <a:ext cx="2530420" cy="28055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179 Fig. 5.4</a:t>
            </a:r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379" y="2572274"/>
            <a:ext cx="4858933" cy="38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34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AP (external rotation)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652496" cy="4351338"/>
          </a:xfrm>
        </p:spPr>
        <p:txBody>
          <a:bodyPr>
            <a:normAutofit/>
          </a:bodyPr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</a:t>
            </a:r>
            <a:r>
              <a:rPr lang="en-CA" sz="2400" u="sng" dirty="0"/>
              <a:t>collimator</a:t>
            </a:r>
            <a:r>
              <a:rPr lang="en-CA" sz="2400" dirty="0"/>
              <a:t> light to the length of required anatomy (i.e. crosswise field size)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“Externally rotate” </a:t>
            </a:r>
            <a:r>
              <a:rPr lang="en-CA" sz="2400" dirty="0">
                <a:solidFill>
                  <a:srgbClr val="CC00FF"/>
                </a:solidFill>
              </a:rPr>
              <a:t>epicondyles</a:t>
            </a:r>
            <a:r>
              <a:rPr lang="en-CA" sz="2400" dirty="0"/>
              <a:t> of humerus until they are </a:t>
            </a:r>
            <a:r>
              <a:rPr lang="en-CA" sz="2400" i="1" u="sng" dirty="0">
                <a:solidFill>
                  <a:srgbClr val="CC00FF"/>
                </a:solidFill>
              </a:rPr>
              <a:t>parallel</a:t>
            </a:r>
            <a:r>
              <a:rPr lang="en-CA" sz="2400" dirty="0"/>
              <a:t> to the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/>
              <a:t>using Anderson </a:t>
            </a:r>
            <a:r>
              <a:rPr lang="en-CA" sz="2400" i="1" dirty="0"/>
              <a:t>Marker Rules</a:t>
            </a:r>
            <a:r>
              <a:rPr lang="en-CA" sz="2400" dirty="0"/>
              <a:t>), and make final adjustments, as needed</a:t>
            </a: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1628182" y="6443475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191564" y="1618734"/>
            <a:ext cx="3461368" cy="4061724"/>
            <a:chOff x="5667564" y="1618734"/>
            <a:chExt cx="3461368" cy="406172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/>
            <a:srcRect l="17889" t="16593" b="16134"/>
            <a:stretch/>
          </p:blipFill>
          <p:spPr>
            <a:xfrm>
              <a:off x="5667564" y="1618734"/>
              <a:ext cx="3461368" cy="3781167"/>
            </a:xfrm>
            <a:prstGeom prst="rect">
              <a:avLst/>
            </a:prstGeom>
          </p:spPr>
        </p:pic>
        <p:sp>
          <p:nvSpPr>
            <p:cNvPr id="12" name="Text Placeholder 4"/>
            <p:cNvSpPr txBox="1">
              <a:spLocks/>
            </p:cNvSpPr>
            <p:nvPr/>
          </p:nvSpPr>
          <p:spPr>
            <a:xfrm>
              <a:off x="5917773" y="5399901"/>
              <a:ext cx="2530420" cy="280557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CA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42666" y="2674561"/>
              <a:ext cx="31161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6402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0268" y="1037661"/>
            <a:ext cx="4644542" cy="54458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2620"/>
            <a:ext cx="10515600" cy="1325563"/>
          </a:xfrm>
        </p:spPr>
        <p:txBody>
          <a:bodyPr/>
          <a:lstStyle/>
          <a:p>
            <a:r>
              <a:rPr lang="en-CA" dirty="0"/>
              <a:t>Positioning – AP Shoulder </a:t>
            </a:r>
            <a:r>
              <a:rPr lang="en-CA" sz="2000" dirty="0"/>
              <a:t>(external rotation)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30450" y="4267760"/>
            <a:ext cx="2966575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dirty="0"/>
              <a:t>CR is ~1 inch </a:t>
            </a:r>
            <a:r>
              <a:rPr lang="en-CA" sz="1200" i="1" dirty="0"/>
              <a:t>(2.5cm) </a:t>
            </a:r>
            <a:r>
              <a:rPr lang="en-CA" sz="1600" dirty="0"/>
              <a:t>inferior to coracoid process</a:t>
            </a:r>
          </a:p>
          <a:p>
            <a:r>
              <a:rPr lang="en-CA" sz="1400" i="1" dirty="0"/>
              <a:t>*aka. ~ mid clavicle (side-side) &amp; ~2 inches inferior to clavicle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30450" y="1569549"/>
            <a:ext cx="238704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3"/>
          </p:cNvCxnSpPr>
          <p:nvPr/>
        </p:nvCxnSpPr>
        <p:spPr>
          <a:xfrm>
            <a:off x="4017499" y="1754215"/>
            <a:ext cx="783611" cy="83460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30450" y="6074237"/>
            <a:ext cx="372702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</a:t>
            </a:r>
            <a:r>
              <a:rPr lang="en-CA" dirty="0">
                <a:solidFill>
                  <a:srgbClr val="CC00FF"/>
                </a:solidFill>
              </a:rPr>
              <a:t>epicondyles </a:t>
            </a:r>
            <a:r>
              <a:rPr lang="en-CA" i="1" dirty="0">
                <a:solidFill>
                  <a:srgbClr val="CC00FF"/>
                </a:solidFill>
              </a:rPr>
              <a:t>parallel</a:t>
            </a:r>
            <a:r>
              <a:rPr lang="en-CA" dirty="0">
                <a:solidFill>
                  <a:srgbClr val="CC00FF"/>
                </a:solidFill>
              </a:rPr>
              <a:t> </a:t>
            </a:r>
            <a:r>
              <a:rPr lang="en-CA" dirty="0"/>
              <a:t>to IR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99156" y="1833449"/>
            <a:ext cx="2949060" cy="2708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Superiorly: </a:t>
            </a:r>
            <a:r>
              <a:rPr lang="en-CA" sz="1600" i="1" dirty="0"/>
              <a:t>~ ½ inch </a:t>
            </a:r>
            <a:r>
              <a:rPr lang="en-CA" sz="1600" dirty="0"/>
              <a:t>“above” AC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Inferiorly: </a:t>
            </a:r>
            <a:r>
              <a:rPr lang="en-CA" sz="1600" i="1" dirty="0"/>
              <a:t>~ ½ inch </a:t>
            </a:r>
            <a:r>
              <a:rPr lang="en-CA" sz="1600" dirty="0"/>
              <a:t>“below” inferior angle</a:t>
            </a:r>
            <a:endParaRPr lang="en-CA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Medially: </a:t>
            </a:r>
            <a:r>
              <a:rPr lang="en-CA" sz="1600" i="1" dirty="0"/>
              <a:t>~ mid sternum</a:t>
            </a:r>
            <a:endParaRPr lang="en-CA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</a:t>
            </a:r>
            <a:r>
              <a:rPr lang="en-CA" sz="1600" dirty="0"/>
              <a:t> </a:t>
            </a:r>
            <a:r>
              <a:rPr lang="en-CA" sz="1600" i="1" dirty="0"/>
              <a:t>~ ½ inch </a:t>
            </a:r>
            <a:r>
              <a:rPr lang="en-CA" sz="1600" dirty="0"/>
              <a:t>beyond soft-tissue margins of “superior-portion” of humeral head</a:t>
            </a:r>
          </a:p>
        </p:txBody>
      </p:sp>
      <p:sp>
        <p:nvSpPr>
          <p:cNvPr id="21" name="Freeform 20"/>
          <p:cNvSpPr/>
          <p:nvPr/>
        </p:nvSpPr>
        <p:spPr>
          <a:xfrm>
            <a:off x="5175428" y="2700227"/>
            <a:ext cx="1945324" cy="1548690"/>
          </a:xfrm>
          <a:custGeom>
            <a:avLst/>
            <a:gdLst>
              <a:gd name="connsiteX0" fmla="*/ 2132560 w 3272591"/>
              <a:gd name="connsiteY0" fmla="*/ 2576946 h 2885704"/>
              <a:gd name="connsiteX1" fmla="*/ 2001931 w 3272591"/>
              <a:gd name="connsiteY1" fmla="*/ 2553195 h 2885704"/>
              <a:gd name="connsiteX2" fmla="*/ 1918804 w 3272591"/>
              <a:gd name="connsiteY2" fmla="*/ 2481943 h 2885704"/>
              <a:gd name="connsiteX3" fmla="*/ 1883178 w 3272591"/>
              <a:gd name="connsiteY3" fmla="*/ 2458192 h 2885704"/>
              <a:gd name="connsiteX4" fmla="*/ 1811926 w 3272591"/>
              <a:gd name="connsiteY4" fmla="*/ 2386940 h 2885704"/>
              <a:gd name="connsiteX5" fmla="*/ 1764425 w 3272591"/>
              <a:gd name="connsiteY5" fmla="*/ 2327564 h 2885704"/>
              <a:gd name="connsiteX6" fmla="*/ 1716924 w 3272591"/>
              <a:gd name="connsiteY6" fmla="*/ 2256312 h 2885704"/>
              <a:gd name="connsiteX7" fmla="*/ 1693173 w 3272591"/>
              <a:gd name="connsiteY7" fmla="*/ 2220686 h 2885704"/>
              <a:gd name="connsiteX8" fmla="*/ 1669422 w 3272591"/>
              <a:gd name="connsiteY8" fmla="*/ 2149434 h 2885704"/>
              <a:gd name="connsiteX9" fmla="*/ 1645672 w 3272591"/>
              <a:gd name="connsiteY9" fmla="*/ 2113808 h 2885704"/>
              <a:gd name="connsiteX10" fmla="*/ 1586295 w 3272591"/>
              <a:gd name="connsiteY10" fmla="*/ 1995055 h 2885704"/>
              <a:gd name="connsiteX11" fmla="*/ 1538794 w 3272591"/>
              <a:gd name="connsiteY11" fmla="*/ 1911927 h 2885704"/>
              <a:gd name="connsiteX12" fmla="*/ 1526918 w 3272591"/>
              <a:gd name="connsiteY12" fmla="*/ 1876301 h 2885704"/>
              <a:gd name="connsiteX13" fmla="*/ 1503168 w 3272591"/>
              <a:gd name="connsiteY13" fmla="*/ 1828800 h 2885704"/>
              <a:gd name="connsiteX14" fmla="*/ 1491292 w 3272591"/>
              <a:gd name="connsiteY14" fmla="*/ 1793174 h 2885704"/>
              <a:gd name="connsiteX15" fmla="*/ 1443791 w 3272591"/>
              <a:gd name="connsiteY15" fmla="*/ 1721922 h 2885704"/>
              <a:gd name="connsiteX16" fmla="*/ 1408165 w 3272591"/>
              <a:gd name="connsiteY16" fmla="*/ 1650670 h 2885704"/>
              <a:gd name="connsiteX17" fmla="*/ 1372539 w 3272591"/>
              <a:gd name="connsiteY17" fmla="*/ 1615044 h 2885704"/>
              <a:gd name="connsiteX18" fmla="*/ 1348788 w 3272591"/>
              <a:gd name="connsiteY18" fmla="*/ 1567543 h 2885704"/>
              <a:gd name="connsiteX19" fmla="*/ 1336913 w 3272591"/>
              <a:gd name="connsiteY19" fmla="*/ 1531917 h 2885704"/>
              <a:gd name="connsiteX20" fmla="*/ 1301287 w 3272591"/>
              <a:gd name="connsiteY20" fmla="*/ 1496291 h 2885704"/>
              <a:gd name="connsiteX21" fmla="*/ 1277537 w 3272591"/>
              <a:gd name="connsiteY21" fmla="*/ 1448790 h 2885704"/>
              <a:gd name="connsiteX22" fmla="*/ 1206285 w 3272591"/>
              <a:gd name="connsiteY22" fmla="*/ 1377538 h 2885704"/>
              <a:gd name="connsiteX23" fmla="*/ 1158783 w 3272591"/>
              <a:gd name="connsiteY23" fmla="*/ 1306286 h 2885704"/>
              <a:gd name="connsiteX24" fmla="*/ 1123157 w 3272591"/>
              <a:gd name="connsiteY24" fmla="*/ 1223159 h 2885704"/>
              <a:gd name="connsiteX25" fmla="*/ 1099407 w 3272591"/>
              <a:gd name="connsiteY25" fmla="*/ 1187533 h 2885704"/>
              <a:gd name="connsiteX26" fmla="*/ 1028155 w 3272591"/>
              <a:gd name="connsiteY26" fmla="*/ 1116281 h 2885704"/>
              <a:gd name="connsiteX27" fmla="*/ 956903 w 3272591"/>
              <a:gd name="connsiteY27" fmla="*/ 1092530 h 2885704"/>
              <a:gd name="connsiteX28" fmla="*/ 778773 w 3272591"/>
              <a:gd name="connsiteY28" fmla="*/ 1104405 h 2885704"/>
              <a:gd name="connsiteX29" fmla="*/ 695646 w 3272591"/>
              <a:gd name="connsiteY29" fmla="*/ 1128156 h 2885704"/>
              <a:gd name="connsiteX30" fmla="*/ 660020 w 3272591"/>
              <a:gd name="connsiteY30" fmla="*/ 1151907 h 2885704"/>
              <a:gd name="connsiteX31" fmla="*/ 624394 w 3272591"/>
              <a:gd name="connsiteY31" fmla="*/ 1235034 h 2885704"/>
              <a:gd name="connsiteX32" fmla="*/ 600643 w 3272591"/>
              <a:gd name="connsiteY32" fmla="*/ 1460665 h 2885704"/>
              <a:gd name="connsiteX33" fmla="*/ 588768 w 3272591"/>
              <a:gd name="connsiteY33" fmla="*/ 1496291 h 2885704"/>
              <a:gd name="connsiteX34" fmla="*/ 565017 w 3272591"/>
              <a:gd name="connsiteY34" fmla="*/ 1591294 h 2885704"/>
              <a:gd name="connsiteX35" fmla="*/ 541266 w 3272591"/>
              <a:gd name="connsiteY35" fmla="*/ 1662546 h 2885704"/>
              <a:gd name="connsiteX36" fmla="*/ 517516 w 3272591"/>
              <a:gd name="connsiteY36" fmla="*/ 1793174 h 2885704"/>
              <a:gd name="connsiteX37" fmla="*/ 505640 w 3272591"/>
              <a:gd name="connsiteY37" fmla="*/ 2101933 h 2885704"/>
              <a:gd name="connsiteX38" fmla="*/ 481890 w 3272591"/>
              <a:gd name="connsiteY38" fmla="*/ 2422566 h 2885704"/>
              <a:gd name="connsiteX39" fmla="*/ 470014 w 3272591"/>
              <a:gd name="connsiteY39" fmla="*/ 2481943 h 2885704"/>
              <a:gd name="connsiteX40" fmla="*/ 458139 w 3272591"/>
              <a:gd name="connsiteY40" fmla="*/ 2588821 h 2885704"/>
              <a:gd name="connsiteX41" fmla="*/ 446264 w 3272591"/>
              <a:gd name="connsiteY41" fmla="*/ 2624447 h 2885704"/>
              <a:gd name="connsiteX42" fmla="*/ 434388 w 3272591"/>
              <a:gd name="connsiteY42" fmla="*/ 2695699 h 2885704"/>
              <a:gd name="connsiteX43" fmla="*/ 410638 w 3272591"/>
              <a:gd name="connsiteY43" fmla="*/ 2766951 h 2885704"/>
              <a:gd name="connsiteX44" fmla="*/ 398763 w 3272591"/>
              <a:gd name="connsiteY44" fmla="*/ 2826327 h 2885704"/>
              <a:gd name="connsiteX45" fmla="*/ 386887 w 3272591"/>
              <a:gd name="connsiteY45" fmla="*/ 2861953 h 2885704"/>
              <a:gd name="connsiteX46" fmla="*/ 351261 w 3272591"/>
              <a:gd name="connsiteY46" fmla="*/ 2885704 h 2885704"/>
              <a:gd name="connsiteX47" fmla="*/ 196882 w 3272591"/>
              <a:gd name="connsiteY47" fmla="*/ 2873829 h 2885704"/>
              <a:gd name="connsiteX48" fmla="*/ 113755 w 3272591"/>
              <a:gd name="connsiteY48" fmla="*/ 2850078 h 2885704"/>
              <a:gd name="connsiteX49" fmla="*/ 66253 w 3272591"/>
              <a:gd name="connsiteY49" fmla="*/ 2838203 h 2885704"/>
              <a:gd name="connsiteX50" fmla="*/ 30627 w 3272591"/>
              <a:gd name="connsiteY50" fmla="*/ 2814452 h 2885704"/>
              <a:gd name="connsiteX51" fmla="*/ 18752 w 3272591"/>
              <a:gd name="connsiteY51" fmla="*/ 2612572 h 2885704"/>
              <a:gd name="connsiteX52" fmla="*/ 30627 w 3272591"/>
              <a:gd name="connsiteY52" fmla="*/ 2541320 h 2885704"/>
              <a:gd name="connsiteX53" fmla="*/ 42503 w 3272591"/>
              <a:gd name="connsiteY53" fmla="*/ 2434442 h 2885704"/>
              <a:gd name="connsiteX54" fmla="*/ 54378 w 3272591"/>
              <a:gd name="connsiteY54" fmla="*/ 2363190 h 2885704"/>
              <a:gd name="connsiteX55" fmla="*/ 78129 w 3272591"/>
              <a:gd name="connsiteY55" fmla="*/ 2220686 h 2885704"/>
              <a:gd name="connsiteX56" fmla="*/ 90004 w 3272591"/>
              <a:gd name="connsiteY56" fmla="*/ 2101933 h 2885704"/>
              <a:gd name="connsiteX57" fmla="*/ 101879 w 3272591"/>
              <a:gd name="connsiteY57" fmla="*/ 2066307 h 2885704"/>
              <a:gd name="connsiteX58" fmla="*/ 113755 w 3272591"/>
              <a:gd name="connsiteY58" fmla="*/ 1971304 h 2885704"/>
              <a:gd name="connsiteX59" fmla="*/ 125630 w 3272591"/>
              <a:gd name="connsiteY59" fmla="*/ 1935678 h 2885704"/>
              <a:gd name="connsiteX60" fmla="*/ 137505 w 3272591"/>
              <a:gd name="connsiteY60" fmla="*/ 1876301 h 2885704"/>
              <a:gd name="connsiteX61" fmla="*/ 161256 w 3272591"/>
              <a:gd name="connsiteY61" fmla="*/ 1710047 h 2885704"/>
              <a:gd name="connsiteX62" fmla="*/ 149381 w 3272591"/>
              <a:gd name="connsiteY62" fmla="*/ 1365662 h 2885704"/>
              <a:gd name="connsiteX63" fmla="*/ 125630 w 3272591"/>
              <a:gd name="connsiteY63" fmla="*/ 1235034 h 2885704"/>
              <a:gd name="connsiteX64" fmla="*/ 113755 w 3272591"/>
              <a:gd name="connsiteY64" fmla="*/ 1151907 h 2885704"/>
              <a:gd name="connsiteX65" fmla="*/ 101879 w 3272591"/>
              <a:gd name="connsiteY65" fmla="*/ 1116281 h 2885704"/>
              <a:gd name="connsiteX66" fmla="*/ 66253 w 3272591"/>
              <a:gd name="connsiteY66" fmla="*/ 961901 h 2885704"/>
              <a:gd name="connsiteX67" fmla="*/ 66253 w 3272591"/>
              <a:gd name="connsiteY67" fmla="*/ 712520 h 2885704"/>
              <a:gd name="connsiteX68" fmla="*/ 78129 w 3272591"/>
              <a:gd name="connsiteY68" fmla="*/ 676894 h 2885704"/>
              <a:gd name="connsiteX69" fmla="*/ 185007 w 3272591"/>
              <a:gd name="connsiteY69" fmla="*/ 617517 h 2885704"/>
              <a:gd name="connsiteX70" fmla="*/ 196882 w 3272591"/>
              <a:gd name="connsiteY70" fmla="*/ 510639 h 2885704"/>
              <a:gd name="connsiteX71" fmla="*/ 208757 w 3272591"/>
              <a:gd name="connsiteY71" fmla="*/ 439387 h 2885704"/>
              <a:gd name="connsiteX72" fmla="*/ 315635 w 3272591"/>
              <a:gd name="connsiteY72" fmla="*/ 380010 h 2885704"/>
              <a:gd name="connsiteX73" fmla="*/ 553142 w 3272591"/>
              <a:gd name="connsiteY73" fmla="*/ 391886 h 2885704"/>
              <a:gd name="connsiteX74" fmla="*/ 624394 w 3272591"/>
              <a:gd name="connsiteY74" fmla="*/ 415636 h 2885704"/>
              <a:gd name="connsiteX75" fmla="*/ 707521 w 3272591"/>
              <a:gd name="connsiteY75" fmla="*/ 463138 h 2885704"/>
              <a:gd name="connsiteX76" fmla="*/ 778773 w 3272591"/>
              <a:gd name="connsiteY76" fmla="*/ 486888 h 2885704"/>
              <a:gd name="connsiteX77" fmla="*/ 814399 w 3272591"/>
              <a:gd name="connsiteY77" fmla="*/ 498764 h 2885704"/>
              <a:gd name="connsiteX78" fmla="*/ 850025 w 3272591"/>
              <a:gd name="connsiteY78" fmla="*/ 510639 h 2885704"/>
              <a:gd name="connsiteX79" fmla="*/ 838150 w 3272591"/>
              <a:gd name="connsiteY79" fmla="*/ 475013 h 2885704"/>
              <a:gd name="connsiteX80" fmla="*/ 755022 w 3272591"/>
              <a:gd name="connsiteY80" fmla="*/ 403761 h 2885704"/>
              <a:gd name="connsiteX81" fmla="*/ 707521 w 3272591"/>
              <a:gd name="connsiteY81" fmla="*/ 380010 h 2885704"/>
              <a:gd name="connsiteX82" fmla="*/ 671895 w 3272591"/>
              <a:gd name="connsiteY82" fmla="*/ 356260 h 2885704"/>
              <a:gd name="connsiteX83" fmla="*/ 565017 w 3272591"/>
              <a:gd name="connsiteY83" fmla="*/ 320634 h 2885704"/>
              <a:gd name="connsiteX84" fmla="*/ 470014 w 3272591"/>
              <a:gd name="connsiteY84" fmla="*/ 296883 h 2885704"/>
              <a:gd name="connsiteX85" fmla="*/ 398763 w 3272591"/>
              <a:gd name="connsiteY85" fmla="*/ 273133 h 2885704"/>
              <a:gd name="connsiteX86" fmla="*/ 375012 w 3272591"/>
              <a:gd name="connsiteY86" fmla="*/ 237507 h 2885704"/>
              <a:gd name="connsiteX87" fmla="*/ 386887 w 3272591"/>
              <a:gd name="connsiteY87" fmla="*/ 166255 h 2885704"/>
              <a:gd name="connsiteX88" fmla="*/ 493765 w 3272591"/>
              <a:gd name="connsiteY88" fmla="*/ 130629 h 2885704"/>
              <a:gd name="connsiteX89" fmla="*/ 707521 w 3272591"/>
              <a:gd name="connsiteY89" fmla="*/ 118753 h 2885704"/>
              <a:gd name="connsiteX90" fmla="*/ 743147 w 3272591"/>
              <a:gd name="connsiteY90" fmla="*/ 106878 h 2885704"/>
              <a:gd name="connsiteX91" fmla="*/ 826274 w 3272591"/>
              <a:gd name="connsiteY91" fmla="*/ 71252 h 2885704"/>
              <a:gd name="connsiteX92" fmla="*/ 945027 w 3272591"/>
              <a:gd name="connsiteY92" fmla="*/ 47501 h 2885704"/>
              <a:gd name="connsiteX93" fmla="*/ 1135033 w 3272591"/>
              <a:gd name="connsiteY93" fmla="*/ 35626 h 2885704"/>
              <a:gd name="connsiteX94" fmla="*/ 1194409 w 3272591"/>
              <a:gd name="connsiteY94" fmla="*/ 23751 h 2885704"/>
              <a:gd name="connsiteX95" fmla="*/ 1360664 w 3272591"/>
              <a:gd name="connsiteY95" fmla="*/ 0 h 2885704"/>
              <a:gd name="connsiteX96" fmla="*/ 2191937 w 3272591"/>
              <a:gd name="connsiteY96" fmla="*/ 11875 h 2885704"/>
              <a:gd name="connsiteX97" fmla="*/ 2251313 w 3272591"/>
              <a:gd name="connsiteY97" fmla="*/ 23751 h 2885704"/>
              <a:gd name="connsiteX98" fmla="*/ 2465069 w 3272591"/>
              <a:gd name="connsiteY98" fmla="*/ 47501 h 2885704"/>
              <a:gd name="connsiteX99" fmla="*/ 2548196 w 3272591"/>
              <a:gd name="connsiteY99" fmla="*/ 71252 h 2885704"/>
              <a:gd name="connsiteX100" fmla="*/ 2583822 w 3272591"/>
              <a:gd name="connsiteY100" fmla="*/ 83127 h 2885704"/>
              <a:gd name="connsiteX101" fmla="*/ 2643199 w 3272591"/>
              <a:gd name="connsiteY101" fmla="*/ 95003 h 2885704"/>
              <a:gd name="connsiteX102" fmla="*/ 2690700 w 3272591"/>
              <a:gd name="connsiteY102" fmla="*/ 106878 h 2885704"/>
              <a:gd name="connsiteX103" fmla="*/ 2868830 w 3272591"/>
              <a:gd name="connsiteY103" fmla="*/ 130629 h 2885704"/>
              <a:gd name="connsiteX104" fmla="*/ 2928207 w 3272591"/>
              <a:gd name="connsiteY104" fmla="*/ 142504 h 2885704"/>
              <a:gd name="connsiteX105" fmla="*/ 3035085 w 3272591"/>
              <a:gd name="connsiteY105" fmla="*/ 154379 h 2885704"/>
              <a:gd name="connsiteX106" fmla="*/ 3153838 w 3272591"/>
              <a:gd name="connsiteY106" fmla="*/ 178130 h 2885704"/>
              <a:gd name="connsiteX107" fmla="*/ 3272591 w 3272591"/>
              <a:gd name="connsiteY107" fmla="*/ 213756 h 2885704"/>
              <a:gd name="connsiteX108" fmla="*/ 3260716 w 3272591"/>
              <a:gd name="connsiteY108" fmla="*/ 273133 h 2885704"/>
              <a:gd name="connsiteX109" fmla="*/ 3225090 w 3272591"/>
              <a:gd name="connsiteY109" fmla="*/ 285008 h 2885704"/>
              <a:gd name="connsiteX110" fmla="*/ 3153838 w 3272591"/>
              <a:gd name="connsiteY110" fmla="*/ 332509 h 2885704"/>
              <a:gd name="connsiteX111" fmla="*/ 3082586 w 3272591"/>
              <a:gd name="connsiteY111" fmla="*/ 391886 h 2885704"/>
              <a:gd name="connsiteX112" fmla="*/ 2999459 w 3272591"/>
              <a:gd name="connsiteY112" fmla="*/ 415636 h 2885704"/>
              <a:gd name="connsiteX113" fmla="*/ 2690700 w 3272591"/>
              <a:gd name="connsiteY113" fmla="*/ 403761 h 2885704"/>
              <a:gd name="connsiteX114" fmla="*/ 2583822 w 3272591"/>
              <a:gd name="connsiteY114" fmla="*/ 368135 h 2885704"/>
              <a:gd name="connsiteX115" fmla="*/ 2476944 w 3272591"/>
              <a:gd name="connsiteY115" fmla="*/ 344385 h 2885704"/>
              <a:gd name="connsiteX116" fmla="*/ 2429443 w 3272591"/>
              <a:gd name="connsiteY116" fmla="*/ 332509 h 2885704"/>
              <a:gd name="connsiteX117" fmla="*/ 2370066 w 3272591"/>
              <a:gd name="connsiteY117" fmla="*/ 320634 h 2885704"/>
              <a:gd name="connsiteX118" fmla="*/ 2334440 w 3272591"/>
              <a:gd name="connsiteY118" fmla="*/ 308759 h 2885704"/>
              <a:gd name="connsiteX119" fmla="*/ 2286939 w 3272591"/>
              <a:gd name="connsiteY119" fmla="*/ 296883 h 2885704"/>
              <a:gd name="connsiteX120" fmla="*/ 2251313 w 3272591"/>
              <a:gd name="connsiteY120" fmla="*/ 285008 h 2885704"/>
              <a:gd name="connsiteX121" fmla="*/ 2191937 w 3272591"/>
              <a:gd name="connsiteY121" fmla="*/ 273133 h 2885704"/>
              <a:gd name="connsiteX122" fmla="*/ 2120685 w 3272591"/>
              <a:gd name="connsiteY122" fmla="*/ 261257 h 2885704"/>
              <a:gd name="connsiteX123" fmla="*/ 2049433 w 3272591"/>
              <a:gd name="connsiteY123" fmla="*/ 237507 h 2885704"/>
              <a:gd name="connsiteX124" fmla="*/ 2001931 w 3272591"/>
              <a:gd name="connsiteY124" fmla="*/ 225631 h 2885704"/>
              <a:gd name="connsiteX125" fmla="*/ 1930679 w 3272591"/>
              <a:gd name="connsiteY125" fmla="*/ 201881 h 2885704"/>
              <a:gd name="connsiteX126" fmla="*/ 1895053 w 3272591"/>
              <a:gd name="connsiteY126" fmla="*/ 190005 h 2885704"/>
              <a:gd name="connsiteX127" fmla="*/ 1158783 w 3272591"/>
              <a:gd name="connsiteY127" fmla="*/ 201881 h 2885704"/>
              <a:gd name="connsiteX128" fmla="*/ 1123157 w 3272591"/>
              <a:gd name="connsiteY128" fmla="*/ 213756 h 2885704"/>
              <a:gd name="connsiteX129" fmla="*/ 1004404 w 3272591"/>
              <a:gd name="connsiteY129" fmla="*/ 237507 h 2885704"/>
              <a:gd name="connsiteX130" fmla="*/ 778773 w 3272591"/>
              <a:gd name="connsiteY130" fmla="*/ 249382 h 2885704"/>
              <a:gd name="connsiteX131" fmla="*/ 755022 w 3272591"/>
              <a:gd name="connsiteY131" fmla="*/ 285008 h 2885704"/>
              <a:gd name="connsiteX132" fmla="*/ 826274 w 3272591"/>
              <a:gd name="connsiteY132" fmla="*/ 332509 h 2885704"/>
              <a:gd name="connsiteX133" fmla="*/ 909401 w 3272591"/>
              <a:gd name="connsiteY133" fmla="*/ 403761 h 2885704"/>
              <a:gd name="connsiteX134" fmla="*/ 945027 w 3272591"/>
              <a:gd name="connsiteY134" fmla="*/ 415636 h 2885704"/>
              <a:gd name="connsiteX135" fmla="*/ 1087531 w 3272591"/>
              <a:gd name="connsiteY135" fmla="*/ 403761 h 2885704"/>
              <a:gd name="connsiteX136" fmla="*/ 1146908 w 3272591"/>
              <a:gd name="connsiteY136" fmla="*/ 391886 h 2885704"/>
              <a:gd name="connsiteX137" fmla="*/ 1230035 w 3272591"/>
              <a:gd name="connsiteY137" fmla="*/ 368135 h 2885704"/>
              <a:gd name="connsiteX138" fmla="*/ 1325038 w 3272591"/>
              <a:gd name="connsiteY138" fmla="*/ 380010 h 2885704"/>
              <a:gd name="connsiteX139" fmla="*/ 1360664 w 3272591"/>
              <a:gd name="connsiteY139" fmla="*/ 391886 h 2885704"/>
              <a:gd name="connsiteX140" fmla="*/ 1384414 w 3272591"/>
              <a:gd name="connsiteY140" fmla="*/ 427512 h 2885704"/>
              <a:gd name="connsiteX141" fmla="*/ 1420040 w 3272591"/>
              <a:gd name="connsiteY141" fmla="*/ 510639 h 2885704"/>
              <a:gd name="connsiteX142" fmla="*/ 1455666 w 3272591"/>
              <a:gd name="connsiteY142" fmla="*/ 522514 h 2885704"/>
              <a:gd name="connsiteX143" fmla="*/ 1574420 w 3272591"/>
              <a:gd name="connsiteY143" fmla="*/ 486888 h 2885704"/>
              <a:gd name="connsiteX144" fmla="*/ 1633796 w 3272591"/>
              <a:gd name="connsiteY144" fmla="*/ 475013 h 2885704"/>
              <a:gd name="connsiteX145" fmla="*/ 1669422 w 3272591"/>
              <a:gd name="connsiteY145" fmla="*/ 463138 h 2885704"/>
              <a:gd name="connsiteX146" fmla="*/ 1764425 w 3272591"/>
              <a:gd name="connsiteY146" fmla="*/ 439387 h 2885704"/>
              <a:gd name="connsiteX147" fmla="*/ 1835677 w 3272591"/>
              <a:gd name="connsiteY147" fmla="*/ 415636 h 2885704"/>
              <a:gd name="connsiteX148" fmla="*/ 1918804 w 3272591"/>
              <a:gd name="connsiteY148" fmla="*/ 380010 h 2885704"/>
              <a:gd name="connsiteX149" fmla="*/ 2073183 w 3272591"/>
              <a:gd name="connsiteY149" fmla="*/ 344385 h 2885704"/>
              <a:gd name="connsiteX150" fmla="*/ 2168186 w 3272591"/>
              <a:gd name="connsiteY150" fmla="*/ 308759 h 2885704"/>
              <a:gd name="connsiteX151" fmla="*/ 2203812 w 3272591"/>
              <a:gd name="connsiteY151" fmla="*/ 285008 h 2885704"/>
              <a:gd name="connsiteX152" fmla="*/ 2275064 w 3272591"/>
              <a:gd name="connsiteY152" fmla="*/ 261257 h 2885704"/>
              <a:gd name="connsiteX153" fmla="*/ 2310690 w 3272591"/>
              <a:gd name="connsiteY153" fmla="*/ 249382 h 2885704"/>
              <a:gd name="connsiteX154" fmla="*/ 2346316 w 3272591"/>
              <a:gd name="connsiteY154" fmla="*/ 237507 h 2885704"/>
              <a:gd name="connsiteX155" fmla="*/ 2465069 w 3272591"/>
              <a:gd name="connsiteY155" fmla="*/ 249382 h 2885704"/>
              <a:gd name="connsiteX156" fmla="*/ 2488820 w 3272591"/>
              <a:gd name="connsiteY156" fmla="*/ 320634 h 2885704"/>
              <a:gd name="connsiteX157" fmla="*/ 2512570 w 3272591"/>
              <a:gd name="connsiteY157" fmla="*/ 403761 h 2885704"/>
              <a:gd name="connsiteX158" fmla="*/ 2536321 w 3272591"/>
              <a:gd name="connsiteY158" fmla="*/ 451262 h 2885704"/>
              <a:gd name="connsiteX159" fmla="*/ 2548196 w 3272591"/>
              <a:gd name="connsiteY159" fmla="*/ 522514 h 2885704"/>
              <a:gd name="connsiteX160" fmla="*/ 2560072 w 3272591"/>
              <a:gd name="connsiteY160" fmla="*/ 558140 h 2885704"/>
              <a:gd name="connsiteX161" fmla="*/ 2583822 w 3272591"/>
              <a:gd name="connsiteY161" fmla="*/ 653143 h 2885704"/>
              <a:gd name="connsiteX162" fmla="*/ 2607573 w 3272591"/>
              <a:gd name="connsiteY162" fmla="*/ 783772 h 2885704"/>
              <a:gd name="connsiteX163" fmla="*/ 2583822 w 3272591"/>
              <a:gd name="connsiteY163" fmla="*/ 1341912 h 2885704"/>
              <a:gd name="connsiteX164" fmla="*/ 2560072 w 3272591"/>
              <a:gd name="connsiteY164" fmla="*/ 1413164 h 2885704"/>
              <a:gd name="connsiteX165" fmla="*/ 2548196 w 3272591"/>
              <a:gd name="connsiteY165" fmla="*/ 1448790 h 2885704"/>
              <a:gd name="connsiteX166" fmla="*/ 2536321 w 3272591"/>
              <a:gd name="connsiteY166" fmla="*/ 1484416 h 2885704"/>
              <a:gd name="connsiteX167" fmla="*/ 2512570 w 3272591"/>
              <a:gd name="connsiteY167" fmla="*/ 1520042 h 2885704"/>
              <a:gd name="connsiteX168" fmla="*/ 2500695 w 3272591"/>
              <a:gd name="connsiteY168" fmla="*/ 1555668 h 2885704"/>
              <a:gd name="connsiteX169" fmla="*/ 2476944 w 3272591"/>
              <a:gd name="connsiteY169" fmla="*/ 1591294 h 2885704"/>
              <a:gd name="connsiteX170" fmla="*/ 2453194 w 3272591"/>
              <a:gd name="connsiteY170" fmla="*/ 1757548 h 2885704"/>
              <a:gd name="connsiteX171" fmla="*/ 2441318 w 3272591"/>
              <a:gd name="connsiteY171" fmla="*/ 1840675 h 2885704"/>
              <a:gd name="connsiteX172" fmla="*/ 2417568 w 3272591"/>
              <a:gd name="connsiteY172" fmla="*/ 1947553 h 2885704"/>
              <a:gd name="connsiteX173" fmla="*/ 2393817 w 3272591"/>
              <a:gd name="connsiteY173" fmla="*/ 2030681 h 2885704"/>
              <a:gd name="connsiteX174" fmla="*/ 2370066 w 3272591"/>
              <a:gd name="connsiteY174" fmla="*/ 2137559 h 2885704"/>
              <a:gd name="connsiteX175" fmla="*/ 2358191 w 3272591"/>
              <a:gd name="connsiteY175" fmla="*/ 2173185 h 2885704"/>
              <a:gd name="connsiteX176" fmla="*/ 2334440 w 3272591"/>
              <a:gd name="connsiteY176" fmla="*/ 2363190 h 2885704"/>
              <a:gd name="connsiteX177" fmla="*/ 2322565 w 3272591"/>
              <a:gd name="connsiteY177" fmla="*/ 2446317 h 2885704"/>
              <a:gd name="connsiteX178" fmla="*/ 2298814 w 3272591"/>
              <a:gd name="connsiteY178" fmla="*/ 2481943 h 2885704"/>
              <a:gd name="connsiteX179" fmla="*/ 2191937 w 3272591"/>
              <a:gd name="connsiteY179" fmla="*/ 2541320 h 2885704"/>
              <a:gd name="connsiteX180" fmla="*/ 2096934 w 3272591"/>
              <a:gd name="connsiteY180" fmla="*/ 2588821 h 2885704"/>
              <a:gd name="connsiteX181" fmla="*/ 2061308 w 3272591"/>
              <a:gd name="connsiteY181" fmla="*/ 2553195 h 2885704"/>
              <a:gd name="connsiteX182" fmla="*/ 2013807 w 3272591"/>
              <a:gd name="connsiteY182" fmla="*/ 2529444 h 2885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3272591" h="2885704">
                <a:moveTo>
                  <a:pt x="2132560" y="2576946"/>
                </a:moveTo>
                <a:cubicBezTo>
                  <a:pt x="2122904" y="2575567"/>
                  <a:pt x="2024325" y="2564392"/>
                  <a:pt x="2001931" y="2553195"/>
                </a:cubicBezTo>
                <a:cubicBezTo>
                  <a:pt x="1957460" y="2530960"/>
                  <a:pt x="1954454" y="2511651"/>
                  <a:pt x="1918804" y="2481943"/>
                </a:cubicBezTo>
                <a:cubicBezTo>
                  <a:pt x="1907840" y="2472806"/>
                  <a:pt x="1893845" y="2467674"/>
                  <a:pt x="1883178" y="2458192"/>
                </a:cubicBezTo>
                <a:cubicBezTo>
                  <a:pt x="1858074" y="2435877"/>
                  <a:pt x="1811926" y="2386940"/>
                  <a:pt x="1811926" y="2386940"/>
                </a:cubicBezTo>
                <a:cubicBezTo>
                  <a:pt x="1785184" y="2306711"/>
                  <a:pt x="1822272" y="2393674"/>
                  <a:pt x="1764425" y="2327564"/>
                </a:cubicBezTo>
                <a:cubicBezTo>
                  <a:pt x="1745628" y="2306082"/>
                  <a:pt x="1732758" y="2280063"/>
                  <a:pt x="1716924" y="2256312"/>
                </a:cubicBezTo>
                <a:lnTo>
                  <a:pt x="1693173" y="2220686"/>
                </a:lnTo>
                <a:cubicBezTo>
                  <a:pt x="1685256" y="2196935"/>
                  <a:pt x="1683309" y="2170265"/>
                  <a:pt x="1669422" y="2149434"/>
                </a:cubicBezTo>
                <a:cubicBezTo>
                  <a:pt x="1661505" y="2137559"/>
                  <a:pt x="1651468" y="2126850"/>
                  <a:pt x="1645672" y="2113808"/>
                </a:cubicBezTo>
                <a:cubicBezTo>
                  <a:pt x="1591111" y="1991045"/>
                  <a:pt x="1656351" y="2088463"/>
                  <a:pt x="1586295" y="1995055"/>
                </a:cubicBezTo>
                <a:cubicBezTo>
                  <a:pt x="1559069" y="1913374"/>
                  <a:pt x="1596307" y="2012575"/>
                  <a:pt x="1538794" y="1911927"/>
                </a:cubicBezTo>
                <a:cubicBezTo>
                  <a:pt x="1532583" y="1901059"/>
                  <a:pt x="1531849" y="1887807"/>
                  <a:pt x="1526918" y="1876301"/>
                </a:cubicBezTo>
                <a:cubicBezTo>
                  <a:pt x="1519945" y="1860030"/>
                  <a:pt x="1510141" y="1845071"/>
                  <a:pt x="1503168" y="1828800"/>
                </a:cubicBezTo>
                <a:cubicBezTo>
                  <a:pt x="1498237" y="1817294"/>
                  <a:pt x="1497371" y="1804116"/>
                  <a:pt x="1491292" y="1793174"/>
                </a:cubicBezTo>
                <a:cubicBezTo>
                  <a:pt x="1477429" y="1768221"/>
                  <a:pt x="1443791" y="1721922"/>
                  <a:pt x="1443791" y="1721922"/>
                </a:cubicBezTo>
                <a:cubicBezTo>
                  <a:pt x="1431889" y="1686215"/>
                  <a:pt x="1433744" y="1681365"/>
                  <a:pt x="1408165" y="1650670"/>
                </a:cubicBezTo>
                <a:cubicBezTo>
                  <a:pt x="1397414" y="1637768"/>
                  <a:pt x="1382301" y="1628710"/>
                  <a:pt x="1372539" y="1615044"/>
                </a:cubicBezTo>
                <a:cubicBezTo>
                  <a:pt x="1362249" y="1600639"/>
                  <a:pt x="1355761" y="1583814"/>
                  <a:pt x="1348788" y="1567543"/>
                </a:cubicBezTo>
                <a:cubicBezTo>
                  <a:pt x="1343857" y="1556037"/>
                  <a:pt x="1343857" y="1542332"/>
                  <a:pt x="1336913" y="1531917"/>
                </a:cubicBezTo>
                <a:cubicBezTo>
                  <a:pt x="1327597" y="1517943"/>
                  <a:pt x="1313162" y="1508166"/>
                  <a:pt x="1301287" y="1496291"/>
                </a:cubicBezTo>
                <a:cubicBezTo>
                  <a:pt x="1293370" y="1480457"/>
                  <a:pt x="1288596" y="1462613"/>
                  <a:pt x="1277537" y="1448790"/>
                </a:cubicBezTo>
                <a:cubicBezTo>
                  <a:pt x="1256554" y="1422562"/>
                  <a:pt x="1206285" y="1377538"/>
                  <a:pt x="1206285" y="1377538"/>
                </a:cubicBezTo>
                <a:cubicBezTo>
                  <a:pt x="1180809" y="1301114"/>
                  <a:pt x="1214381" y="1384124"/>
                  <a:pt x="1158783" y="1306286"/>
                </a:cubicBezTo>
                <a:cubicBezTo>
                  <a:pt x="1117605" y="1248636"/>
                  <a:pt x="1148997" y="1274838"/>
                  <a:pt x="1123157" y="1223159"/>
                </a:cubicBezTo>
                <a:cubicBezTo>
                  <a:pt x="1116774" y="1210394"/>
                  <a:pt x="1108889" y="1198200"/>
                  <a:pt x="1099407" y="1187533"/>
                </a:cubicBezTo>
                <a:cubicBezTo>
                  <a:pt x="1077092" y="1162429"/>
                  <a:pt x="1060020" y="1126903"/>
                  <a:pt x="1028155" y="1116281"/>
                </a:cubicBezTo>
                <a:lnTo>
                  <a:pt x="956903" y="1092530"/>
                </a:lnTo>
                <a:cubicBezTo>
                  <a:pt x="897526" y="1096488"/>
                  <a:pt x="837954" y="1098175"/>
                  <a:pt x="778773" y="1104405"/>
                </a:cubicBezTo>
                <a:cubicBezTo>
                  <a:pt x="756985" y="1106698"/>
                  <a:pt x="717720" y="1120798"/>
                  <a:pt x="695646" y="1128156"/>
                </a:cubicBezTo>
                <a:cubicBezTo>
                  <a:pt x="683771" y="1136073"/>
                  <a:pt x="670112" y="1141815"/>
                  <a:pt x="660020" y="1151907"/>
                </a:cubicBezTo>
                <a:cubicBezTo>
                  <a:pt x="632683" y="1179244"/>
                  <a:pt x="633479" y="1198694"/>
                  <a:pt x="624394" y="1235034"/>
                </a:cubicBezTo>
                <a:cubicBezTo>
                  <a:pt x="620402" y="1278940"/>
                  <a:pt x="610077" y="1408778"/>
                  <a:pt x="600643" y="1460665"/>
                </a:cubicBezTo>
                <a:cubicBezTo>
                  <a:pt x="598404" y="1472981"/>
                  <a:pt x="592062" y="1484214"/>
                  <a:pt x="588768" y="1496291"/>
                </a:cubicBezTo>
                <a:cubicBezTo>
                  <a:pt x="580179" y="1527783"/>
                  <a:pt x="575340" y="1560327"/>
                  <a:pt x="565017" y="1591294"/>
                </a:cubicBezTo>
                <a:cubicBezTo>
                  <a:pt x="557100" y="1615045"/>
                  <a:pt x="546176" y="1637997"/>
                  <a:pt x="541266" y="1662546"/>
                </a:cubicBezTo>
                <a:cubicBezTo>
                  <a:pt x="524669" y="1745533"/>
                  <a:pt x="532709" y="1702013"/>
                  <a:pt x="517516" y="1793174"/>
                </a:cubicBezTo>
                <a:cubicBezTo>
                  <a:pt x="513557" y="1896094"/>
                  <a:pt x="510425" y="1999048"/>
                  <a:pt x="505640" y="2101933"/>
                </a:cubicBezTo>
                <a:cubicBezTo>
                  <a:pt x="501620" y="2188366"/>
                  <a:pt x="494458" y="2328305"/>
                  <a:pt x="481890" y="2422566"/>
                </a:cubicBezTo>
                <a:cubicBezTo>
                  <a:pt x="479222" y="2442573"/>
                  <a:pt x="472869" y="2461962"/>
                  <a:pt x="470014" y="2481943"/>
                </a:cubicBezTo>
                <a:cubicBezTo>
                  <a:pt x="464945" y="2517428"/>
                  <a:pt x="464032" y="2553463"/>
                  <a:pt x="458139" y="2588821"/>
                </a:cubicBezTo>
                <a:cubicBezTo>
                  <a:pt x="456081" y="2601168"/>
                  <a:pt x="448979" y="2612227"/>
                  <a:pt x="446264" y="2624447"/>
                </a:cubicBezTo>
                <a:cubicBezTo>
                  <a:pt x="441041" y="2647952"/>
                  <a:pt x="440228" y="2672340"/>
                  <a:pt x="434388" y="2695699"/>
                </a:cubicBezTo>
                <a:cubicBezTo>
                  <a:pt x="428316" y="2719987"/>
                  <a:pt x="415548" y="2742402"/>
                  <a:pt x="410638" y="2766951"/>
                </a:cubicBezTo>
                <a:cubicBezTo>
                  <a:pt x="406680" y="2786743"/>
                  <a:pt x="403658" y="2806746"/>
                  <a:pt x="398763" y="2826327"/>
                </a:cubicBezTo>
                <a:cubicBezTo>
                  <a:pt x="395727" y="2838471"/>
                  <a:pt x="394707" y="2852178"/>
                  <a:pt x="386887" y="2861953"/>
                </a:cubicBezTo>
                <a:cubicBezTo>
                  <a:pt x="377971" y="2873098"/>
                  <a:pt x="363136" y="2877787"/>
                  <a:pt x="351261" y="2885704"/>
                </a:cubicBezTo>
                <a:cubicBezTo>
                  <a:pt x="299801" y="2881746"/>
                  <a:pt x="248140" y="2879859"/>
                  <a:pt x="196882" y="2873829"/>
                </a:cubicBezTo>
                <a:cubicBezTo>
                  <a:pt x="165333" y="2870117"/>
                  <a:pt x="143316" y="2858524"/>
                  <a:pt x="113755" y="2850078"/>
                </a:cubicBezTo>
                <a:cubicBezTo>
                  <a:pt x="98062" y="2845594"/>
                  <a:pt x="82087" y="2842161"/>
                  <a:pt x="66253" y="2838203"/>
                </a:cubicBezTo>
                <a:cubicBezTo>
                  <a:pt x="54378" y="2830286"/>
                  <a:pt x="40719" y="2824544"/>
                  <a:pt x="30627" y="2814452"/>
                </a:cubicBezTo>
                <a:cubicBezTo>
                  <a:pt x="-25217" y="2758607"/>
                  <a:pt x="10828" y="2691813"/>
                  <a:pt x="18752" y="2612572"/>
                </a:cubicBezTo>
                <a:cubicBezTo>
                  <a:pt x="21148" y="2588613"/>
                  <a:pt x="27445" y="2565187"/>
                  <a:pt x="30627" y="2541320"/>
                </a:cubicBezTo>
                <a:cubicBezTo>
                  <a:pt x="35365" y="2505789"/>
                  <a:pt x="37765" y="2469973"/>
                  <a:pt x="42503" y="2434442"/>
                </a:cubicBezTo>
                <a:cubicBezTo>
                  <a:pt x="45685" y="2410575"/>
                  <a:pt x="50717" y="2386988"/>
                  <a:pt x="54378" y="2363190"/>
                </a:cubicBezTo>
                <a:cubicBezTo>
                  <a:pt x="74016" y="2235540"/>
                  <a:pt x="57224" y="2325205"/>
                  <a:pt x="78129" y="2220686"/>
                </a:cubicBezTo>
                <a:cubicBezTo>
                  <a:pt x="82087" y="2181102"/>
                  <a:pt x="83955" y="2141252"/>
                  <a:pt x="90004" y="2101933"/>
                </a:cubicBezTo>
                <a:cubicBezTo>
                  <a:pt x="91907" y="2089561"/>
                  <a:pt x="99640" y="2078623"/>
                  <a:pt x="101879" y="2066307"/>
                </a:cubicBezTo>
                <a:cubicBezTo>
                  <a:pt x="107588" y="2034908"/>
                  <a:pt x="108046" y="2002703"/>
                  <a:pt x="113755" y="1971304"/>
                </a:cubicBezTo>
                <a:cubicBezTo>
                  <a:pt x="115994" y="1958988"/>
                  <a:pt x="122594" y="1947822"/>
                  <a:pt x="125630" y="1935678"/>
                </a:cubicBezTo>
                <a:cubicBezTo>
                  <a:pt x="130525" y="1916096"/>
                  <a:pt x="134837" y="1896308"/>
                  <a:pt x="137505" y="1876301"/>
                </a:cubicBezTo>
                <a:cubicBezTo>
                  <a:pt x="160647" y="1702741"/>
                  <a:pt x="135777" y="1811965"/>
                  <a:pt x="161256" y="1710047"/>
                </a:cubicBezTo>
                <a:cubicBezTo>
                  <a:pt x="157298" y="1595252"/>
                  <a:pt x="155581" y="1480358"/>
                  <a:pt x="149381" y="1365662"/>
                </a:cubicBezTo>
                <a:cubicBezTo>
                  <a:pt x="145050" y="1285532"/>
                  <a:pt x="144029" y="1290231"/>
                  <a:pt x="125630" y="1235034"/>
                </a:cubicBezTo>
                <a:cubicBezTo>
                  <a:pt x="121672" y="1207325"/>
                  <a:pt x="119244" y="1179354"/>
                  <a:pt x="113755" y="1151907"/>
                </a:cubicBezTo>
                <a:cubicBezTo>
                  <a:pt x="111300" y="1139632"/>
                  <a:pt x="104694" y="1128478"/>
                  <a:pt x="101879" y="1116281"/>
                </a:cubicBezTo>
                <a:cubicBezTo>
                  <a:pt x="62571" y="945944"/>
                  <a:pt x="94959" y="1048013"/>
                  <a:pt x="66253" y="961901"/>
                </a:cubicBezTo>
                <a:cubicBezTo>
                  <a:pt x="49000" y="841130"/>
                  <a:pt x="47462" y="872240"/>
                  <a:pt x="66253" y="712520"/>
                </a:cubicBezTo>
                <a:cubicBezTo>
                  <a:pt x="67716" y="700088"/>
                  <a:pt x="69278" y="685745"/>
                  <a:pt x="78129" y="676894"/>
                </a:cubicBezTo>
                <a:cubicBezTo>
                  <a:pt x="118964" y="636059"/>
                  <a:pt x="140207" y="632450"/>
                  <a:pt x="185007" y="617517"/>
                </a:cubicBezTo>
                <a:cubicBezTo>
                  <a:pt x="188965" y="581891"/>
                  <a:pt x="192145" y="546170"/>
                  <a:pt x="196882" y="510639"/>
                </a:cubicBezTo>
                <a:cubicBezTo>
                  <a:pt x="200064" y="486772"/>
                  <a:pt x="194949" y="459113"/>
                  <a:pt x="208757" y="439387"/>
                </a:cubicBezTo>
                <a:cubicBezTo>
                  <a:pt x="233611" y="403881"/>
                  <a:pt x="277844" y="392608"/>
                  <a:pt x="315635" y="380010"/>
                </a:cubicBezTo>
                <a:cubicBezTo>
                  <a:pt x="394804" y="383969"/>
                  <a:pt x="474397" y="382800"/>
                  <a:pt x="553142" y="391886"/>
                </a:cubicBezTo>
                <a:cubicBezTo>
                  <a:pt x="578012" y="394756"/>
                  <a:pt x="624394" y="415636"/>
                  <a:pt x="624394" y="415636"/>
                </a:cubicBezTo>
                <a:cubicBezTo>
                  <a:pt x="656527" y="437058"/>
                  <a:pt x="669856" y="448072"/>
                  <a:pt x="707521" y="463138"/>
                </a:cubicBezTo>
                <a:cubicBezTo>
                  <a:pt x="730766" y="472436"/>
                  <a:pt x="755022" y="478971"/>
                  <a:pt x="778773" y="486888"/>
                </a:cubicBezTo>
                <a:lnTo>
                  <a:pt x="814399" y="498764"/>
                </a:lnTo>
                <a:lnTo>
                  <a:pt x="850025" y="510639"/>
                </a:lnTo>
                <a:cubicBezTo>
                  <a:pt x="846067" y="498764"/>
                  <a:pt x="845426" y="485199"/>
                  <a:pt x="838150" y="475013"/>
                </a:cubicBezTo>
                <a:cubicBezTo>
                  <a:pt x="818146" y="447008"/>
                  <a:pt x="785320" y="421075"/>
                  <a:pt x="755022" y="403761"/>
                </a:cubicBezTo>
                <a:cubicBezTo>
                  <a:pt x="739652" y="394978"/>
                  <a:pt x="722891" y="388793"/>
                  <a:pt x="707521" y="380010"/>
                </a:cubicBezTo>
                <a:cubicBezTo>
                  <a:pt x="695129" y="372929"/>
                  <a:pt x="684937" y="362056"/>
                  <a:pt x="671895" y="356260"/>
                </a:cubicBezTo>
                <a:cubicBezTo>
                  <a:pt x="671885" y="356255"/>
                  <a:pt x="582836" y="326573"/>
                  <a:pt x="565017" y="320634"/>
                </a:cubicBezTo>
                <a:cubicBezTo>
                  <a:pt x="456916" y="284601"/>
                  <a:pt x="627652" y="339876"/>
                  <a:pt x="470014" y="296883"/>
                </a:cubicBezTo>
                <a:cubicBezTo>
                  <a:pt x="445861" y="290296"/>
                  <a:pt x="398763" y="273133"/>
                  <a:pt x="398763" y="273133"/>
                </a:cubicBezTo>
                <a:cubicBezTo>
                  <a:pt x="390846" y="261258"/>
                  <a:pt x="376588" y="251692"/>
                  <a:pt x="375012" y="237507"/>
                </a:cubicBezTo>
                <a:cubicBezTo>
                  <a:pt x="372353" y="213576"/>
                  <a:pt x="376119" y="187791"/>
                  <a:pt x="386887" y="166255"/>
                </a:cubicBezTo>
                <a:cubicBezTo>
                  <a:pt x="401628" y="136772"/>
                  <a:pt x="477467" y="131987"/>
                  <a:pt x="493765" y="130629"/>
                </a:cubicBezTo>
                <a:cubicBezTo>
                  <a:pt x="564880" y="124703"/>
                  <a:pt x="636269" y="122712"/>
                  <a:pt x="707521" y="118753"/>
                </a:cubicBezTo>
                <a:cubicBezTo>
                  <a:pt x="719396" y="114795"/>
                  <a:pt x="731641" y="111809"/>
                  <a:pt x="743147" y="106878"/>
                </a:cubicBezTo>
                <a:cubicBezTo>
                  <a:pt x="806484" y="79733"/>
                  <a:pt x="770573" y="87166"/>
                  <a:pt x="826274" y="71252"/>
                </a:cubicBezTo>
                <a:cubicBezTo>
                  <a:pt x="861112" y="61299"/>
                  <a:pt x="910820" y="50611"/>
                  <a:pt x="945027" y="47501"/>
                </a:cubicBezTo>
                <a:cubicBezTo>
                  <a:pt x="1008225" y="41756"/>
                  <a:pt x="1071698" y="39584"/>
                  <a:pt x="1135033" y="35626"/>
                </a:cubicBezTo>
                <a:cubicBezTo>
                  <a:pt x="1154825" y="31668"/>
                  <a:pt x="1174402" y="26419"/>
                  <a:pt x="1194409" y="23751"/>
                </a:cubicBezTo>
                <a:cubicBezTo>
                  <a:pt x="1367971" y="609"/>
                  <a:pt x="1258746" y="25479"/>
                  <a:pt x="1360664" y="0"/>
                </a:cubicBezTo>
                <a:lnTo>
                  <a:pt x="2191937" y="11875"/>
                </a:lnTo>
                <a:cubicBezTo>
                  <a:pt x="2212114" y="12413"/>
                  <a:pt x="2231404" y="20433"/>
                  <a:pt x="2251313" y="23751"/>
                </a:cubicBezTo>
                <a:cubicBezTo>
                  <a:pt x="2337986" y="38197"/>
                  <a:pt x="2368637" y="38735"/>
                  <a:pt x="2465069" y="47501"/>
                </a:cubicBezTo>
                <a:cubicBezTo>
                  <a:pt x="2550468" y="75969"/>
                  <a:pt x="2443843" y="41438"/>
                  <a:pt x="2548196" y="71252"/>
                </a:cubicBezTo>
                <a:cubicBezTo>
                  <a:pt x="2560232" y="74691"/>
                  <a:pt x="2571678" y="80091"/>
                  <a:pt x="2583822" y="83127"/>
                </a:cubicBezTo>
                <a:cubicBezTo>
                  <a:pt x="2603404" y="88022"/>
                  <a:pt x="2623495" y="90624"/>
                  <a:pt x="2643199" y="95003"/>
                </a:cubicBezTo>
                <a:cubicBezTo>
                  <a:pt x="2659131" y="98544"/>
                  <a:pt x="2674642" y="103958"/>
                  <a:pt x="2690700" y="106878"/>
                </a:cubicBezTo>
                <a:cubicBezTo>
                  <a:pt x="2756652" y="118869"/>
                  <a:pt x="2801658" y="120295"/>
                  <a:pt x="2868830" y="130629"/>
                </a:cubicBezTo>
                <a:cubicBezTo>
                  <a:pt x="2888780" y="133698"/>
                  <a:pt x="2908226" y="139650"/>
                  <a:pt x="2928207" y="142504"/>
                </a:cubicBezTo>
                <a:cubicBezTo>
                  <a:pt x="2963692" y="147573"/>
                  <a:pt x="2999678" y="148788"/>
                  <a:pt x="3035085" y="154379"/>
                </a:cubicBezTo>
                <a:cubicBezTo>
                  <a:pt x="3074959" y="160675"/>
                  <a:pt x="3115541" y="165364"/>
                  <a:pt x="3153838" y="178130"/>
                </a:cubicBezTo>
                <a:cubicBezTo>
                  <a:pt x="3240573" y="207042"/>
                  <a:pt x="3200802" y="195809"/>
                  <a:pt x="3272591" y="213756"/>
                </a:cubicBezTo>
                <a:cubicBezTo>
                  <a:pt x="3268633" y="233548"/>
                  <a:pt x="3271912" y="256339"/>
                  <a:pt x="3260716" y="273133"/>
                </a:cubicBezTo>
                <a:cubicBezTo>
                  <a:pt x="3253772" y="283548"/>
                  <a:pt x="3236032" y="278929"/>
                  <a:pt x="3225090" y="285008"/>
                </a:cubicBezTo>
                <a:cubicBezTo>
                  <a:pt x="3200137" y="298870"/>
                  <a:pt x="3174022" y="312325"/>
                  <a:pt x="3153838" y="332509"/>
                </a:cubicBezTo>
                <a:cubicBezTo>
                  <a:pt x="3127575" y="358772"/>
                  <a:pt x="3115651" y="375353"/>
                  <a:pt x="3082586" y="391886"/>
                </a:cubicBezTo>
                <a:cubicBezTo>
                  <a:pt x="3065551" y="400404"/>
                  <a:pt x="3014677" y="411832"/>
                  <a:pt x="2999459" y="415636"/>
                </a:cubicBezTo>
                <a:cubicBezTo>
                  <a:pt x="2896539" y="411678"/>
                  <a:pt x="2793246" y="413375"/>
                  <a:pt x="2690700" y="403761"/>
                </a:cubicBezTo>
                <a:cubicBezTo>
                  <a:pt x="2671707" y="401980"/>
                  <a:pt x="2611132" y="374962"/>
                  <a:pt x="2583822" y="368135"/>
                </a:cubicBezTo>
                <a:cubicBezTo>
                  <a:pt x="2467941" y="339165"/>
                  <a:pt x="2612675" y="374548"/>
                  <a:pt x="2476944" y="344385"/>
                </a:cubicBezTo>
                <a:cubicBezTo>
                  <a:pt x="2461012" y="340844"/>
                  <a:pt x="2445375" y="336050"/>
                  <a:pt x="2429443" y="332509"/>
                </a:cubicBezTo>
                <a:cubicBezTo>
                  <a:pt x="2409739" y="328130"/>
                  <a:pt x="2389648" y="325529"/>
                  <a:pt x="2370066" y="320634"/>
                </a:cubicBezTo>
                <a:cubicBezTo>
                  <a:pt x="2357922" y="317598"/>
                  <a:pt x="2346476" y="312198"/>
                  <a:pt x="2334440" y="308759"/>
                </a:cubicBezTo>
                <a:cubicBezTo>
                  <a:pt x="2318747" y="304275"/>
                  <a:pt x="2302632" y="301367"/>
                  <a:pt x="2286939" y="296883"/>
                </a:cubicBezTo>
                <a:cubicBezTo>
                  <a:pt x="2274903" y="293444"/>
                  <a:pt x="2263457" y="288044"/>
                  <a:pt x="2251313" y="285008"/>
                </a:cubicBezTo>
                <a:cubicBezTo>
                  <a:pt x="2231732" y="280113"/>
                  <a:pt x="2211795" y="276744"/>
                  <a:pt x="2191937" y="273133"/>
                </a:cubicBezTo>
                <a:cubicBezTo>
                  <a:pt x="2168247" y="268826"/>
                  <a:pt x="2144044" y="267097"/>
                  <a:pt x="2120685" y="261257"/>
                </a:cubicBezTo>
                <a:cubicBezTo>
                  <a:pt x="2096397" y="255185"/>
                  <a:pt x="2073721" y="243579"/>
                  <a:pt x="2049433" y="237507"/>
                </a:cubicBezTo>
                <a:cubicBezTo>
                  <a:pt x="2033599" y="233548"/>
                  <a:pt x="2017564" y="230321"/>
                  <a:pt x="2001931" y="225631"/>
                </a:cubicBezTo>
                <a:cubicBezTo>
                  <a:pt x="1977951" y="218437"/>
                  <a:pt x="1954430" y="209798"/>
                  <a:pt x="1930679" y="201881"/>
                </a:cubicBezTo>
                <a:lnTo>
                  <a:pt x="1895053" y="190005"/>
                </a:lnTo>
                <a:lnTo>
                  <a:pt x="1158783" y="201881"/>
                </a:lnTo>
                <a:cubicBezTo>
                  <a:pt x="1146271" y="202266"/>
                  <a:pt x="1135193" y="210317"/>
                  <a:pt x="1123157" y="213756"/>
                </a:cubicBezTo>
                <a:cubicBezTo>
                  <a:pt x="1089546" y="223359"/>
                  <a:pt x="1036800" y="234915"/>
                  <a:pt x="1004404" y="237507"/>
                </a:cubicBezTo>
                <a:cubicBezTo>
                  <a:pt x="929329" y="243513"/>
                  <a:pt x="853983" y="245424"/>
                  <a:pt x="778773" y="249382"/>
                </a:cubicBezTo>
                <a:cubicBezTo>
                  <a:pt x="770856" y="261257"/>
                  <a:pt x="747941" y="272616"/>
                  <a:pt x="755022" y="285008"/>
                </a:cubicBezTo>
                <a:cubicBezTo>
                  <a:pt x="769184" y="309792"/>
                  <a:pt x="806090" y="312325"/>
                  <a:pt x="826274" y="332509"/>
                </a:cubicBezTo>
                <a:cubicBezTo>
                  <a:pt x="854350" y="360585"/>
                  <a:pt x="873856" y="383449"/>
                  <a:pt x="909401" y="403761"/>
                </a:cubicBezTo>
                <a:cubicBezTo>
                  <a:pt x="920269" y="409971"/>
                  <a:pt x="933152" y="411678"/>
                  <a:pt x="945027" y="415636"/>
                </a:cubicBezTo>
                <a:cubicBezTo>
                  <a:pt x="992528" y="411678"/>
                  <a:pt x="1040191" y="409330"/>
                  <a:pt x="1087531" y="403761"/>
                </a:cubicBezTo>
                <a:cubicBezTo>
                  <a:pt x="1107577" y="401403"/>
                  <a:pt x="1127204" y="396265"/>
                  <a:pt x="1146908" y="391886"/>
                </a:cubicBezTo>
                <a:cubicBezTo>
                  <a:pt x="1191633" y="381947"/>
                  <a:pt x="1190368" y="381357"/>
                  <a:pt x="1230035" y="368135"/>
                </a:cubicBezTo>
                <a:cubicBezTo>
                  <a:pt x="1261703" y="372093"/>
                  <a:pt x="1293639" y="374301"/>
                  <a:pt x="1325038" y="380010"/>
                </a:cubicBezTo>
                <a:cubicBezTo>
                  <a:pt x="1337354" y="382249"/>
                  <a:pt x="1350889" y="384066"/>
                  <a:pt x="1360664" y="391886"/>
                </a:cubicBezTo>
                <a:cubicBezTo>
                  <a:pt x="1371809" y="400802"/>
                  <a:pt x="1376497" y="415637"/>
                  <a:pt x="1384414" y="427512"/>
                </a:cubicBezTo>
                <a:cubicBezTo>
                  <a:pt x="1391545" y="456034"/>
                  <a:pt x="1394414" y="490138"/>
                  <a:pt x="1420040" y="510639"/>
                </a:cubicBezTo>
                <a:cubicBezTo>
                  <a:pt x="1429815" y="518459"/>
                  <a:pt x="1443791" y="518556"/>
                  <a:pt x="1455666" y="522514"/>
                </a:cubicBezTo>
                <a:cubicBezTo>
                  <a:pt x="1609909" y="491666"/>
                  <a:pt x="1418189" y="533758"/>
                  <a:pt x="1574420" y="486888"/>
                </a:cubicBezTo>
                <a:cubicBezTo>
                  <a:pt x="1593753" y="481088"/>
                  <a:pt x="1614215" y="479908"/>
                  <a:pt x="1633796" y="475013"/>
                </a:cubicBezTo>
                <a:cubicBezTo>
                  <a:pt x="1645940" y="471977"/>
                  <a:pt x="1657345" y="466432"/>
                  <a:pt x="1669422" y="463138"/>
                </a:cubicBezTo>
                <a:cubicBezTo>
                  <a:pt x="1700914" y="454549"/>
                  <a:pt x="1733458" y="449710"/>
                  <a:pt x="1764425" y="439387"/>
                </a:cubicBezTo>
                <a:cubicBezTo>
                  <a:pt x="1788176" y="431470"/>
                  <a:pt x="1813285" y="426832"/>
                  <a:pt x="1835677" y="415636"/>
                </a:cubicBezTo>
                <a:cubicBezTo>
                  <a:pt x="1874599" y="396176"/>
                  <a:pt x="1880368" y="390493"/>
                  <a:pt x="1918804" y="380010"/>
                </a:cubicBezTo>
                <a:cubicBezTo>
                  <a:pt x="2046857" y="345087"/>
                  <a:pt x="1973471" y="366544"/>
                  <a:pt x="2073183" y="344385"/>
                </a:cubicBezTo>
                <a:cubicBezTo>
                  <a:pt x="2121000" y="333759"/>
                  <a:pt x="2124372" y="333795"/>
                  <a:pt x="2168186" y="308759"/>
                </a:cubicBezTo>
                <a:cubicBezTo>
                  <a:pt x="2180578" y="301678"/>
                  <a:pt x="2190770" y="290805"/>
                  <a:pt x="2203812" y="285008"/>
                </a:cubicBezTo>
                <a:cubicBezTo>
                  <a:pt x="2226690" y="274840"/>
                  <a:pt x="2251313" y="269174"/>
                  <a:pt x="2275064" y="261257"/>
                </a:cubicBezTo>
                <a:lnTo>
                  <a:pt x="2310690" y="249382"/>
                </a:lnTo>
                <a:lnTo>
                  <a:pt x="2346316" y="237507"/>
                </a:lnTo>
                <a:lnTo>
                  <a:pt x="2465069" y="249382"/>
                </a:lnTo>
                <a:cubicBezTo>
                  <a:pt x="2486694" y="261997"/>
                  <a:pt x="2482748" y="296346"/>
                  <a:pt x="2488820" y="320634"/>
                </a:cubicBezTo>
                <a:cubicBezTo>
                  <a:pt x="2494845" y="344736"/>
                  <a:pt x="2502349" y="379912"/>
                  <a:pt x="2512570" y="403761"/>
                </a:cubicBezTo>
                <a:cubicBezTo>
                  <a:pt x="2519543" y="420032"/>
                  <a:pt x="2528404" y="435428"/>
                  <a:pt x="2536321" y="451262"/>
                </a:cubicBezTo>
                <a:cubicBezTo>
                  <a:pt x="2540279" y="475013"/>
                  <a:pt x="2542973" y="499009"/>
                  <a:pt x="2548196" y="522514"/>
                </a:cubicBezTo>
                <a:cubicBezTo>
                  <a:pt x="2550912" y="534734"/>
                  <a:pt x="2556778" y="546063"/>
                  <a:pt x="2560072" y="558140"/>
                </a:cubicBezTo>
                <a:cubicBezTo>
                  <a:pt x="2568661" y="589632"/>
                  <a:pt x="2578455" y="620945"/>
                  <a:pt x="2583822" y="653143"/>
                </a:cubicBezTo>
                <a:cubicBezTo>
                  <a:pt x="2599016" y="744305"/>
                  <a:pt x="2590976" y="700784"/>
                  <a:pt x="2607573" y="783772"/>
                </a:cubicBezTo>
                <a:cubicBezTo>
                  <a:pt x="2604638" y="909989"/>
                  <a:pt x="2636100" y="1167651"/>
                  <a:pt x="2583822" y="1341912"/>
                </a:cubicBezTo>
                <a:cubicBezTo>
                  <a:pt x="2576628" y="1365892"/>
                  <a:pt x="2567989" y="1389413"/>
                  <a:pt x="2560072" y="1413164"/>
                </a:cubicBezTo>
                <a:lnTo>
                  <a:pt x="2548196" y="1448790"/>
                </a:lnTo>
                <a:cubicBezTo>
                  <a:pt x="2544238" y="1460665"/>
                  <a:pt x="2543265" y="1474001"/>
                  <a:pt x="2536321" y="1484416"/>
                </a:cubicBezTo>
                <a:lnTo>
                  <a:pt x="2512570" y="1520042"/>
                </a:lnTo>
                <a:cubicBezTo>
                  <a:pt x="2508612" y="1531917"/>
                  <a:pt x="2506293" y="1544472"/>
                  <a:pt x="2500695" y="1555668"/>
                </a:cubicBezTo>
                <a:cubicBezTo>
                  <a:pt x="2494312" y="1568434"/>
                  <a:pt x="2480213" y="1577401"/>
                  <a:pt x="2476944" y="1591294"/>
                </a:cubicBezTo>
                <a:cubicBezTo>
                  <a:pt x="2464122" y="1645786"/>
                  <a:pt x="2461111" y="1702130"/>
                  <a:pt x="2453194" y="1757548"/>
                </a:cubicBezTo>
                <a:cubicBezTo>
                  <a:pt x="2449236" y="1785257"/>
                  <a:pt x="2450169" y="1814121"/>
                  <a:pt x="2441318" y="1840675"/>
                </a:cubicBezTo>
                <a:cubicBezTo>
                  <a:pt x="2418206" y="1910012"/>
                  <a:pt x="2438469" y="1843048"/>
                  <a:pt x="2417568" y="1947553"/>
                </a:cubicBezTo>
                <a:cubicBezTo>
                  <a:pt x="2405194" y="2009420"/>
                  <a:pt x="2408906" y="1977868"/>
                  <a:pt x="2393817" y="2030681"/>
                </a:cubicBezTo>
                <a:cubicBezTo>
                  <a:pt x="2369438" y="2116010"/>
                  <a:pt x="2394553" y="2039613"/>
                  <a:pt x="2370066" y="2137559"/>
                </a:cubicBezTo>
                <a:cubicBezTo>
                  <a:pt x="2367030" y="2149703"/>
                  <a:pt x="2362149" y="2161310"/>
                  <a:pt x="2358191" y="2173185"/>
                </a:cubicBezTo>
                <a:cubicBezTo>
                  <a:pt x="2350274" y="2236520"/>
                  <a:pt x="2343466" y="2300004"/>
                  <a:pt x="2334440" y="2363190"/>
                </a:cubicBezTo>
                <a:cubicBezTo>
                  <a:pt x="2330482" y="2390899"/>
                  <a:pt x="2330608" y="2419507"/>
                  <a:pt x="2322565" y="2446317"/>
                </a:cubicBezTo>
                <a:cubicBezTo>
                  <a:pt x="2318464" y="2459988"/>
                  <a:pt x="2309555" y="2472545"/>
                  <a:pt x="2298814" y="2481943"/>
                </a:cubicBezTo>
                <a:cubicBezTo>
                  <a:pt x="2248558" y="2525917"/>
                  <a:pt x="2240868" y="2525009"/>
                  <a:pt x="2191937" y="2541320"/>
                </a:cubicBezTo>
                <a:cubicBezTo>
                  <a:pt x="2173218" y="2555359"/>
                  <a:pt x="2129135" y="2598021"/>
                  <a:pt x="2096934" y="2588821"/>
                </a:cubicBezTo>
                <a:cubicBezTo>
                  <a:pt x="2080786" y="2584207"/>
                  <a:pt x="2074210" y="2563946"/>
                  <a:pt x="2061308" y="2553195"/>
                </a:cubicBezTo>
                <a:cubicBezTo>
                  <a:pt x="2030172" y="2527248"/>
                  <a:pt x="2037796" y="2529444"/>
                  <a:pt x="2013807" y="2529444"/>
                </a:cubicBezTo>
              </a:path>
            </a:pathLst>
          </a:custGeom>
          <a:solidFill>
            <a:srgbClr val="CC00FF">
              <a:alpha val="20000"/>
            </a:srgbClr>
          </a:solidFill>
          <a:ln>
            <a:solidFill>
              <a:srgbClr val="CC00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7" name="Straight Arrow Connector 6"/>
          <p:cNvCxnSpPr>
            <a:stCxn id="26" idx="3"/>
          </p:cNvCxnSpPr>
          <p:nvPr/>
        </p:nvCxnSpPr>
        <p:spPr>
          <a:xfrm flipV="1">
            <a:off x="4597025" y="3357023"/>
            <a:ext cx="1511333" cy="1418569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498848" y="5406331"/>
            <a:ext cx="3149369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Note: ensure inferior angle of scapula is included by comparing palpated anatomy height to level of light on the IR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V="1">
            <a:off x="4801110" y="2925989"/>
            <a:ext cx="272277" cy="23750"/>
          </a:xfrm>
          <a:prstGeom prst="straightConnector1">
            <a:avLst/>
          </a:prstGeom>
          <a:ln w="38100"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136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43043"/>
            <a:ext cx="10515600" cy="1325563"/>
          </a:xfrm>
        </p:spPr>
        <p:txBody>
          <a:bodyPr/>
          <a:lstStyle/>
          <a:p>
            <a:r>
              <a:rPr lang="en-CA" dirty="0"/>
              <a:t>AP Oblique </a:t>
            </a:r>
            <a:r>
              <a:rPr lang="en-CA" sz="2400" i="1" dirty="0"/>
              <a:t>(aka. Glenoid) </a:t>
            </a:r>
            <a:r>
              <a:rPr lang="en-CA" dirty="0"/>
              <a:t>- Considerations</a:t>
            </a:r>
            <a:endParaRPr lang="en-CA" sz="2000" dirty="0"/>
          </a:p>
        </p:txBody>
      </p:sp>
      <p:sp>
        <p:nvSpPr>
          <p:cNvPr id="12" name="Rectangle 11"/>
          <p:cNvSpPr/>
          <p:nvPr/>
        </p:nvSpPr>
        <p:spPr>
          <a:xfrm>
            <a:off x="3858393" y="951688"/>
            <a:ext cx="45793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400" b="1" dirty="0">
                <a:solidFill>
                  <a:srgbClr val="000000"/>
                </a:solidFill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29706" y="5704905"/>
            <a:ext cx="3542595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b="1" dirty="0">
                <a:solidFill>
                  <a:srgbClr val="000000"/>
                </a:solidFill>
                <a:cs typeface="Arial" pitchFamily="34" charset="0"/>
              </a:rPr>
              <a:t>Glenoid</a:t>
            </a:r>
            <a:r>
              <a:rPr lang="en-CA" sz="1400" dirty="0">
                <a:solidFill>
                  <a:srgbClr val="000000"/>
                </a:solidFill>
                <a:cs typeface="Arial" pitchFamily="34" charset="0"/>
              </a:rPr>
              <a:t> Shoulder radiographs require coracoid process, acromion, &amp; humeral head with surrounding soft-tissues</a:t>
            </a:r>
            <a:endParaRPr lang="en-CA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1188" y="1582697"/>
            <a:ext cx="4913802" cy="402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41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006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029247" y="3530588"/>
            <a:ext cx="3581400" cy="2740025"/>
          </a:xfrm>
          <a:prstGeom prst="rect">
            <a:avLst/>
          </a:prstGeom>
          <a:noFill/>
          <a:ln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99024"/>
            <a:ext cx="10515600" cy="1325563"/>
          </a:xfrm>
        </p:spPr>
        <p:txBody>
          <a:bodyPr/>
          <a:lstStyle/>
          <a:p>
            <a:r>
              <a:rPr lang="en-CA" dirty="0"/>
              <a:t>Positioning – Glenoid Cavity </a:t>
            </a:r>
            <a:r>
              <a:rPr lang="en-CA" sz="1800" b="0" i="1" dirty="0"/>
              <a:t>(</a:t>
            </a:r>
            <a:r>
              <a:rPr lang="en-CA" sz="1800" b="0" i="1" dirty="0">
                <a:solidFill>
                  <a:srgbClr val="CC00FF"/>
                </a:solidFill>
              </a:rPr>
              <a:t>45</a:t>
            </a:r>
            <a:r>
              <a:rPr lang="en-CA" sz="1800" b="0" i="1" baseline="30000" dirty="0">
                <a:solidFill>
                  <a:srgbClr val="CC00FF"/>
                </a:solidFill>
              </a:rPr>
              <a:t>o</a:t>
            </a:r>
            <a:r>
              <a:rPr lang="en-CA" sz="1800" b="0" i="1" dirty="0">
                <a:solidFill>
                  <a:srgbClr val="CC00FF"/>
                </a:solidFill>
              </a:rPr>
              <a:t> RPO or LPO</a:t>
            </a:r>
            <a:r>
              <a:rPr lang="en-CA" sz="1800" b="0" i="1" dirty="0"/>
              <a:t>)</a:t>
            </a:r>
            <a:endParaRPr lang="en-CA" b="0" i="1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292443" y="111511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Rotate </a:t>
            </a:r>
            <a:r>
              <a:rPr lang="en-CA" sz="2400" b="1" dirty="0">
                <a:solidFill>
                  <a:srgbClr val="CC00FF"/>
                </a:solidFill>
              </a:rPr>
              <a:t>hips &amp; shoulders 45</a:t>
            </a:r>
            <a:r>
              <a:rPr lang="en-CA" sz="2400" b="1" baseline="30000" dirty="0">
                <a:solidFill>
                  <a:srgbClr val="CC00FF"/>
                </a:solidFill>
              </a:rPr>
              <a:t>o </a:t>
            </a:r>
            <a:r>
              <a:rPr lang="en-CA" sz="2400" dirty="0"/>
              <a:t>toward affected side </a:t>
            </a:r>
            <a:endParaRPr lang="en-US"/>
          </a:p>
          <a:p>
            <a:pPr indent="0">
              <a:spcAft>
                <a:spcPts val="600"/>
              </a:spcAft>
              <a:buNone/>
              <a:defRPr/>
            </a:pPr>
            <a:r>
              <a:rPr lang="en-CA" sz="2000" i="1" dirty="0"/>
              <a:t>(placing body of scapula parallel to IR)</a:t>
            </a:r>
            <a:endParaRPr lang="en-CA"/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neutral rotation of arm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over the </a:t>
            </a:r>
            <a:r>
              <a:rPr lang="en-CA" sz="2400" b="1" i="1" u="sng" dirty="0"/>
              <a:t>scapulohumeral</a:t>
            </a:r>
            <a:r>
              <a:rPr lang="en-CA" sz="2400" dirty="0"/>
              <a:t> joint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Follow </a:t>
            </a:r>
            <a:r>
              <a:rPr lang="en-CA" sz="2400" i="1" dirty="0"/>
              <a:t>Marker Rules</a:t>
            </a:r>
            <a:endParaRPr lang="en-US" sz="2000" dirty="0"/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624014" y="6370960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839249" y="962971"/>
            <a:ext cx="2818362" cy="5595870"/>
            <a:chOff x="5831276" y="1055647"/>
            <a:chExt cx="2818362" cy="5595870"/>
          </a:xfrm>
        </p:grpSpPr>
        <p:pic>
          <p:nvPicPr>
            <p:cNvPr id="1026" name="Picture 2" descr="Image preview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537" t="11493" r="14795" b="7368"/>
            <a:stretch/>
          </p:blipFill>
          <p:spPr bwMode="auto">
            <a:xfrm>
              <a:off x="6209361" y="1055647"/>
              <a:ext cx="2440277" cy="5315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Placeholder 4"/>
            <p:cNvSpPr txBox="1">
              <a:spLocks/>
            </p:cNvSpPr>
            <p:nvPr/>
          </p:nvSpPr>
          <p:spPr>
            <a:xfrm>
              <a:off x="5831276" y="6370960"/>
              <a:ext cx="2530420" cy="280557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CA" dirty="0"/>
            </a:p>
          </p:txBody>
        </p:sp>
      </p:grpSp>
      <p:sp>
        <p:nvSpPr>
          <p:cNvPr id="15" name="Text Placeholder 4"/>
          <p:cNvSpPr txBox="1">
            <a:spLocks/>
          </p:cNvSpPr>
          <p:nvPr/>
        </p:nvSpPr>
        <p:spPr>
          <a:xfrm>
            <a:off x="4434482" y="6040230"/>
            <a:ext cx="2530420" cy="28055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196 Fig., 5.55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42081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5185" y="906106"/>
            <a:ext cx="1604708" cy="3498265"/>
          </a:xfrm>
          <a:prstGeom prst="rect">
            <a:avLst/>
          </a:prstGeom>
        </p:spPr>
      </p:pic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 t="18991" b="20419"/>
          <a:stretch/>
        </p:blipFill>
        <p:spPr bwMode="auto">
          <a:xfrm>
            <a:off x="3573035" y="1784304"/>
            <a:ext cx="4788110" cy="416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661" y="-188802"/>
            <a:ext cx="10515600" cy="1325563"/>
          </a:xfrm>
        </p:spPr>
        <p:txBody>
          <a:bodyPr/>
          <a:lstStyle/>
          <a:p>
            <a:r>
              <a:rPr lang="en-CA" dirty="0"/>
              <a:t>Positioning – Glenoid Cavity</a:t>
            </a:r>
            <a:endParaRPr lang="en-CA" sz="2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7328398" y="5797983"/>
            <a:ext cx="3128659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dirty="0"/>
              <a:t>CR is ~mid scapulohumeral joint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938562" y="4956027"/>
            <a:ext cx="238704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3"/>
          </p:cNvCxnSpPr>
          <p:nvPr/>
        </p:nvCxnSpPr>
        <p:spPr>
          <a:xfrm flipV="1">
            <a:off x="4325611" y="3612803"/>
            <a:ext cx="971293" cy="152789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568637" y="1213502"/>
            <a:ext cx="3921721" cy="17235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Superiorly: </a:t>
            </a:r>
            <a:r>
              <a:rPr lang="en-CA" sz="1600" i="1" dirty="0"/>
              <a:t>~ ½ inch </a:t>
            </a:r>
            <a:r>
              <a:rPr lang="en-CA" sz="1600" dirty="0"/>
              <a:t>“above” AC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Inferiorly: </a:t>
            </a:r>
            <a:r>
              <a:rPr lang="en-CA" sz="1600" i="1" dirty="0"/>
              <a:t>~ level of </a:t>
            </a:r>
            <a:r>
              <a:rPr lang="en-CA" sz="1600" dirty="0"/>
              <a:t>axilla</a:t>
            </a:r>
            <a:endParaRPr lang="en-CA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</a:t>
            </a:r>
            <a:r>
              <a:rPr lang="en-CA" sz="1600" dirty="0"/>
              <a:t> </a:t>
            </a:r>
            <a:r>
              <a:rPr lang="en-CA" sz="1600" i="1" dirty="0"/>
              <a:t>~ ½ inch </a:t>
            </a:r>
            <a:r>
              <a:rPr lang="en-CA" sz="1600" dirty="0"/>
              <a:t>beyond soft-tissue margins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</a:t>
            </a:r>
            <a:r>
              <a:rPr lang="en-CA" sz="1600" dirty="0"/>
              <a:t>: </a:t>
            </a:r>
            <a:r>
              <a:rPr lang="en-CA" sz="1200" dirty="0"/>
              <a:t>“whatever you get” = </a:t>
            </a:r>
            <a:r>
              <a:rPr lang="en-CA" sz="1200" i="1" dirty="0"/>
              <a:t>~ mid clavicle</a:t>
            </a:r>
            <a:endParaRPr lang="en-CA" sz="1200" dirty="0"/>
          </a:p>
        </p:txBody>
      </p:sp>
      <p:cxnSp>
        <p:nvCxnSpPr>
          <p:cNvPr id="7" name="Straight Arrow Connector 6"/>
          <p:cNvCxnSpPr>
            <a:stCxn id="26" idx="1"/>
          </p:cNvCxnSpPr>
          <p:nvPr/>
        </p:nvCxnSpPr>
        <p:spPr>
          <a:xfrm flipH="1" flipV="1">
            <a:off x="6148091" y="4204190"/>
            <a:ext cx="1180307" cy="176307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705230" y="3011853"/>
            <a:ext cx="3149369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i="1" dirty="0"/>
              <a:t>Note: light-field on the patient appears distorted; radiograph will only include ~½ clavicle, but the light will appear to “cover” entire clavicle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4225147" y="5929339"/>
            <a:ext cx="2530420" cy="28055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6078854" y="895648"/>
            <a:ext cx="247533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Hips &amp; Shoulders 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rotated </a:t>
            </a:r>
            <a:r>
              <a:rPr lang="en-CA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45</a:t>
            </a:r>
            <a:r>
              <a:rPr lang="en-CA" i="1" baseline="300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towards IR</a:t>
            </a:r>
            <a:endParaRPr lang="en-CA" sz="2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8554193" y="1237980"/>
            <a:ext cx="558683" cy="163309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6" idx="3"/>
          </p:cNvCxnSpPr>
          <p:nvPr/>
        </p:nvCxnSpPr>
        <p:spPr>
          <a:xfrm>
            <a:off x="8554192" y="1218814"/>
            <a:ext cx="689676" cy="1171509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11"/>
          <p:cNvSpPr/>
          <p:nvPr/>
        </p:nvSpPr>
        <p:spPr>
          <a:xfrm>
            <a:off x="5877456" y="3698142"/>
            <a:ext cx="190005" cy="997527"/>
          </a:xfrm>
          <a:custGeom>
            <a:avLst/>
            <a:gdLst>
              <a:gd name="connsiteX0" fmla="*/ 59377 w 190005"/>
              <a:gd name="connsiteY0" fmla="*/ 0 h 997527"/>
              <a:gd name="connsiteX1" fmla="*/ 95003 w 190005"/>
              <a:gd name="connsiteY1" fmla="*/ 59377 h 997527"/>
              <a:gd name="connsiteX2" fmla="*/ 130629 w 190005"/>
              <a:gd name="connsiteY2" fmla="*/ 130629 h 997527"/>
              <a:gd name="connsiteX3" fmla="*/ 142504 w 190005"/>
              <a:gd name="connsiteY3" fmla="*/ 166254 h 997527"/>
              <a:gd name="connsiteX4" fmla="*/ 166255 w 190005"/>
              <a:gd name="connsiteY4" fmla="*/ 213756 h 997527"/>
              <a:gd name="connsiteX5" fmla="*/ 178130 w 190005"/>
              <a:gd name="connsiteY5" fmla="*/ 285008 h 997527"/>
              <a:gd name="connsiteX6" fmla="*/ 190005 w 190005"/>
              <a:gd name="connsiteY6" fmla="*/ 344384 h 997527"/>
              <a:gd name="connsiteX7" fmla="*/ 166255 w 190005"/>
              <a:gd name="connsiteY7" fmla="*/ 665018 h 997527"/>
              <a:gd name="connsiteX8" fmla="*/ 130629 w 190005"/>
              <a:gd name="connsiteY8" fmla="*/ 795647 h 997527"/>
              <a:gd name="connsiteX9" fmla="*/ 106878 w 190005"/>
              <a:gd name="connsiteY9" fmla="*/ 831273 h 997527"/>
              <a:gd name="connsiteX10" fmla="*/ 71252 w 190005"/>
              <a:gd name="connsiteY10" fmla="*/ 914400 h 997527"/>
              <a:gd name="connsiteX11" fmla="*/ 35626 w 190005"/>
              <a:gd name="connsiteY11" fmla="*/ 950026 h 997527"/>
              <a:gd name="connsiteX12" fmla="*/ 0 w 190005"/>
              <a:gd name="connsiteY12" fmla="*/ 997527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90005" h="997527">
                <a:moveTo>
                  <a:pt x="59377" y="0"/>
                </a:moveTo>
                <a:cubicBezTo>
                  <a:pt x="71252" y="19792"/>
                  <a:pt x="84681" y="38732"/>
                  <a:pt x="95003" y="59377"/>
                </a:cubicBezTo>
                <a:cubicBezTo>
                  <a:pt x="144167" y="157706"/>
                  <a:pt x="62564" y="28533"/>
                  <a:pt x="130629" y="130629"/>
                </a:cubicBezTo>
                <a:cubicBezTo>
                  <a:pt x="134587" y="142504"/>
                  <a:pt x="137573" y="154749"/>
                  <a:pt x="142504" y="166254"/>
                </a:cubicBezTo>
                <a:cubicBezTo>
                  <a:pt x="149478" y="182526"/>
                  <a:pt x="161168" y="196800"/>
                  <a:pt x="166255" y="213756"/>
                </a:cubicBezTo>
                <a:cubicBezTo>
                  <a:pt x="173174" y="236819"/>
                  <a:pt x="173823" y="261318"/>
                  <a:pt x="178130" y="285008"/>
                </a:cubicBezTo>
                <a:cubicBezTo>
                  <a:pt x="181741" y="304866"/>
                  <a:pt x="186047" y="324592"/>
                  <a:pt x="190005" y="344384"/>
                </a:cubicBezTo>
                <a:cubicBezTo>
                  <a:pt x="172295" y="751717"/>
                  <a:pt x="201150" y="507993"/>
                  <a:pt x="166255" y="665018"/>
                </a:cubicBezTo>
                <a:cubicBezTo>
                  <a:pt x="158820" y="698474"/>
                  <a:pt x="149163" y="767847"/>
                  <a:pt x="130629" y="795647"/>
                </a:cubicBezTo>
                <a:lnTo>
                  <a:pt x="106878" y="831273"/>
                </a:lnTo>
                <a:cubicBezTo>
                  <a:pt x="97187" y="860348"/>
                  <a:pt x="89596" y="888718"/>
                  <a:pt x="71252" y="914400"/>
                </a:cubicBezTo>
                <a:cubicBezTo>
                  <a:pt x="61490" y="928066"/>
                  <a:pt x="46377" y="937124"/>
                  <a:pt x="35626" y="950026"/>
                </a:cubicBezTo>
                <a:cubicBezTo>
                  <a:pt x="-31514" y="1030593"/>
                  <a:pt x="37767" y="959760"/>
                  <a:pt x="0" y="997527"/>
                </a:cubicBezTo>
              </a:path>
            </a:pathLst>
          </a:custGeom>
          <a:noFill/>
          <a:ln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7" name="TextBox 26"/>
          <p:cNvSpPr txBox="1"/>
          <p:nvPr/>
        </p:nvSpPr>
        <p:spPr>
          <a:xfrm>
            <a:off x="5210221" y="3448697"/>
            <a:ext cx="31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642516" y="4491637"/>
            <a:ext cx="106877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Arm in “neutral” rotation</a:t>
            </a:r>
          </a:p>
        </p:txBody>
      </p:sp>
      <p:cxnSp>
        <p:nvCxnSpPr>
          <p:cNvPr id="39" name="Straight Arrow Connector 38"/>
          <p:cNvCxnSpPr>
            <a:stCxn id="37" idx="0"/>
          </p:cNvCxnSpPr>
          <p:nvPr/>
        </p:nvCxnSpPr>
        <p:spPr>
          <a:xfrm flipH="1" flipV="1">
            <a:off x="9112875" y="2826793"/>
            <a:ext cx="64030" cy="1664845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6528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70095"/>
            <a:ext cx="10515600" cy="1325563"/>
          </a:xfrm>
        </p:spPr>
        <p:txBody>
          <a:bodyPr/>
          <a:lstStyle/>
          <a:p>
            <a:r>
              <a:rPr lang="en-CA" dirty="0"/>
              <a:t>PA Oblique </a:t>
            </a:r>
            <a:r>
              <a:rPr lang="en-CA" sz="2200" i="1" dirty="0"/>
              <a:t>(</a:t>
            </a:r>
            <a:r>
              <a:rPr lang="en-CA" sz="2200" i="1" dirty="0" err="1"/>
              <a:t>Scap</a:t>
            </a:r>
            <a:r>
              <a:rPr lang="en-CA" sz="2200" i="1" dirty="0"/>
              <a:t> Y Lateral) </a:t>
            </a:r>
            <a:r>
              <a:rPr lang="en-CA" dirty="0"/>
              <a:t>- Considerations</a:t>
            </a:r>
            <a:endParaRPr lang="en-CA" sz="2000" dirty="0"/>
          </a:p>
        </p:txBody>
      </p:sp>
      <p:sp>
        <p:nvSpPr>
          <p:cNvPr id="12" name="Rectangle 11"/>
          <p:cNvSpPr/>
          <p:nvPr/>
        </p:nvSpPr>
        <p:spPr>
          <a:xfrm>
            <a:off x="3858393" y="951688"/>
            <a:ext cx="45793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400" b="1" dirty="0">
                <a:solidFill>
                  <a:srgbClr val="000000"/>
                </a:solidFill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23295" y="6121041"/>
            <a:ext cx="431449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b="1" dirty="0" err="1">
                <a:solidFill>
                  <a:srgbClr val="000000"/>
                </a:solidFill>
                <a:cs typeface="Arial" pitchFamily="34" charset="0"/>
              </a:rPr>
              <a:t>Scap</a:t>
            </a:r>
            <a:r>
              <a:rPr lang="en-CA" sz="1400" b="1" dirty="0">
                <a:solidFill>
                  <a:srgbClr val="000000"/>
                </a:solidFill>
                <a:cs typeface="Arial" pitchFamily="34" charset="0"/>
              </a:rPr>
              <a:t> Y</a:t>
            </a:r>
            <a:r>
              <a:rPr lang="en-CA" sz="1400" dirty="0">
                <a:solidFill>
                  <a:srgbClr val="000000"/>
                </a:solidFill>
                <a:cs typeface="Arial" pitchFamily="34" charset="0"/>
              </a:rPr>
              <a:t> Shoulder radiographs require entire scapula</a:t>
            </a:r>
            <a:endParaRPr lang="en-CA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4859" y="1458276"/>
            <a:ext cx="2571364" cy="4617840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858007" y="2936203"/>
            <a:ext cx="2610594" cy="1661987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Note: this projection is used to demonstrate dislocations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840515" y="2230864"/>
            <a:ext cx="2567387" cy="153633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i="1" dirty="0">
                <a:solidFill>
                  <a:schemeClr val="tx1"/>
                </a:solidFill>
                <a:latin typeface="+mn-lt"/>
              </a:rPr>
              <a:t>Anterior</a:t>
            </a:r>
            <a:r>
              <a:rPr lang="en-US" sz="2400" dirty="0">
                <a:solidFill>
                  <a:schemeClr val="tx1"/>
                </a:solidFill>
                <a:latin typeface="+mn-lt"/>
              </a:rPr>
              <a:t>: humeral head beneath </a:t>
            </a:r>
            <a:r>
              <a:rPr lang="en-US" sz="2400" i="1" u="sng" dirty="0">
                <a:solidFill>
                  <a:schemeClr val="tx1"/>
                </a:solidFill>
                <a:latin typeface="+mn-lt"/>
              </a:rPr>
              <a:t>coracoid</a:t>
            </a:r>
            <a:r>
              <a:rPr lang="en-US" sz="2400" dirty="0">
                <a:solidFill>
                  <a:schemeClr val="tx1"/>
                </a:solidFill>
                <a:latin typeface="+mn-lt"/>
              </a:rPr>
              <a:t> process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840515" y="4282685"/>
            <a:ext cx="2740989" cy="1322866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i="1" dirty="0">
                <a:solidFill>
                  <a:schemeClr val="tx1"/>
                </a:solidFill>
                <a:latin typeface="+mn-lt"/>
              </a:rPr>
              <a:t>Posterior</a:t>
            </a:r>
            <a:r>
              <a:rPr lang="en-US" sz="2400" dirty="0">
                <a:solidFill>
                  <a:schemeClr val="tx1"/>
                </a:solidFill>
                <a:latin typeface="+mn-lt"/>
              </a:rPr>
              <a:t>: humeral head beneath </a:t>
            </a:r>
            <a:r>
              <a:rPr lang="en-US" sz="2400" i="1" u="sng" dirty="0">
                <a:solidFill>
                  <a:schemeClr val="tx1"/>
                </a:solidFill>
                <a:latin typeface="+mn-lt"/>
              </a:rPr>
              <a:t>acromion</a:t>
            </a:r>
          </a:p>
        </p:txBody>
      </p:sp>
    </p:spTree>
    <p:extLst>
      <p:ext uri="{BB962C8B-B14F-4D97-AF65-F5344CB8AC3E}">
        <p14:creationId xmlns:p14="http://schemas.microsoft.com/office/powerpoint/2010/main" val="8600072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94266"/>
            <a:ext cx="10515600" cy="1325563"/>
          </a:xfrm>
        </p:spPr>
        <p:txBody>
          <a:bodyPr/>
          <a:lstStyle/>
          <a:p>
            <a:r>
              <a:rPr lang="en-CA" dirty="0"/>
              <a:t>Positioning – PA </a:t>
            </a:r>
            <a:r>
              <a:rPr lang="en-CA" dirty="0" err="1"/>
              <a:t>Scap</a:t>
            </a:r>
            <a:r>
              <a:rPr lang="en-CA" dirty="0"/>
              <a:t> Y</a:t>
            </a:r>
            <a:r>
              <a:rPr lang="en-CA" sz="1800" b="0" i="1" dirty="0"/>
              <a:t>(</a:t>
            </a:r>
            <a:r>
              <a:rPr lang="en-CA" sz="1800" b="0" i="1" dirty="0">
                <a:solidFill>
                  <a:srgbClr val="CC00FF"/>
                </a:solidFill>
              </a:rPr>
              <a:t>RAO or LAO position</a:t>
            </a:r>
            <a:r>
              <a:rPr lang="en-CA" sz="1800" b="0" i="1" dirty="0"/>
              <a:t>)</a:t>
            </a:r>
            <a:endParaRPr lang="en-CA" b="0" i="1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424030"/>
            <a:ext cx="5502639" cy="4351338"/>
          </a:xfrm>
        </p:spPr>
        <p:txBody>
          <a:bodyPr>
            <a:normAutofit lnSpcReduction="10000"/>
          </a:bodyPr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Face patient towards IR, with arm flexed 90</a:t>
            </a:r>
            <a:r>
              <a:rPr lang="en-CA" sz="2400" baseline="30000" dirty="0"/>
              <a:t>0</a:t>
            </a:r>
            <a:endParaRPr lang="en-CA" sz="2400" dirty="0"/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i="1" dirty="0"/>
              <a:t>Rotate patient posteriorly until the </a:t>
            </a:r>
            <a:r>
              <a:rPr lang="en-CA" sz="2400" b="1" i="1" dirty="0">
                <a:solidFill>
                  <a:srgbClr val="CC00FF"/>
                </a:solidFill>
              </a:rPr>
              <a:t>AC joint AND superior angle are </a:t>
            </a:r>
            <a:r>
              <a:rPr lang="en-CA" sz="2400" b="1" i="1" u="sng" dirty="0">
                <a:solidFill>
                  <a:srgbClr val="CC00FF"/>
                </a:solidFill>
              </a:rPr>
              <a:t>perpendicular</a:t>
            </a:r>
            <a:r>
              <a:rPr lang="en-CA" sz="2400" b="1" i="1" dirty="0">
                <a:solidFill>
                  <a:srgbClr val="CC00FF"/>
                </a:solidFill>
              </a:rPr>
              <a:t> to IR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70C0"/>
                </a:solidFill>
              </a:rPr>
              <a:t>Align </a:t>
            </a:r>
            <a:r>
              <a:rPr lang="en-CA" sz="2400" u="sng" dirty="0">
                <a:solidFill>
                  <a:srgbClr val="0070C0"/>
                </a:solidFill>
              </a:rPr>
              <a:t>collimator</a:t>
            </a:r>
            <a:r>
              <a:rPr lang="en-CA" sz="2400" dirty="0">
                <a:solidFill>
                  <a:srgbClr val="0070C0"/>
                </a:solidFill>
              </a:rPr>
              <a:t> light to the length of required anatomy </a:t>
            </a:r>
            <a:r>
              <a:rPr lang="en-CA" sz="2400" i="1" dirty="0"/>
              <a:t>(i.e. tilt as required)</a:t>
            </a:r>
            <a:endParaRPr lang="en-CA" sz="2400" dirty="0">
              <a:solidFill>
                <a:srgbClr val="0070C0"/>
              </a:solidFill>
            </a:endParaRP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Follow </a:t>
            </a:r>
            <a:r>
              <a:rPr lang="en-CA" sz="2400" i="1" dirty="0"/>
              <a:t>Anderson’s Marker Rules</a:t>
            </a:r>
            <a:endParaRPr lang="en-US" sz="2000" dirty="0"/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1624014" y="6370960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572210" y="1054019"/>
            <a:ext cx="3838407" cy="5389551"/>
            <a:chOff x="5048209" y="1054018"/>
            <a:chExt cx="3838407" cy="538955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48209" y="1054018"/>
              <a:ext cx="3838407" cy="5117876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5183090" y="2498671"/>
              <a:ext cx="2655111" cy="3944898"/>
              <a:chOff x="5183090" y="2498671"/>
              <a:chExt cx="2655111" cy="3944898"/>
            </a:xfrm>
          </p:grpSpPr>
          <p:sp>
            <p:nvSpPr>
              <p:cNvPr id="11" name="Text Placeholder 4"/>
              <p:cNvSpPr txBox="1">
                <a:spLocks/>
              </p:cNvSpPr>
              <p:nvPr/>
            </p:nvSpPr>
            <p:spPr>
              <a:xfrm>
                <a:off x="5183090" y="6163012"/>
                <a:ext cx="2530420" cy="280557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endParaRPr lang="en-CA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588819" y="2498671"/>
                <a:ext cx="24938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115012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5496" y="929127"/>
            <a:ext cx="3840813" cy="53893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08928"/>
            <a:ext cx="10515600" cy="1325563"/>
          </a:xfrm>
        </p:spPr>
        <p:txBody>
          <a:bodyPr/>
          <a:lstStyle/>
          <a:p>
            <a:r>
              <a:rPr lang="en-CA" dirty="0"/>
              <a:t>Positioning – PA </a:t>
            </a:r>
            <a:r>
              <a:rPr lang="en-CA" dirty="0" err="1"/>
              <a:t>Scap</a:t>
            </a:r>
            <a:r>
              <a:rPr lang="en-CA" dirty="0"/>
              <a:t> Y</a:t>
            </a:r>
            <a:endParaRPr lang="en-CA" sz="2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8027963" y="3941442"/>
            <a:ext cx="2461718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dirty="0"/>
              <a:t>CR is mid scapula; </a:t>
            </a:r>
            <a:r>
              <a:rPr lang="en-CA" sz="1600" i="1" dirty="0">
                <a:solidFill>
                  <a:srgbClr val="CC00FF"/>
                </a:solidFill>
              </a:rPr>
              <a:t>parallel to medial border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6854947" y="1035234"/>
            <a:ext cx="238704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6701130" y="1404567"/>
            <a:ext cx="546778" cy="105069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08838" y="3348907"/>
            <a:ext cx="3389722" cy="22159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Superiorly: </a:t>
            </a:r>
            <a:r>
              <a:rPr lang="en-CA" sz="1600" i="1" dirty="0"/>
              <a:t>~ ½ inch </a:t>
            </a:r>
            <a:r>
              <a:rPr lang="en-CA" sz="1600" dirty="0"/>
              <a:t>“above” AC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Inferiorly: </a:t>
            </a:r>
            <a:r>
              <a:rPr lang="en-CA" sz="1600" i="1" dirty="0"/>
              <a:t>~ ½ inch “below” inferior angle of scapula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</a:t>
            </a:r>
            <a:r>
              <a:rPr lang="en-CA" sz="1600" dirty="0"/>
              <a:t> </a:t>
            </a:r>
            <a:r>
              <a:rPr lang="en-CA" sz="1600" i="1" dirty="0"/>
              <a:t>~ ½ inch </a:t>
            </a:r>
            <a:r>
              <a:rPr lang="en-CA" sz="1600" dirty="0"/>
              <a:t>beyond lateral edge of acromion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</a:t>
            </a:r>
            <a:r>
              <a:rPr lang="en-CA" sz="1600" dirty="0"/>
              <a:t>: </a:t>
            </a:r>
            <a:r>
              <a:rPr lang="en-CA" sz="1200" dirty="0"/>
              <a:t>“whatever you get”</a:t>
            </a:r>
          </a:p>
        </p:txBody>
      </p:sp>
      <p:cxnSp>
        <p:nvCxnSpPr>
          <p:cNvPr id="7" name="Straight Arrow Connector 6"/>
          <p:cNvCxnSpPr>
            <a:stCxn id="26" idx="1"/>
            <a:endCxn id="21" idx="13"/>
          </p:cNvCxnSpPr>
          <p:nvPr/>
        </p:nvCxnSpPr>
        <p:spPr>
          <a:xfrm flipH="1" flipV="1">
            <a:off x="6155377" y="3574473"/>
            <a:ext cx="1872586" cy="65935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85020" y="5696014"/>
            <a:ext cx="3149369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i="1" dirty="0"/>
              <a:t>Note: light-field on the patient appears distorted (medial border of light will “look” larger than it really is)</a:t>
            </a:r>
          </a:p>
        </p:txBody>
      </p:sp>
      <p:sp>
        <p:nvSpPr>
          <p:cNvPr id="21" name="Freeform 20"/>
          <p:cNvSpPr/>
          <p:nvPr/>
        </p:nvSpPr>
        <p:spPr>
          <a:xfrm>
            <a:off x="5870370" y="2850079"/>
            <a:ext cx="653143" cy="1246909"/>
          </a:xfrm>
          <a:custGeom>
            <a:avLst/>
            <a:gdLst>
              <a:gd name="connsiteX0" fmla="*/ 0 w 653143"/>
              <a:gd name="connsiteY0" fmla="*/ 0 h 1246909"/>
              <a:gd name="connsiteX1" fmla="*/ 23750 w 653143"/>
              <a:gd name="connsiteY1" fmla="*/ 71252 h 1246909"/>
              <a:gd name="connsiteX2" fmla="*/ 47501 w 653143"/>
              <a:gd name="connsiteY2" fmla="*/ 106878 h 1246909"/>
              <a:gd name="connsiteX3" fmla="*/ 59376 w 653143"/>
              <a:gd name="connsiteY3" fmla="*/ 166254 h 1246909"/>
              <a:gd name="connsiteX4" fmla="*/ 106878 w 653143"/>
              <a:gd name="connsiteY4" fmla="*/ 273132 h 1246909"/>
              <a:gd name="connsiteX5" fmla="*/ 118753 w 653143"/>
              <a:gd name="connsiteY5" fmla="*/ 308758 h 1246909"/>
              <a:gd name="connsiteX6" fmla="*/ 142504 w 653143"/>
              <a:gd name="connsiteY6" fmla="*/ 356260 h 1246909"/>
              <a:gd name="connsiteX7" fmla="*/ 154379 w 653143"/>
              <a:gd name="connsiteY7" fmla="*/ 391886 h 1246909"/>
              <a:gd name="connsiteX8" fmla="*/ 178130 w 653143"/>
              <a:gd name="connsiteY8" fmla="*/ 427512 h 1246909"/>
              <a:gd name="connsiteX9" fmla="*/ 213756 w 653143"/>
              <a:gd name="connsiteY9" fmla="*/ 534390 h 1246909"/>
              <a:gd name="connsiteX10" fmla="*/ 225631 w 653143"/>
              <a:gd name="connsiteY10" fmla="*/ 570016 h 1246909"/>
              <a:gd name="connsiteX11" fmla="*/ 237506 w 653143"/>
              <a:gd name="connsiteY11" fmla="*/ 617517 h 1246909"/>
              <a:gd name="connsiteX12" fmla="*/ 261257 w 653143"/>
              <a:gd name="connsiteY12" fmla="*/ 653143 h 1246909"/>
              <a:gd name="connsiteX13" fmla="*/ 285008 w 653143"/>
              <a:gd name="connsiteY13" fmla="*/ 724395 h 1246909"/>
              <a:gd name="connsiteX14" fmla="*/ 296883 w 653143"/>
              <a:gd name="connsiteY14" fmla="*/ 760021 h 1246909"/>
              <a:gd name="connsiteX15" fmla="*/ 320634 w 653143"/>
              <a:gd name="connsiteY15" fmla="*/ 795647 h 1246909"/>
              <a:gd name="connsiteX16" fmla="*/ 368135 w 653143"/>
              <a:gd name="connsiteY16" fmla="*/ 866899 h 1246909"/>
              <a:gd name="connsiteX17" fmla="*/ 451262 w 653143"/>
              <a:gd name="connsiteY17" fmla="*/ 961901 h 1246909"/>
              <a:gd name="connsiteX18" fmla="*/ 463137 w 653143"/>
              <a:gd name="connsiteY18" fmla="*/ 997527 h 1246909"/>
              <a:gd name="connsiteX19" fmla="*/ 534389 w 653143"/>
              <a:gd name="connsiteY19" fmla="*/ 1056904 h 1246909"/>
              <a:gd name="connsiteX20" fmla="*/ 605641 w 653143"/>
              <a:gd name="connsiteY20" fmla="*/ 1163782 h 1246909"/>
              <a:gd name="connsiteX21" fmla="*/ 629392 w 653143"/>
              <a:gd name="connsiteY21" fmla="*/ 1199408 h 1246909"/>
              <a:gd name="connsiteX22" fmla="*/ 653143 w 653143"/>
              <a:gd name="connsiteY22" fmla="*/ 1246909 h 1246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53143" h="1246909">
                <a:moveTo>
                  <a:pt x="0" y="0"/>
                </a:moveTo>
                <a:cubicBezTo>
                  <a:pt x="7917" y="23751"/>
                  <a:pt x="13582" y="48374"/>
                  <a:pt x="23750" y="71252"/>
                </a:cubicBezTo>
                <a:cubicBezTo>
                  <a:pt x="29547" y="84294"/>
                  <a:pt x="42490" y="93514"/>
                  <a:pt x="47501" y="106878"/>
                </a:cubicBezTo>
                <a:cubicBezTo>
                  <a:pt x="54588" y="125777"/>
                  <a:pt x="53576" y="146921"/>
                  <a:pt x="59376" y="166254"/>
                </a:cubicBezTo>
                <a:cubicBezTo>
                  <a:pt x="77791" y="227638"/>
                  <a:pt x="83485" y="218547"/>
                  <a:pt x="106878" y="273132"/>
                </a:cubicBezTo>
                <a:cubicBezTo>
                  <a:pt x="111809" y="284638"/>
                  <a:pt x="113822" y="297252"/>
                  <a:pt x="118753" y="308758"/>
                </a:cubicBezTo>
                <a:cubicBezTo>
                  <a:pt x="125726" y="325030"/>
                  <a:pt x="135531" y="339988"/>
                  <a:pt x="142504" y="356260"/>
                </a:cubicBezTo>
                <a:cubicBezTo>
                  <a:pt x="147435" y="367766"/>
                  <a:pt x="148781" y="380690"/>
                  <a:pt x="154379" y="391886"/>
                </a:cubicBezTo>
                <a:cubicBezTo>
                  <a:pt x="160762" y="404652"/>
                  <a:pt x="170213" y="415637"/>
                  <a:pt x="178130" y="427512"/>
                </a:cubicBezTo>
                <a:lnTo>
                  <a:pt x="213756" y="534390"/>
                </a:lnTo>
                <a:cubicBezTo>
                  <a:pt x="217714" y="546265"/>
                  <a:pt x="222595" y="557872"/>
                  <a:pt x="225631" y="570016"/>
                </a:cubicBezTo>
                <a:cubicBezTo>
                  <a:pt x="229589" y="585850"/>
                  <a:pt x="231077" y="602516"/>
                  <a:pt x="237506" y="617517"/>
                </a:cubicBezTo>
                <a:cubicBezTo>
                  <a:pt x="243128" y="630635"/>
                  <a:pt x="253340" y="641268"/>
                  <a:pt x="261257" y="653143"/>
                </a:cubicBezTo>
                <a:lnTo>
                  <a:pt x="285008" y="724395"/>
                </a:lnTo>
                <a:cubicBezTo>
                  <a:pt x="288966" y="736270"/>
                  <a:pt x="289939" y="749606"/>
                  <a:pt x="296883" y="760021"/>
                </a:cubicBezTo>
                <a:lnTo>
                  <a:pt x="320634" y="795647"/>
                </a:lnTo>
                <a:cubicBezTo>
                  <a:pt x="343345" y="863781"/>
                  <a:pt x="316245" y="800183"/>
                  <a:pt x="368135" y="866899"/>
                </a:cubicBezTo>
                <a:cubicBezTo>
                  <a:pt x="442736" y="962814"/>
                  <a:pt x="382294" y="915924"/>
                  <a:pt x="451262" y="961901"/>
                </a:cubicBezTo>
                <a:cubicBezTo>
                  <a:pt x="455220" y="973776"/>
                  <a:pt x="456193" y="987112"/>
                  <a:pt x="463137" y="997527"/>
                </a:cubicBezTo>
                <a:cubicBezTo>
                  <a:pt x="481424" y="1024957"/>
                  <a:pt x="508102" y="1039379"/>
                  <a:pt x="534389" y="1056904"/>
                </a:cubicBezTo>
                <a:lnTo>
                  <a:pt x="605641" y="1163782"/>
                </a:lnTo>
                <a:lnTo>
                  <a:pt x="629392" y="1199408"/>
                </a:lnTo>
                <a:cubicBezTo>
                  <a:pt x="643037" y="1240345"/>
                  <a:pt x="632415" y="1226183"/>
                  <a:pt x="653143" y="1246909"/>
                </a:cubicBezTo>
              </a:path>
            </a:pathLst>
          </a:custGeom>
          <a:noFill/>
          <a:ln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472478" y="2134729"/>
            <a:ext cx="298849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b="1" dirty="0">
                <a:solidFill>
                  <a:srgbClr val="CC00FF"/>
                </a:solidFill>
              </a:rPr>
              <a:t>AC joint AND superior angle perpendicular to IR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99156" y="5824013"/>
            <a:ext cx="174968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Arm flexed 90</a:t>
            </a:r>
            <a:r>
              <a:rPr lang="en-CA" baseline="30000" dirty="0"/>
              <a:t>0</a:t>
            </a:r>
            <a:r>
              <a:rPr lang="en-CA" dirty="0"/>
              <a:t>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911391" y="913461"/>
            <a:ext cx="268563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Collimator light matches angle of medial border</a:t>
            </a:r>
          </a:p>
        </p:txBody>
      </p:sp>
      <p:cxnSp>
        <p:nvCxnSpPr>
          <p:cNvPr id="42" name="Straight Arrow Connector 41"/>
          <p:cNvCxnSpPr/>
          <p:nvPr/>
        </p:nvCxnSpPr>
        <p:spPr>
          <a:xfrm flipH="1" flipV="1">
            <a:off x="6737269" y="5284520"/>
            <a:ext cx="993799" cy="741172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48645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24396"/>
            <a:ext cx="10515600" cy="1325563"/>
          </a:xfrm>
        </p:spPr>
        <p:txBody>
          <a:bodyPr/>
          <a:lstStyle/>
          <a:p>
            <a:r>
              <a:rPr lang="en-CA" dirty="0"/>
              <a:t>Superoinferior “Axial” - Considerations</a:t>
            </a:r>
            <a:endParaRPr lang="en-CA" sz="2000" dirty="0"/>
          </a:p>
        </p:txBody>
      </p:sp>
      <p:sp>
        <p:nvSpPr>
          <p:cNvPr id="12" name="Rectangle 11"/>
          <p:cNvSpPr/>
          <p:nvPr/>
        </p:nvSpPr>
        <p:spPr>
          <a:xfrm>
            <a:off x="3858393" y="951688"/>
            <a:ext cx="45793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400" b="1" dirty="0">
                <a:solidFill>
                  <a:srgbClr val="000000"/>
                </a:solidFill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20314" y="5859429"/>
            <a:ext cx="606716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b="1" dirty="0">
                <a:solidFill>
                  <a:srgbClr val="000000"/>
                </a:solidFill>
                <a:cs typeface="Arial" pitchFamily="34" charset="0"/>
              </a:rPr>
              <a:t>Superoinferior</a:t>
            </a:r>
            <a:r>
              <a:rPr lang="en-CA" sz="1400" dirty="0">
                <a:solidFill>
                  <a:srgbClr val="000000"/>
                </a:solidFill>
                <a:cs typeface="Arial" pitchFamily="34" charset="0"/>
              </a:rPr>
              <a:t> Shoulder radiographs require ~¼ of the proximal humerus, entire coracoid process, and anterior/posterior soft-tissue margins</a:t>
            </a:r>
            <a:endParaRPr lang="en-CA" sz="1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333" y="1518701"/>
            <a:ext cx="4279763" cy="434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8608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07616"/>
            <a:ext cx="10515600" cy="1325563"/>
          </a:xfrm>
        </p:spPr>
        <p:txBody>
          <a:bodyPr/>
          <a:lstStyle/>
          <a:p>
            <a:r>
              <a:rPr lang="en-CA" dirty="0"/>
              <a:t>Positioning – </a:t>
            </a:r>
            <a:r>
              <a:rPr lang="en-CA" dirty="0" err="1"/>
              <a:t>Superoinferior</a:t>
            </a:r>
            <a:r>
              <a:rPr lang="en-CA" dirty="0"/>
              <a:t> </a:t>
            </a:r>
            <a:r>
              <a:rPr lang="en-CA" sz="2000" b="0" i="1" dirty="0"/>
              <a:t>(0-15</a:t>
            </a:r>
            <a:r>
              <a:rPr lang="en-CA" sz="2000" b="0" i="1" baseline="30000" dirty="0"/>
              <a:t>o</a:t>
            </a:r>
            <a:r>
              <a:rPr lang="en-CA" sz="2000" b="0" i="1" dirty="0"/>
              <a:t>) </a:t>
            </a:r>
            <a:r>
              <a:rPr lang="en-CA" dirty="0"/>
              <a:t>Axial</a:t>
            </a:r>
            <a:endParaRPr lang="en-CA" b="0" i="1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40969" y="1218948"/>
            <a:ext cx="5564727" cy="4351338"/>
          </a:xfrm>
        </p:spPr>
        <p:txBody>
          <a:bodyPr/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Seat patient at end of table on a stool/chair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Flex patient’s elbow 90</a:t>
            </a:r>
            <a:r>
              <a:rPr lang="en-CA" sz="2400" baseline="30000" dirty="0"/>
              <a:t>o</a:t>
            </a:r>
            <a:r>
              <a:rPr lang="en-CA" sz="2400" dirty="0"/>
              <a:t> 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Get patient to lean laterally, to place shoulder joint over a </a:t>
            </a:r>
            <a:r>
              <a:rPr lang="en-CA" sz="2400" dirty="0">
                <a:solidFill>
                  <a:srgbClr val="CC00FF"/>
                </a:solidFill>
              </a:rPr>
              <a:t>small</a:t>
            </a:r>
            <a:r>
              <a:rPr lang="en-CA" sz="2400" dirty="0"/>
              <a:t> </a:t>
            </a:r>
            <a:r>
              <a:rPr lang="en-CA" sz="2400" dirty="0">
                <a:solidFill>
                  <a:srgbClr val="CC00FF"/>
                </a:solidFill>
              </a:rPr>
              <a:t>cassette</a:t>
            </a:r>
          </a:p>
          <a:p>
            <a:pPr marL="800100" lv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CA" sz="2000" i="1" dirty="0"/>
              <a:t>Notes: lowering the table helps place the joint “on top” of the IR</a:t>
            </a:r>
          </a:p>
          <a:p>
            <a:pPr marL="800100" lv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CA" sz="2000" i="1" dirty="0"/>
              <a:t>If shoulder joint does not extend over the IR, angle the x-ray tube (not to exceed 15</a:t>
            </a:r>
            <a:r>
              <a:rPr lang="en-CA" sz="2000" i="1" baseline="30000" dirty="0"/>
              <a:t>0</a:t>
            </a:r>
            <a:r>
              <a:rPr lang="en-CA" sz="2000" i="1" dirty="0"/>
              <a:t>) towards the elbow, until the joint “lands on top” of the IR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CA" sz="2400" dirty="0"/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1652588" y="5708294"/>
            <a:ext cx="8758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*</a:t>
            </a:r>
            <a:r>
              <a:rPr lang="en-CA" sz="2400" b="1" dirty="0">
                <a:solidFill>
                  <a:srgbClr val="000000"/>
                </a:solidFill>
                <a:cs typeface="Arial" pitchFamily="34" charset="0"/>
              </a:rPr>
              <a:t>CR over shoulder joint </a:t>
            </a: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– use “laser light” to help center</a:t>
            </a: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624014" y="6370960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6807486" y="621773"/>
            <a:ext cx="3566967" cy="5195292"/>
            <a:chOff x="5283485" y="621773"/>
            <a:chExt cx="3566967" cy="519529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/>
            <a:srcRect l="17752" t="8068" r="7509" b="21980"/>
            <a:stretch/>
          </p:blipFill>
          <p:spPr>
            <a:xfrm>
              <a:off x="5283485" y="1120150"/>
              <a:ext cx="3566967" cy="4451337"/>
            </a:xfrm>
            <a:prstGeom prst="rect">
              <a:avLst/>
            </a:prstGeom>
          </p:spPr>
        </p:pic>
        <p:sp>
          <p:nvSpPr>
            <p:cNvPr id="14" name="Freeform 13"/>
            <p:cNvSpPr/>
            <p:nvPr/>
          </p:nvSpPr>
          <p:spPr>
            <a:xfrm rot="20776790" flipH="1">
              <a:off x="6337936" y="3102438"/>
              <a:ext cx="599519" cy="339968"/>
            </a:xfrm>
            <a:custGeom>
              <a:avLst/>
              <a:gdLst>
                <a:gd name="connsiteX0" fmla="*/ 2127510 w 2127510"/>
                <a:gd name="connsiteY0" fmla="*/ 506627 h 1334529"/>
                <a:gd name="connsiteX1" fmla="*/ 1917445 w 2127510"/>
                <a:gd name="connsiteY1" fmla="*/ 481913 h 1334529"/>
                <a:gd name="connsiteX2" fmla="*/ 1843304 w 2127510"/>
                <a:gd name="connsiteY2" fmla="*/ 469556 h 1334529"/>
                <a:gd name="connsiteX3" fmla="*/ 1781520 w 2127510"/>
                <a:gd name="connsiteY3" fmla="*/ 457200 h 1334529"/>
                <a:gd name="connsiteX4" fmla="*/ 1633239 w 2127510"/>
                <a:gd name="connsiteY4" fmla="*/ 444843 h 1334529"/>
                <a:gd name="connsiteX5" fmla="*/ 1571456 w 2127510"/>
                <a:gd name="connsiteY5" fmla="*/ 432486 h 1334529"/>
                <a:gd name="connsiteX6" fmla="*/ 1460245 w 2127510"/>
                <a:gd name="connsiteY6" fmla="*/ 395416 h 1334529"/>
                <a:gd name="connsiteX7" fmla="*/ 1423175 w 2127510"/>
                <a:gd name="connsiteY7" fmla="*/ 383059 h 1334529"/>
                <a:gd name="connsiteX8" fmla="*/ 1373747 w 2127510"/>
                <a:gd name="connsiteY8" fmla="*/ 370702 h 1334529"/>
                <a:gd name="connsiteX9" fmla="*/ 1311964 w 2127510"/>
                <a:gd name="connsiteY9" fmla="*/ 358346 h 1334529"/>
                <a:gd name="connsiteX10" fmla="*/ 1225466 w 2127510"/>
                <a:gd name="connsiteY10" fmla="*/ 333632 h 1334529"/>
                <a:gd name="connsiteX11" fmla="*/ 1089542 w 2127510"/>
                <a:gd name="connsiteY11" fmla="*/ 308919 h 1334529"/>
                <a:gd name="connsiteX12" fmla="*/ 990688 w 2127510"/>
                <a:gd name="connsiteY12" fmla="*/ 197708 h 1334529"/>
                <a:gd name="connsiteX13" fmla="*/ 965975 w 2127510"/>
                <a:gd name="connsiteY13" fmla="*/ 160637 h 1334529"/>
                <a:gd name="connsiteX14" fmla="*/ 941261 w 2127510"/>
                <a:gd name="connsiteY14" fmla="*/ 111210 h 1334529"/>
                <a:gd name="connsiteX15" fmla="*/ 904191 w 2127510"/>
                <a:gd name="connsiteY15" fmla="*/ 98854 h 1334529"/>
                <a:gd name="connsiteX16" fmla="*/ 830050 w 2127510"/>
                <a:gd name="connsiteY16" fmla="*/ 49427 h 1334529"/>
                <a:gd name="connsiteX17" fmla="*/ 755910 w 2127510"/>
                <a:gd name="connsiteY17" fmla="*/ 24713 h 1334529"/>
                <a:gd name="connsiteX18" fmla="*/ 718839 w 2127510"/>
                <a:gd name="connsiteY18" fmla="*/ 12356 h 1334529"/>
                <a:gd name="connsiteX19" fmla="*/ 669412 w 2127510"/>
                <a:gd name="connsiteY19" fmla="*/ 0 h 1334529"/>
                <a:gd name="connsiteX20" fmla="*/ 582915 w 2127510"/>
                <a:gd name="connsiteY20" fmla="*/ 12356 h 1334529"/>
                <a:gd name="connsiteX21" fmla="*/ 558202 w 2127510"/>
                <a:gd name="connsiteY21" fmla="*/ 49427 h 1334529"/>
                <a:gd name="connsiteX22" fmla="*/ 521131 w 2127510"/>
                <a:gd name="connsiteY22" fmla="*/ 74140 h 1334529"/>
                <a:gd name="connsiteX23" fmla="*/ 484061 w 2127510"/>
                <a:gd name="connsiteY23" fmla="*/ 111210 h 1334529"/>
                <a:gd name="connsiteX24" fmla="*/ 446991 w 2127510"/>
                <a:gd name="connsiteY24" fmla="*/ 123567 h 1334529"/>
                <a:gd name="connsiteX25" fmla="*/ 372850 w 2127510"/>
                <a:gd name="connsiteY25" fmla="*/ 160637 h 1334529"/>
                <a:gd name="connsiteX26" fmla="*/ 298710 w 2127510"/>
                <a:gd name="connsiteY26" fmla="*/ 210065 h 1334529"/>
                <a:gd name="connsiteX27" fmla="*/ 261639 w 2127510"/>
                <a:gd name="connsiteY27" fmla="*/ 247135 h 1334529"/>
                <a:gd name="connsiteX28" fmla="*/ 187499 w 2127510"/>
                <a:gd name="connsiteY28" fmla="*/ 296562 h 1334529"/>
                <a:gd name="connsiteX29" fmla="*/ 162785 w 2127510"/>
                <a:gd name="connsiteY29" fmla="*/ 345989 h 1334529"/>
                <a:gd name="connsiteX30" fmla="*/ 150429 w 2127510"/>
                <a:gd name="connsiteY30" fmla="*/ 383059 h 1334529"/>
                <a:gd name="connsiteX31" fmla="*/ 125715 w 2127510"/>
                <a:gd name="connsiteY31" fmla="*/ 420129 h 1334529"/>
                <a:gd name="connsiteX32" fmla="*/ 113358 w 2127510"/>
                <a:gd name="connsiteY32" fmla="*/ 457200 h 1334529"/>
                <a:gd name="connsiteX33" fmla="*/ 101002 w 2127510"/>
                <a:gd name="connsiteY33" fmla="*/ 506627 h 1334529"/>
                <a:gd name="connsiteX34" fmla="*/ 63931 w 2127510"/>
                <a:gd name="connsiteY34" fmla="*/ 556054 h 1334529"/>
                <a:gd name="connsiteX35" fmla="*/ 14504 w 2127510"/>
                <a:gd name="connsiteY35" fmla="*/ 630194 h 1334529"/>
                <a:gd name="connsiteX36" fmla="*/ 14504 w 2127510"/>
                <a:gd name="connsiteY36" fmla="*/ 877329 h 1334529"/>
                <a:gd name="connsiteX37" fmla="*/ 39218 w 2127510"/>
                <a:gd name="connsiteY37" fmla="*/ 963827 h 1334529"/>
                <a:gd name="connsiteX38" fmla="*/ 101002 w 2127510"/>
                <a:gd name="connsiteY38" fmla="*/ 1037967 h 1334529"/>
                <a:gd name="connsiteX39" fmla="*/ 125715 w 2127510"/>
                <a:gd name="connsiteY39" fmla="*/ 1075037 h 1334529"/>
                <a:gd name="connsiteX40" fmla="*/ 162785 w 2127510"/>
                <a:gd name="connsiteY40" fmla="*/ 1112108 h 1334529"/>
                <a:gd name="connsiteX41" fmla="*/ 187499 w 2127510"/>
                <a:gd name="connsiteY41" fmla="*/ 1149178 h 1334529"/>
                <a:gd name="connsiteX42" fmla="*/ 224569 w 2127510"/>
                <a:gd name="connsiteY42" fmla="*/ 1173892 h 1334529"/>
                <a:gd name="connsiteX43" fmla="*/ 273996 w 2127510"/>
                <a:gd name="connsiteY43" fmla="*/ 1210962 h 1334529"/>
                <a:gd name="connsiteX44" fmla="*/ 385207 w 2127510"/>
                <a:gd name="connsiteY44" fmla="*/ 1285102 h 1334529"/>
                <a:gd name="connsiteX45" fmla="*/ 422277 w 2127510"/>
                <a:gd name="connsiteY45" fmla="*/ 1309816 h 1334529"/>
                <a:gd name="connsiteX46" fmla="*/ 607629 w 2127510"/>
                <a:gd name="connsiteY46" fmla="*/ 1334529 h 1334529"/>
                <a:gd name="connsiteX47" fmla="*/ 706483 w 2127510"/>
                <a:gd name="connsiteY47" fmla="*/ 1322173 h 1334529"/>
                <a:gd name="connsiteX48" fmla="*/ 780623 w 2127510"/>
                <a:gd name="connsiteY48" fmla="*/ 1297459 h 1334529"/>
                <a:gd name="connsiteX49" fmla="*/ 842407 w 2127510"/>
                <a:gd name="connsiteY49" fmla="*/ 1223319 h 1334529"/>
                <a:gd name="connsiteX50" fmla="*/ 891834 w 2127510"/>
                <a:gd name="connsiteY50" fmla="*/ 1136821 h 1334529"/>
                <a:gd name="connsiteX51" fmla="*/ 928904 w 2127510"/>
                <a:gd name="connsiteY51" fmla="*/ 1124465 h 1334529"/>
                <a:gd name="connsiteX52" fmla="*/ 1064829 w 2127510"/>
                <a:gd name="connsiteY52" fmla="*/ 1099751 h 1334529"/>
                <a:gd name="connsiteX53" fmla="*/ 1596169 w 2127510"/>
                <a:gd name="connsiteY53" fmla="*/ 1099751 h 1334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127510" h="1334529">
                  <a:moveTo>
                    <a:pt x="2127510" y="506627"/>
                  </a:moveTo>
                  <a:cubicBezTo>
                    <a:pt x="1994699" y="480064"/>
                    <a:pt x="2139534" y="506590"/>
                    <a:pt x="1917445" y="481913"/>
                  </a:cubicBezTo>
                  <a:cubicBezTo>
                    <a:pt x="1892544" y="479146"/>
                    <a:pt x="1867954" y="474038"/>
                    <a:pt x="1843304" y="469556"/>
                  </a:cubicBezTo>
                  <a:cubicBezTo>
                    <a:pt x="1822640" y="465799"/>
                    <a:pt x="1802379" y="459654"/>
                    <a:pt x="1781520" y="457200"/>
                  </a:cubicBezTo>
                  <a:cubicBezTo>
                    <a:pt x="1732261" y="451405"/>
                    <a:pt x="1682666" y="448962"/>
                    <a:pt x="1633239" y="444843"/>
                  </a:cubicBezTo>
                  <a:cubicBezTo>
                    <a:pt x="1612645" y="440724"/>
                    <a:pt x="1591718" y="438012"/>
                    <a:pt x="1571456" y="432486"/>
                  </a:cubicBezTo>
                  <a:cubicBezTo>
                    <a:pt x="1571430" y="432479"/>
                    <a:pt x="1478793" y="401599"/>
                    <a:pt x="1460245" y="395416"/>
                  </a:cubicBezTo>
                  <a:cubicBezTo>
                    <a:pt x="1447888" y="391297"/>
                    <a:pt x="1435811" y="386218"/>
                    <a:pt x="1423175" y="383059"/>
                  </a:cubicBezTo>
                  <a:cubicBezTo>
                    <a:pt x="1406699" y="378940"/>
                    <a:pt x="1390326" y="374386"/>
                    <a:pt x="1373747" y="370702"/>
                  </a:cubicBezTo>
                  <a:cubicBezTo>
                    <a:pt x="1353245" y="366146"/>
                    <a:pt x="1332339" y="363440"/>
                    <a:pt x="1311964" y="358346"/>
                  </a:cubicBezTo>
                  <a:cubicBezTo>
                    <a:pt x="1241377" y="340700"/>
                    <a:pt x="1310222" y="349043"/>
                    <a:pt x="1225466" y="333632"/>
                  </a:cubicBezTo>
                  <a:cubicBezTo>
                    <a:pt x="1063106" y="304111"/>
                    <a:pt x="1201657" y="336946"/>
                    <a:pt x="1089542" y="308919"/>
                  </a:cubicBezTo>
                  <a:cubicBezTo>
                    <a:pt x="1016355" y="254028"/>
                    <a:pt x="1051537" y="288982"/>
                    <a:pt x="990688" y="197708"/>
                  </a:cubicBezTo>
                  <a:cubicBezTo>
                    <a:pt x="982450" y="185351"/>
                    <a:pt x="972617" y="173920"/>
                    <a:pt x="965975" y="160637"/>
                  </a:cubicBezTo>
                  <a:cubicBezTo>
                    <a:pt x="957737" y="144161"/>
                    <a:pt x="954286" y="124235"/>
                    <a:pt x="941261" y="111210"/>
                  </a:cubicBezTo>
                  <a:cubicBezTo>
                    <a:pt x="932051" y="102000"/>
                    <a:pt x="916548" y="102973"/>
                    <a:pt x="904191" y="98854"/>
                  </a:cubicBezTo>
                  <a:cubicBezTo>
                    <a:pt x="879477" y="82378"/>
                    <a:pt x="858228" y="58820"/>
                    <a:pt x="830050" y="49427"/>
                  </a:cubicBezTo>
                  <a:lnTo>
                    <a:pt x="755910" y="24713"/>
                  </a:lnTo>
                  <a:cubicBezTo>
                    <a:pt x="743553" y="20594"/>
                    <a:pt x="731476" y="15515"/>
                    <a:pt x="718839" y="12356"/>
                  </a:cubicBezTo>
                  <a:lnTo>
                    <a:pt x="669412" y="0"/>
                  </a:lnTo>
                  <a:cubicBezTo>
                    <a:pt x="640580" y="4119"/>
                    <a:pt x="609530" y="527"/>
                    <a:pt x="582915" y="12356"/>
                  </a:cubicBezTo>
                  <a:cubicBezTo>
                    <a:pt x="569344" y="18388"/>
                    <a:pt x="568703" y="38926"/>
                    <a:pt x="558202" y="49427"/>
                  </a:cubicBezTo>
                  <a:cubicBezTo>
                    <a:pt x="547701" y="59928"/>
                    <a:pt x="532540" y="64633"/>
                    <a:pt x="521131" y="74140"/>
                  </a:cubicBezTo>
                  <a:cubicBezTo>
                    <a:pt x="507706" y="85327"/>
                    <a:pt x="498601" y="101517"/>
                    <a:pt x="484061" y="111210"/>
                  </a:cubicBezTo>
                  <a:cubicBezTo>
                    <a:pt x="473223" y="118435"/>
                    <a:pt x="458641" y="117742"/>
                    <a:pt x="446991" y="123567"/>
                  </a:cubicBezTo>
                  <a:cubicBezTo>
                    <a:pt x="351183" y="171472"/>
                    <a:pt x="466018" y="129583"/>
                    <a:pt x="372850" y="160637"/>
                  </a:cubicBezTo>
                  <a:cubicBezTo>
                    <a:pt x="254602" y="278888"/>
                    <a:pt x="406000" y="138539"/>
                    <a:pt x="298710" y="210065"/>
                  </a:cubicBezTo>
                  <a:cubicBezTo>
                    <a:pt x="284170" y="219758"/>
                    <a:pt x="275433" y="236406"/>
                    <a:pt x="261639" y="247135"/>
                  </a:cubicBezTo>
                  <a:cubicBezTo>
                    <a:pt x="238194" y="265370"/>
                    <a:pt x="187499" y="296562"/>
                    <a:pt x="187499" y="296562"/>
                  </a:cubicBezTo>
                  <a:cubicBezTo>
                    <a:pt x="179261" y="313038"/>
                    <a:pt x="170041" y="329058"/>
                    <a:pt x="162785" y="345989"/>
                  </a:cubicBezTo>
                  <a:cubicBezTo>
                    <a:pt x="157654" y="357961"/>
                    <a:pt x="156254" y="371409"/>
                    <a:pt x="150429" y="383059"/>
                  </a:cubicBezTo>
                  <a:cubicBezTo>
                    <a:pt x="143787" y="396342"/>
                    <a:pt x="133953" y="407772"/>
                    <a:pt x="125715" y="420129"/>
                  </a:cubicBezTo>
                  <a:cubicBezTo>
                    <a:pt x="121596" y="432486"/>
                    <a:pt x="116936" y="444676"/>
                    <a:pt x="113358" y="457200"/>
                  </a:cubicBezTo>
                  <a:cubicBezTo>
                    <a:pt x="108693" y="473529"/>
                    <a:pt x="108597" y="491437"/>
                    <a:pt x="101002" y="506627"/>
                  </a:cubicBezTo>
                  <a:cubicBezTo>
                    <a:pt x="91792" y="525047"/>
                    <a:pt x="75741" y="539182"/>
                    <a:pt x="63931" y="556054"/>
                  </a:cubicBezTo>
                  <a:cubicBezTo>
                    <a:pt x="46898" y="580387"/>
                    <a:pt x="14504" y="630194"/>
                    <a:pt x="14504" y="630194"/>
                  </a:cubicBezTo>
                  <a:cubicBezTo>
                    <a:pt x="-5314" y="749102"/>
                    <a:pt x="-4352" y="707628"/>
                    <a:pt x="14504" y="877329"/>
                  </a:cubicBezTo>
                  <a:cubicBezTo>
                    <a:pt x="15635" y="887509"/>
                    <a:pt x="32524" y="950438"/>
                    <a:pt x="39218" y="963827"/>
                  </a:cubicBezTo>
                  <a:cubicBezTo>
                    <a:pt x="62228" y="1009848"/>
                    <a:pt x="66840" y="996973"/>
                    <a:pt x="101002" y="1037967"/>
                  </a:cubicBezTo>
                  <a:cubicBezTo>
                    <a:pt x="110509" y="1049376"/>
                    <a:pt x="116208" y="1063628"/>
                    <a:pt x="125715" y="1075037"/>
                  </a:cubicBezTo>
                  <a:cubicBezTo>
                    <a:pt x="136902" y="1088462"/>
                    <a:pt x="151598" y="1098683"/>
                    <a:pt x="162785" y="1112108"/>
                  </a:cubicBezTo>
                  <a:cubicBezTo>
                    <a:pt x="172292" y="1123517"/>
                    <a:pt x="176998" y="1138677"/>
                    <a:pt x="187499" y="1149178"/>
                  </a:cubicBezTo>
                  <a:cubicBezTo>
                    <a:pt x="198000" y="1159679"/>
                    <a:pt x="212484" y="1165260"/>
                    <a:pt x="224569" y="1173892"/>
                  </a:cubicBezTo>
                  <a:cubicBezTo>
                    <a:pt x="241327" y="1185862"/>
                    <a:pt x="257124" y="1199152"/>
                    <a:pt x="273996" y="1210962"/>
                  </a:cubicBezTo>
                  <a:cubicBezTo>
                    <a:pt x="274023" y="1210981"/>
                    <a:pt x="366658" y="1272736"/>
                    <a:pt x="385207" y="1285102"/>
                  </a:cubicBezTo>
                  <a:cubicBezTo>
                    <a:pt x="397564" y="1293340"/>
                    <a:pt x="407541" y="1307974"/>
                    <a:pt x="422277" y="1309816"/>
                  </a:cubicBezTo>
                  <a:cubicBezTo>
                    <a:pt x="550031" y="1325786"/>
                    <a:pt x="488257" y="1317477"/>
                    <a:pt x="607629" y="1334529"/>
                  </a:cubicBezTo>
                  <a:cubicBezTo>
                    <a:pt x="640580" y="1330410"/>
                    <a:pt x="674012" y="1329131"/>
                    <a:pt x="706483" y="1322173"/>
                  </a:cubicBezTo>
                  <a:cubicBezTo>
                    <a:pt x="731955" y="1316715"/>
                    <a:pt x="780623" y="1297459"/>
                    <a:pt x="780623" y="1297459"/>
                  </a:cubicBezTo>
                  <a:cubicBezTo>
                    <a:pt x="814697" y="1263385"/>
                    <a:pt x="819470" y="1263458"/>
                    <a:pt x="842407" y="1223319"/>
                  </a:cubicBezTo>
                  <a:cubicBezTo>
                    <a:pt x="850089" y="1209875"/>
                    <a:pt x="875988" y="1149498"/>
                    <a:pt x="891834" y="1136821"/>
                  </a:cubicBezTo>
                  <a:cubicBezTo>
                    <a:pt x="902005" y="1128684"/>
                    <a:pt x="916268" y="1127624"/>
                    <a:pt x="928904" y="1124465"/>
                  </a:cubicBezTo>
                  <a:cubicBezTo>
                    <a:pt x="945796" y="1120242"/>
                    <a:pt x="1052832" y="1099996"/>
                    <a:pt x="1064829" y="1099751"/>
                  </a:cubicBezTo>
                  <a:cubicBezTo>
                    <a:pt x="1241905" y="1096137"/>
                    <a:pt x="1419056" y="1099751"/>
                    <a:pt x="1596169" y="1099751"/>
                  </a:cubicBezTo>
                </a:path>
              </a:pathLst>
            </a:custGeom>
            <a:solidFill>
              <a:srgbClr val="FFFF00">
                <a:alpha val="20000"/>
              </a:srgbClr>
            </a:solidFill>
            <a:ln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/>
            <a:srcRect l="59935" t="23254" b="35828"/>
            <a:stretch/>
          </p:blipFill>
          <p:spPr>
            <a:xfrm rot="16200000">
              <a:off x="6493347" y="693085"/>
              <a:ext cx="951744" cy="809119"/>
            </a:xfrm>
            <a:prstGeom prst="rect">
              <a:avLst/>
            </a:prstGeom>
          </p:spPr>
        </p:pic>
        <p:cxnSp>
          <p:nvCxnSpPr>
            <p:cNvPr id="8" name="Straight Arrow Connector 7"/>
            <p:cNvCxnSpPr/>
            <p:nvPr/>
          </p:nvCxnSpPr>
          <p:spPr>
            <a:xfrm>
              <a:off x="6969219" y="1389413"/>
              <a:ext cx="0" cy="244631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 Placeholder 4"/>
            <p:cNvSpPr txBox="1">
              <a:spLocks/>
            </p:cNvSpPr>
            <p:nvPr/>
          </p:nvSpPr>
          <p:spPr>
            <a:xfrm>
              <a:off x="5283485" y="5536508"/>
              <a:ext cx="2530420" cy="280557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3074069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</a:t>
            </a:r>
            <a:r>
              <a:rPr lang="en-CA" dirty="0" err="1"/>
              <a:t>Superoinferior</a:t>
            </a:r>
            <a:r>
              <a:rPr lang="en-CA" dirty="0"/>
              <a:t> </a:t>
            </a:r>
            <a:r>
              <a:rPr lang="en-CA" sz="2000" b="0" i="1" dirty="0"/>
              <a:t>(0-15</a:t>
            </a:r>
            <a:r>
              <a:rPr lang="en-CA" sz="2000" b="0" i="1" baseline="30000" dirty="0"/>
              <a:t>o</a:t>
            </a:r>
            <a:r>
              <a:rPr lang="en-CA" sz="2000" b="0" i="1" dirty="0"/>
              <a:t>) </a:t>
            </a:r>
            <a:r>
              <a:rPr lang="en-CA" dirty="0"/>
              <a:t>Axial</a:t>
            </a:r>
            <a:endParaRPr lang="en-CA" b="0" i="1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1002956" y="1416081"/>
            <a:ext cx="6067411" cy="41042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Locating the shoulder joint:</a:t>
            </a:r>
          </a:p>
          <a:p>
            <a:pPr marL="800100" lv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CA" sz="2000" dirty="0"/>
              <a:t>Gently palpate contour of humeral head </a:t>
            </a:r>
            <a:r>
              <a:rPr lang="en-CA" sz="2000" b="1" u="sng" dirty="0"/>
              <a:t>anteriorly</a:t>
            </a:r>
          </a:p>
          <a:p>
            <a:pPr marL="800100" lv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CA" sz="2000" dirty="0"/>
              <a:t>Move your fingers medially, until humerus ‘ends’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</a:rPr>
              <a:t>Collimate to include anterior and posterior soft tissue, coracoid and entire humeral head</a:t>
            </a:r>
          </a:p>
          <a:p>
            <a:pPr marL="0" indent="0">
              <a:buNone/>
              <a:defRPr/>
            </a:pP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9456" y="4335234"/>
            <a:ext cx="6211573" cy="1720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Place anatomical marker in the light-field, to “walk-along” the </a:t>
            </a:r>
            <a:r>
              <a:rPr lang="en-CA" sz="2400" dirty="0" err="1">
                <a:solidFill>
                  <a:srgbClr val="000000"/>
                </a:solidFill>
                <a:cs typeface="Arial" pitchFamily="34" charset="0"/>
              </a:rPr>
              <a:t>humerus</a:t>
            </a: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 (anteriorly)</a:t>
            </a:r>
          </a:p>
          <a:p>
            <a:pPr marL="457200" indent="-3429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Ask patient to rotate and tilt their head towards their unaffected shoulder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493886" y="1396380"/>
            <a:ext cx="4070374" cy="3781332"/>
            <a:chOff x="4830633" y="1081188"/>
            <a:chExt cx="4070374" cy="378133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/>
            <a:srcRect l="27898" t="30125" r="-727" b="5742"/>
            <a:stretch/>
          </p:blipFill>
          <p:spPr>
            <a:xfrm rot="16200000">
              <a:off x="5132462" y="779359"/>
              <a:ext cx="3466716" cy="4070374"/>
            </a:xfrm>
            <a:prstGeom prst="rect">
              <a:avLst/>
            </a:prstGeom>
          </p:spPr>
        </p:pic>
        <p:sp>
          <p:nvSpPr>
            <p:cNvPr id="11" name="Text Placeholder 4"/>
            <p:cNvSpPr txBox="1">
              <a:spLocks/>
            </p:cNvSpPr>
            <p:nvPr/>
          </p:nvSpPr>
          <p:spPr>
            <a:xfrm>
              <a:off x="5212233" y="4581963"/>
              <a:ext cx="2530420" cy="280557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CA" dirty="0"/>
            </a:p>
          </p:txBody>
        </p:sp>
      </p:grpSp>
      <p:sp>
        <p:nvSpPr>
          <p:cNvPr id="9" name="Freeform 8"/>
          <p:cNvSpPr/>
          <p:nvPr/>
        </p:nvSpPr>
        <p:spPr>
          <a:xfrm>
            <a:off x="8316686" y="2409803"/>
            <a:ext cx="700644" cy="214645"/>
          </a:xfrm>
          <a:custGeom>
            <a:avLst/>
            <a:gdLst>
              <a:gd name="connsiteX0" fmla="*/ 0 w 700644"/>
              <a:gd name="connsiteY0" fmla="*/ 155268 h 214645"/>
              <a:gd name="connsiteX1" fmla="*/ 35626 w 700644"/>
              <a:gd name="connsiteY1" fmla="*/ 95892 h 214645"/>
              <a:gd name="connsiteX2" fmla="*/ 106878 w 700644"/>
              <a:gd name="connsiteY2" fmla="*/ 36515 h 214645"/>
              <a:gd name="connsiteX3" fmla="*/ 190005 w 700644"/>
              <a:gd name="connsiteY3" fmla="*/ 12764 h 214645"/>
              <a:gd name="connsiteX4" fmla="*/ 225631 w 700644"/>
              <a:gd name="connsiteY4" fmla="*/ 889 h 214645"/>
              <a:gd name="connsiteX5" fmla="*/ 475013 w 700644"/>
              <a:gd name="connsiteY5" fmla="*/ 24640 h 214645"/>
              <a:gd name="connsiteX6" fmla="*/ 510639 w 700644"/>
              <a:gd name="connsiteY6" fmla="*/ 48390 h 214645"/>
              <a:gd name="connsiteX7" fmla="*/ 546265 w 700644"/>
              <a:gd name="connsiteY7" fmla="*/ 60266 h 214645"/>
              <a:gd name="connsiteX8" fmla="*/ 653143 w 700644"/>
              <a:gd name="connsiteY8" fmla="*/ 143393 h 214645"/>
              <a:gd name="connsiteX9" fmla="*/ 700644 w 700644"/>
              <a:gd name="connsiteY9" fmla="*/ 214645 h 2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0644" h="214645">
                <a:moveTo>
                  <a:pt x="0" y="155268"/>
                </a:moveTo>
                <a:cubicBezTo>
                  <a:pt x="11875" y="135476"/>
                  <a:pt x="21777" y="114357"/>
                  <a:pt x="35626" y="95892"/>
                </a:cubicBezTo>
                <a:cubicBezTo>
                  <a:pt x="51384" y="74882"/>
                  <a:pt x="82740" y="48584"/>
                  <a:pt x="106878" y="36515"/>
                </a:cubicBezTo>
                <a:cubicBezTo>
                  <a:pt x="125855" y="27027"/>
                  <a:pt x="172256" y="17835"/>
                  <a:pt x="190005" y="12764"/>
                </a:cubicBezTo>
                <a:cubicBezTo>
                  <a:pt x="202041" y="9325"/>
                  <a:pt x="213756" y="4847"/>
                  <a:pt x="225631" y="889"/>
                </a:cubicBezTo>
                <a:cubicBezTo>
                  <a:pt x="231020" y="1188"/>
                  <a:pt x="410430" y="-7651"/>
                  <a:pt x="475013" y="24640"/>
                </a:cubicBezTo>
                <a:cubicBezTo>
                  <a:pt x="487778" y="31023"/>
                  <a:pt x="497874" y="42007"/>
                  <a:pt x="510639" y="48390"/>
                </a:cubicBezTo>
                <a:cubicBezTo>
                  <a:pt x="521835" y="53988"/>
                  <a:pt x="535323" y="54187"/>
                  <a:pt x="546265" y="60266"/>
                </a:cubicBezTo>
                <a:cubicBezTo>
                  <a:pt x="581403" y="79787"/>
                  <a:pt x="626802" y="109526"/>
                  <a:pt x="653143" y="143393"/>
                </a:cubicBezTo>
                <a:cubicBezTo>
                  <a:pt x="670668" y="165925"/>
                  <a:pt x="700644" y="214645"/>
                  <a:pt x="700644" y="214645"/>
                </a:cubicBezTo>
              </a:path>
            </a:pathLst>
          </a:custGeom>
          <a:noFill/>
          <a:ln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38431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696105" y="1328069"/>
            <a:ext cx="4918542" cy="4572477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8357911" y="3342000"/>
            <a:ext cx="220065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dirty="0"/>
              <a:t>CR over shoulder joint</a:t>
            </a:r>
            <a:endParaRPr lang="en-CA" sz="1600" i="1" dirty="0">
              <a:solidFill>
                <a:srgbClr val="CC00FF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733824" y="5877763"/>
            <a:ext cx="268489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anterior</a:t>
            </a:r>
            <a:r>
              <a:rPr lang="en-CA" dirty="0"/>
              <a:t> side “walking-along” humerus</a:t>
            </a:r>
          </a:p>
        </p:txBody>
      </p:sp>
      <p:cxnSp>
        <p:nvCxnSpPr>
          <p:cNvPr id="25" name="Straight Arrow Connector 24"/>
          <p:cNvCxnSpPr>
            <a:stCxn id="24" idx="1"/>
          </p:cNvCxnSpPr>
          <p:nvPr/>
        </p:nvCxnSpPr>
        <p:spPr>
          <a:xfrm flipH="1" flipV="1">
            <a:off x="6706974" y="5189518"/>
            <a:ext cx="1026850" cy="101141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564842" y="902144"/>
            <a:ext cx="3389722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Anteriorly &amp; Posteriorly: </a:t>
            </a:r>
            <a:r>
              <a:rPr lang="en-CA" sz="1600" i="1" dirty="0"/>
              <a:t>~ ½ inch </a:t>
            </a:r>
            <a:r>
              <a:rPr lang="en-CA" sz="1600" dirty="0"/>
              <a:t>beyond soft tissue margins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</a:t>
            </a:r>
            <a:r>
              <a:rPr lang="en-CA" sz="1600" dirty="0"/>
              <a:t> </a:t>
            </a:r>
            <a:r>
              <a:rPr lang="en-CA" sz="1600" i="1" dirty="0"/>
              <a:t>~ ¼ proximal humerus</a:t>
            </a:r>
            <a:endParaRPr lang="en-CA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</a:t>
            </a:r>
            <a:r>
              <a:rPr lang="en-CA" sz="1600" dirty="0"/>
              <a:t>: </a:t>
            </a:r>
            <a:r>
              <a:rPr lang="en-CA" sz="1200" dirty="0"/>
              <a:t>“whatever you get”</a:t>
            </a:r>
          </a:p>
        </p:txBody>
      </p:sp>
      <p:cxnSp>
        <p:nvCxnSpPr>
          <p:cNvPr id="7" name="Straight Arrow Connector 6"/>
          <p:cNvCxnSpPr>
            <a:stCxn id="26" idx="1"/>
          </p:cNvCxnSpPr>
          <p:nvPr/>
        </p:nvCxnSpPr>
        <p:spPr>
          <a:xfrm flipH="1" flipV="1">
            <a:off x="5822869" y="3289047"/>
            <a:ext cx="2535043" cy="22223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-313185"/>
            <a:ext cx="10515600" cy="1325563"/>
          </a:xfrm>
        </p:spPr>
        <p:txBody>
          <a:bodyPr/>
          <a:lstStyle/>
          <a:p>
            <a:r>
              <a:rPr lang="en-CA" dirty="0"/>
              <a:t>Positioning – </a:t>
            </a:r>
            <a:r>
              <a:rPr lang="en-CA" dirty="0" err="1"/>
              <a:t>Superoinferior</a:t>
            </a:r>
            <a:r>
              <a:rPr lang="en-CA" dirty="0"/>
              <a:t> </a:t>
            </a:r>
            <a:r>
              <a:rPr lang="en-CA" sz="2000" b="0" i="1" dirty="0"/>
              <a:t>(0-15</a:t>
            </a:r>
            <a:r>
              <a:rPr lang="en-CA" sz="2000" b="0" i="1" baseline="30000" dirty="0"/>
              <a:t>o</a:t>
            </a:r>
            <a:r>
              <a:rPr lang="en-CA" sz="2000" b="0" i="1" dirty="0"/>
              <a:t>) </a:t>
            </a:r>
            <a:r>
              <a:rPr lang="en-CA" dirty="0"/>
              <a:t>Axial</a:t>
            </a:r>
            <a:endParaRPr lang="en-CA" b="0" i="1" dirty="0"/>
          </a:p>
        </p:txBody>
      </p:sp>
      <p:sp>
        <p:nvSpPr>
          <p:cNvPr id="19" name="Freeform 18"/>
          <p:cNvSpPr/>
          <p:nvPr/>
        </p:nvSpPr>
        <p:spPr>
          <a:xfrm rot="16629366" flipH="1" flipV="1">
            <a:off x="5206526" y="3499972"/>
            <a:ext cx="1298138" cy="989432"/>
          </a:xfrm>
          <a:custGeom>
            <a:avLst/>
            <a:gdLst>
              <a:gd name="connsiteX0" fmla="*/ 2127510 w 2127510"/>
              <a:gd name="connsiteY0" fmla="*/ 506627 h 1334529"/>
              <a:gd name="connsiteX1" fmla="*/ 1917445 w 2127510"/>
              <a:gd name="connsiteY1" fmla="*/ 481913 h 1334529"/>
              <a:gd name="connsiteX2" fmla="*/ 1843304 w 2127510"/>
              <a:gd name="connsiteY2" fmla="*/ 469556 h 1334529"/>
              <a:gd name="connsiteX3" fmla="*/ 1781520 w 2127510"/>
              <a:gd name="connsiteY3" fmla="*/ 457200 h 1334529"/>
              <a:gd name="connsiteX4" fmla="*/ 1633239 w 2127510"/>
              <a:gd name="connsiteY4" fmla="*/ 444843 h 1334529"/>
              <a:gd name="connsiteX5" fmla="*/ 1571456 w 2127510"/>
              <a:gd name="connsiteY5" fmla="*/ 432486 h 1334529"/>
              <a:gd name="connsiteX6" fmla="*/ 1460245 w 2127510"/>
              <a:gd name="connsiteY6" fmla="*/ 395416 h 1334529"/>
              <a:gd name="connsiteX7" fmla="*/ 1423175 w 2127510"/>
              <a:gd name="connsiteY7" fmla="*/ 383059 h 1334529"/>
              <a:gd name="connsiteX8" fmla="*/ 1373747 w 2127510"/>
              <a:gd name="connsiteY8" fmla="*/ 370702 h 1334529"/>
              <a:gd name="connsiteX9" fmla="*/ 1311964 w 2127510"/>
              <a:gd name="connsiteY9" fmla="*/ 358346 h 1334529"/>
              <a:gd name="connsiteX10" fmla="*/ 1225466 w 2127510"/>
              <a:gd name="connsiteY10" fmla="*/ 333632 h 1334529"/>
              <a:gd name="connsiteX11" fmla="*/ 1089542 w 2127510"/>
              <a:gd name="connsiteY11" fmla="*/ 308919 h 1334529"/>
              <a:gd name="connsiteX12" fmla="*/ 990688 w 2127510"/>
              <a:gd name="connsiteY12" fmla="*/ 197708 h 1334529"/>
              <a:gd name="connsiteX13" fmla="*/ 965975 w 2127510"/>
              <a:gd name="connsiteY13" fmla="*/ 160637 h 1334529"/>
              <a:gd name="connsiteX14" fmla="*/ 941261 w 2127510"/>
              <a:gd name="connsiteY14" fmla="*/ 111210 h 1334529"/>
              <a:gd name="connsiteX15" fmla="*/ 904191 w 2127510"/>
              <a:gd name="connsiteY15" fmla="*/ 98854 h 1334529"/>
              <a:gd name="connsiteX16" fmla="*/ 830050 w 2127510"/>
              <a:gd name="connsiteY16" fmla="*/ 49427 h 1334529"/>
              <a:gd name="connsiteX17" fmla="*/ 755910 w 2127510"/>
              <a:gd name="connsiteY17" fmla="*/ 24713 h 1334529"/>
              <a:gd name="connsiteX18" fmla="*/ 718839 w 2127510"/>
              <a:gd name="connsiteY18" fmla="*/ 12356 h 1334529"/>
              <a:gd name="connsiteX19" fmla="*/ 669412 w 2127510"/>
              <a:gd name="connsiteY19" fmla="*/ 0 h 1334529"/>
              <a:gd name="connsiteX20" fmla="*/ 582915 w 2127510"/>
              <a:gd name="connsiteY20" fmla="*/ 12356 h 1334529"/>
              <a:gd name="connsiteX21" fmla="*/ 558202 w 2127510"/>
              <a:gd name="connsiteY21" fmla="*/ 49427 h 1334529"/>
              <a:gd name="connsiteX22" fmla="*/ 521131 w 2127510"/>
              <a:gd name="connsiteY22" fmla="*/ 74140 h 1334529"/>
              <a:gd name="connsiteX23" fmla="*/ 484061 w 2127510"/>
              <a:gd name="connsiteY23" fmla="*/ 111210 h 1334529"/>
              <a:gd name="connsiteX24" fmla="*/ 446991 w 2127510"/>
              <a:gd name="connsiteY24" fmla="*/ 123567 h 1334529"/>
              <a:gd name="connsiteX25" fmla="*/ 372850 w 2127510"/>
              <a:gd name="connsiteY25" fmla="*/ 160637 h 1334529"/>
              <a:gd name="connsiteX26" fmla="*/ 298710 w 2127510"/>
              <a:gd name="connsiteY26" fmla="*/ 210065 h 1334529"/>
              <a:gd name="connsiteX27" fmla="*/ 261639 w 2127510"/>
              <a:gd name="connsiteY27" fmla="*/ 247135 h 1334529"/>
              <a:gd name="connsiteX28" fmla="*/ 187499 w 2127510"/>
              <a:gd name="connsiteY28" fmla="*/ 296562 h 1334529"/>
              <a:gd name="connsiteX29" fmla="*/ 162785 w 2127510"/>
              <a:gd name="connsiteY29" fmla="*/ 345989 h 1334529"/>
              <a:gd name="connsiteX30" fmla="*/ 150429 w 2127510"/>
              <a:gd name="connsiteY30" fmla="*/ 383059 h 1334529"/>
              <a:gd name="connsiteX31" fmla="*/ 125715 w 2127510"/>
              <a:gd name="connsiteY31" fmla="*/ 420129 h 1334529"/>
              <a:gd name="connsiteX32" fmla="*/ 113358 w 2127510"/>
              <a:gd name="connsiteY32" fmla="*/ 457200 h 1334529"/>
              <a:gd name="connsiteX33" fmla="*/ 101002 w 2127510"/>
              <a:gd name="connsiteY33" fmla="*/ 506627 h 1334529"/>
              <a:gd name="connsiteX34" fmla="*/ 63931 w 2127510"/>
              <a:gd name="connsiteY34" fmla="*/ 556054 h 1334529"/>
              <a:gd name="connsiteX35" fmla="*/ 14504 w 2127510"/>
              <a:gd name="connsiteY35" fmla="*/ 630194 h 1334529"/>
              <a:gd name="connsiteX36" fmla="*/ 14504 w 2127510"/>
              <a:gd name="connsiteY36" fmla="*/ 877329 h 1334529"/>
              <a:gd name="connsiteX37" fmla="*/ 39218 w 2127510"/>
              <a:gd name="connsiteY37" fmla="*/ 963827 h 1334529"/>
              <a:gd name="connsiteX38" fmla="*/ 101002 w 2127510"/>
              <a:gd name="connsiteY38" fmla="*/ 1037967 h 1334529"/>
              <a:gd name="connsiteX39" fmla="*/ 125715 w 2127510"/>
              <a:gd name="connsiteY39" fmla="*/ 1075037 h 1334529"/>
              <a:gd name="connsiteX40" fmla="*/ 162785 w 2127510"/>
              <a:gd name="connsiteY40" fmla="*/ 1112108 h 1334529"/>
              <a:gd name="connsiteX41" fmla="*/ 187499 w 2127510"/>
              <a:gd name="connsiteY41" fmla="*/ 1149178 h 1334529"/>
              <a:gd name="connsiteX42" fmla="*/ 224569 w 2127510"/>
              <a:gd name="connsiteY42" fmla="*/ 1173892 h 1334529"/>
              <a:gd name="connsiteX43" fmla="*/ 273996 w 2127510"/>
              <a:gd name="connsiteY43" fmla="*/ 1210962 h 1334529"/>
              <a:gd name="connsiteX44" fmla="*/ 385207 w 2127510"/>
              <a:gd name="connsiteY44" fmla="*/ 1285102 h 1334529"/>
              <a:gd name="connsiteX45" fmla="*/ 422277 w 2127510"/>
              <a:gd name="connsiteY45" fmla="*/ 1309816 h 1334529"/>
              <a:gd name="connsiteX46" fmla="*/ 607629 w 2127510"/>
              <a:gd name="connsiteY46" fmla="*/ 1334529 h 1334529"/>
              <a:gd name="connsiteX47" fmla="*/ 706483 w 2127510"/>
              <a:gd name="connsiteY47" fmla="*/ 1322173 h 1334529"/>
              <a:gd name="connsiteX48" fmla="*/ 780623 w 2127510"/>
              <a:gd name="connsiteY48" fmla="*/ 1297459 h 1334529"/>
              <a:gd name="connsiteX49" fmla="*/ 842407 w 2127510"/>
              <a:gd name="connsiteY49" fmla="*/ 1223319 h 1334529"/>
              <a:gd name="connsiteX50" fmla="*/ 891834 w 2127510"/>
              <a:gd name="connsiteY50" fmla="*/ 1136821 h 1334529"/>
              <a:gd name="connsiteX51" fmla="*/ 928904 w 2127510"/>
              <a:gd name="connsiteY51" fmla="*/ 1124465 h 1334529"/>
              <a:gd name="connsiteX52" fmla="*/ 1064829 w 2127510"/>
              <a:gd name="connsiteY52" fmla="*/ 1099751 h 1334529"/>
              <a:gd name="connsiteX53" fmla="*/ 1596169 w 2127510"/>
              <a:gd name="connsiteY53" fmla="*/ 1099751 h 1334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2127510" h="1334529">
                <a:moveTo>
                  <a:pt x="2127510" y="506627"/>
                </a:moveTo>
                <a:cubicBezTo>
                  <a:pt x="1994699" y="480064"/>
                  <a:pt x="2139534" y="506590"/>
                  <a:pt x="1917445" y="481913"/>
                </a:cubicBezTo>
                <a:cubicBezTo>
                  <a:pt x="1892544" y="479146"/>
                  <a:pt x="1867954" y="474038"/>
                  <a:pt x="1843304" y="469556"/>
                </a:cubicBezTo>
                <a:cubicBezTo>
                  <a:pt x="1822640" y="465799"/>
                  <a:pt x="1802379" y="459654"/>
                  <a:pt x="1781520" y="457200"/>
                </a:cubicBezTo>
                <a:cubicBezTo>
                  <a:pt x="1732261" y="451405"/>
                  <a:pt x="1682666" y="448962"/>
                  <a:pt x="1633239" y="444843"/>
                </a:cubicBezTo>
                <a:cubicBezTo>
                  <a:pt x="1612645" y="440724"/>
                  <a:pt x="1591718" y="438012"/>
                  <a:pt x="1571456" y="432486"/>
                </a:cubicBezTo>
                <a:cubicBezTo>
                  <a:pt x="1571430" y="432479"/>
                  <a:pt x="1478793" y="401599"/>
                  <a:pt x="1460245" y="395416"/>
                </a:cubicBezTo>
                <a:cubicBezTo>
                  <a:pt x="1447888" y="391297"/>
                  <a:pt x="1435811" y="386218"/>
                  <a:pt x="1423175" y="383059"/>
                </a:cubicBezTo>
                <a:cubicBezTo>
                  <a:pt x="1406699" y="378940"/>
                  <a:pt x="1390326" y="374386"/>
                  <a:pt x="1373747" y="370702"/>
                </a:cubicBezTo>
                <a:cubicBezTo>
                  <a:pt x="1353245" y="366146"/>
                  <a:pt x="1332339" y="363440"/>
                  <a:pt x="1311964" y="358346"/>
                </a:cubicBezTo>
                <a:cubicBezTo>
                  <a:pt x="1241377" y="340700"/>
                  <a:pt x="1310222" y="349043"/>
                  <a:pt x="1225466" y="333632"/>
                </a:cubicBezTo>
                <a:cubicBezTo>
                  <a:pt x="1063106" y="304111"/>
                  <a:pt x="1201657" y="336946"/>
                  <a:pt x="1089542" y="308919"/>
                </a:cubicBezTo>
                <a:cubicBezTo>
                  <a:pt x="1016355" y="254028"/>
                  <a:pt x="1051537" y="288982"/>
                  <a:pt x="990688" y="197708"/>
                </a:cubicBezTo>
                <a:cubicBezTo>
                  <a:pt x="982450" y="185351"/>
                  <a:pt x="972617" y="173920"/>
                  <a:pt x="965975" y="160637"/>
                </a:cubicBezTo>
                <a:cubicBezTo>
                  <a:pt x="957737" y="144161"/>
                  <a:pt x="954286" y="124235"/>
                  <a:pt x="941261" y="111210"/>
                </a:cubicBezTo>
                <a:cubicBezTo>
                  <a:pt x="932051" y="102000"/>
                  <a:pt x="916548" y="102973"/>
                  <a:pt x="904191" y="98854"/>
                </a:cubicBezTo>
                <a:cubicBezTo>
                  <a:pt x="879477" y="82378"/>
                  <a:pt x="858228" y="58820"/>
                  <a:pt x="830050" y="49427"/>
                </a:cubicBezTo>
                <a:lnTo>
                  <a:pt x="755910" y="24713"/>
                </a:lnTo>
                <a:cubicBezTo>
                  <a:pt x="743553" y="20594"/>
                  <a:pt x="731476" y="15515"/>
                  <a:pt x="718839" y="12356"/>
                </a:cubicBezTo>
                <a:lnTo>
                  <a:pt x="669412" y="0"/>
                </a:lnTo>
                <a:cubicBezTo>
                  <a:pt x="640580" y="4119"/>
                  <a:pt x="609530" y="527"/>
                  <a:pt x="582915" y="12356"/>
                </a:cubicBezTo>
                <a:cubicBezTo>
                  <a:pt x="569344" y="18388"/>
                  <a:pt x="568703" y="38926"/>
                  <a:pt x="558202" y="49427"/>
                </a:cubicBezTo>
                <a:cubicBezTo>
                  <a:pt x="547701" y="59928"/>
                  <a:pt x="532540" y="64633"/>
                  <a:pt x="521131" y="74140"/>
                </a:cubicBezTo>
                <a:cubicBezTo>
                  <a:pt x="507706" y="85327"/>
                  <a:pt x="498601" y="101517"/>
                  <a:pt x="484061" y="111210"/>
                </a:cubicBezTo>
                <a:cubicBezTo>
                  <a:pt x="473223" y="118435"/>
                  <a:pt x="458641" y="117742"/>
                  <a:pt x="446991" y="123567"/>
                </a:cubicBezTo>
                <a:cubicBezTo>
                  <a:pt x="351183" y="171472"/>
                  <a:pt x="466018" y="129583"/>
                  <a:pt x="372850" y="160637"/>
                </a:cubicBezTo>
                <a:cubicBezTo>
                  <a:pt x="254602" y="278888"/>
                  <a:pt x="406000" y="138539"/>
                  <a:pt x="298710" y="210065"/>
                </a:cubicBezTo>
                <a:cubicBezTo>
                  <a:pt x="284170" y="219758"/>
                  <a:pt x="275433" y="236406"/>
                  <a:pt x="261639" y="247135"/>
                </a:cubicBezTo>
                <a:cubicBezTo>
                  <a:pt x="238194" y="265370"/>
                  <a:pt x="187499" y="296562"/>
                  <a:pt x="187499" y="296562"/>
                </a:cubicBezTo>
                <a:cubicBezTo>
                  <a:pt x="179261" y="313038"/>
                  <a:pt x="170041" y="329058"/>
                  <a:pt x="162785" y="345989"/>
                </a:cubicBezTo>
                <a:cubicBezTo>
                  <a:pt x="157654" y="357961"/>
                  <a:pt x="156254" y="371409"/>
                  <a:pt x="150429" y="383059"/>
                </a:cubicBezTo>
                <a:cubicBezTo>
                  <a:pt x="143787" y="396342"/>
                  <a:pt x="133953" y="407772"/>
                  <a:pt x="125715" y="420129"/>
                </a:cubicBezTo>
                <a:cubicBezTo>
                  <a:pt x="121596" y="432486"/>
                  <a:pt x="116936" y="444676"/>
                  <a:pt x="113358" y="457200"/>
                </a:cubicBezTo>
                <a:cubicBezTo>
                  <a:pt x="108693" y="473529"/>
                  <a:pt x="108597" y="491437"/>
                  <a:pt x="101002" y="506627"/>
                </a:cubicBezTo>
                <a:cubicBezTo>
                  <a:pt x="91792" y="525047"/>
                  <a:pt x="75741" y="539182"/>
                  <a:pt x="63931" y="556054"/>
                </a:cubicBezTo>
                <a:cubicBezTo>
                  <a:pt x="46898" y="580387"/>
                  <a:pt x="14504" y="630194"/>
                  <a:pt x="14504" y="630194"/>
                </a:cubicBezTo>
                <a:cubicBezTo>
                  <a:pt x="-5314" y="749102"/>
                  <a:pt x="-4352" y="707628"/>
                  <a:pt x="14504" y="877329"/>
                </a:cubicBezTo>
                <a:cubicBezTo>
                  <a:pt x="15635" y="887509"/>
                  <a:pt x="32524" y="950438"/>
                  <a:pt x="39218" y="963827"/>
                </a:cubicBezTo>
                <a:cubicBezTo>
                  <a:pt x="62228" y="1009848"/>
                  <a:pt x="66840" y="996973"/>
                  <a:pt x="101002" y="1037967"/>
                </a:cubicBezTo>
                <a:cubicBezTo>
                  <a:pt x="110509" y="1049376"/>
                  <a:pt x="116208" y="1063628"/>
                  <a:pt x="125715" y="1075037"/>
                </a:cubicBezTo>
                <a:cubicBezTo>
                  <a:pt x="136902" y="1088462"/>
                  <a:pt x="151598" y="1098683"/>
                  <a:pt x="162785" y="1112108"/>
                </a:cubicBezTo>
                <a:cubicBezTo>
                  <a:pt x="172292" y="1123517"/>
                  <a:pt x="176998" y="1138677"/>
                  <a:pt x="187499" y="1149178"/>
                </a:cubicBezTo>
                <a:cubicBezTo>
                  <a:pt x="198000" y="1159679"/>
                  <a:pt x="212484" y="1165260"/>
                  <a:pt x="224569" y="1173892"/>
                </a:cubicBezTo>
                <a:cubicBezTo>
                  <a:pt x="241327" y="1185862"/>
                  <a:pt x="257124" y="1199152"/>
                  <a:pt x="273996" y="1210962"/>
                </a:cubicBezTo>
                <a:cubicBezTo>
                  <a:pt x="274023" y="1210981"/>
                  <a:pt x="366658" y="1272736"/>
                  <a:pt x="385207" y="1285102"/>
                </a:cubicBezTo>
                <a:cubicBezTo>
                  <a:pt x="397564" y="1293340"/>
                  <a:pt x="407541" y="1307974"/>
                  <a:pt x="422277" y="1309816"/>
                </a:cubicBezTo>
                <a:cubicBezTo>
                  <a:pt x="550031" y="1325786"/>
                  <a:pt x="488257" y="1317477"/>
                  <a:pt x="607629" y="1334529"/>
                </a:cubicBezTo>
                <a:cubicBezTo>
                  <a:pt x="640580" y="1330410"/>
                  <a:pt x="674012" y="1329131"/>
                  <a:pt x="706483" y="1322173"/>
                </a:cubicBezTo>
                <a:cubicBezTo>
                  <a:pt x="731955" y="1316715"/>
                  <a:pt x="780623" y="1297459"/>
                  <a:pt x="780623" y="1297459"/>
                </a:cubicBezTo>
                <a:cubicBezTo>
                  <a:pt x="814697" y="1263385"/>
                  <a:pt x="819470" y="1263458"/>
                  <a:pt x="842407" y="1223319"/>
                </a:cubicBezTo>
                <a:cubicBezTo>
                  <a:pt x="850089" y="1209875"/>
                  <a:pt x="875988" y="1149498"/>
                  <a:pt x="891834" y="1136821"/>
                </a:cubicBezTo>
                <a:cubicBezTo>
                  <a:pt x="902005" y="1128684"/>
                  <a:pt x="916268" y="1127624"/>
                  <a:pt x="928904" y="1124465"/>
                </a:cubicBezTo>
                <a:cubicBezTo>
                  <a:pt x="945796" y="1120242"/>
                  <a:pt x="1052832" y="1099996"/>
                  <a:pt x="1064829" y="1099751"/>
                </a:cubicBezTo>
                <a:cubicBezTo>
                  <a:pt x="1241905" y="1096137"/>
                  <a:pt x="1419056" y="1099751"/>
                  <a:pt x="1596169" y="1099751"/>
                </a:cubicBezTo>
              </a:path>
            </a:pathLst>
          </a:custGeom>
          <a:solidFill>
            <a:srgbClr val="FFFF00">
              <a:alpha val="20000"/>
            </a:srgbClr>
          </a:solidFill>
          <a:ln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752191" y="5680139"/>
            <a:ext cx="2655030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Elbow &amp; Shoulder parallel to length of IR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08715" y="2446905"/>
            <a:ext cx="2988310" cy="1815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i="1" dirty="0"/>
              <a:t>Note: cannot center anatomy on IR: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1400" i="1" dirty="0"/>
              <a:t>*ensure shoulder joint is </a:t>
            </a:r>
            <a:r>
              <a:rPr lang="en-CA" sz="1400" b="1" i="1" dirty="0"/>
              <a:t>at least 1-inch </a:t>
            </a:r>
            <a:r>
              <a:rPr lang="en-CA" sz="1400" i="1" dirty="0"/>
              <a:t>beyond medial edge of IR*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1400" i="1" dirty="0"/>
              <a:t>If shoulder joint is less than 1-inch beyond medial edge of IR: Add a tube angle (towards the elbow)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209809" y="950449"/>
            <a:ext cx="2348753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Head &amp; Neck rotated and tilted towards opposite shoulder</a:t>
            </a:r>
          </a:p>
        </p:txBody>
      </p:sp>
    </p:spTree>
    <p:extLst>
      <p:ext uri="{BB962C8B-B14F-4D97-AF65-F5344CB8AC3E}">
        <p14:creationId xmlns:p14="http://schemas.microsoft.com/office/powerpoint/2010/main" val="15678507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/>
          <p:cNvSpPr txBox="1">
            <a:spLocks/>
          </p:cNvSpPr>
          <p:nvPr/>
        </p:nvSpPr>
        <p:spPr>
          <a:xfrm>
            <a:off x="8576072" y="4055324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193 Fig. 5.46 &amp; 5.49</a:t>
            </a:r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-349842"/>
            <a:ext cx="10515600" cy="1325563"/>
          </a:xfrm>
        </p:spPr>
        <p:txBody>
          <a:bodyPr/>
          <a:lstStyle/>
          <a:p>
            <a:r>
              <a:rPr lang="en-CA" dirty="0"/>
              <a:t>Adaptive </a:t>
            </a:r>
            <a:r>
              <a:rPr lang="en-CA" sz="2000" dirty="0"/>
              <a:t>Projection</a:t>
            </a:r>
            <a:r>
              <a:rPr lang="en-CA" dirty="0"/>
              <a:t> – </a:t>
            </a:r>
            <a:r>
              <a:rPr lang="en-CA" dirty="0" err="1">
                <a:solidFill>
                  <a:srgbClr val="CC00FF"/>
                </a:solidFill>
              </a:rPr>
              <a:t>Infero</a:t>
            </a:r>
            <a:r>
              <a:rPr lang="en-CA" dirty="0" err="1"/>
              <a:t>superior</a:t>
            </a:r>
            <a:r>
              <a:rPr lang="en-CA" dirty="0"/>
              <a:t> Axial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192904"/>
            <a:ext cx="4858062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Typically performed when the patient cannot sufficiently extend their arm causing excessive OID</a:t>
            </a:r>
            <a:endParaRPr lang="en-CA" i="1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12290" name="Picture 2" descr="https://coursewareobjects.elsevier.com/objects/elr/Bontrager9e/IC/jpg/Chapter005/0050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0" y="782344"/>
            <a:ext cx="4743450" cy="3272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coursewareobjects.elsevier.com/objects/elr/Bontrager9e/IC/jpg/Chapter005/0050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4596"/>
            <a:ext cx="6175156" cy="304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7553326" y="4543425"/>
            <a:ext cx="3114675" cy="200163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>
                <a:latin typeface="+mn-lt"/>
              </a:rPr>
              <a:t>More abduction requires greater CR angles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67549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ateral scapula graph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113" y="1422789"/>
            <a:ext cx="4754173" cy="475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Adaptive </a:t>
            </a:r>
            <a:r>
              <a:rPr lang="en-CA" sz="1800" dirty="0"/>
              <a:t>Projection</a:t>
            </a:r>
            <a:r>
              <a:rPr lang="en-CA" dirty="0"/>
              <a:t> – </a:t>
            </a:r>
            <a:r>
              <a:rPr lang="en-CA" dirty="0">
                <a:solidFill>
                  <a:srgbClr val="CC00FF"/>
                </a:solidFill>
              </a:rPr>
              <a:t>AP</a:t>
            </a:r>
            <a:r>
              <a:rPr lang="en-CA" dirty="0"/>
              <a:t> </a:t>
            </a:r>
            <a:r>
              <a:rPr lang="en-CA" sz="2800" dirty="0" err="1"/>
              <a:t>Scap</a:t>
            </a:r>
            <a:r>
              <a:rPr lang="en-CA" sz="2800" dirty="0"/>
              <a:t> </a:t>
            </a:r>
            <a:r>
              <a:rPr lang="en-CA" sz="2800" dirty="0">
                <a:solidFill>
                  <a:srgbClr val="000000"/>
                </a:solidFill>
              </a:rPr>
              <a:t>Y</a:t>
            </a:r>
            <a:r>
              <a:rPr lang="en-CA" sz="1800" b="0" i="1" dirty="0">
                <a:solidFill>
                  <a:srgbClr val="000000"/>
                </a:solidFill>
              </a:rPr>
              <a:t>(RPO or LPO position)</a:t>
            </a:r>
            <a:endParaRPr lang="en-CA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Alternate to PA </a:t>
            </a:r>
            <a:r>
              <a:rPr lang="en-CA" dirty="0" err="1"/>
              <a:t>Scap</a:t>
            </a:r>
            <a:r>
              <a:rPr lang="en-CA" dirty="0"/>
              <a:t> Y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i="1" dirty="0"/>
              <a:t>Performed on trauma patients</a:t>
            </a:r>
          </a:p>
          <a:p>
            <a:pPr marL="114300" indent="0">
              <a:buNone/>
              <a:defRPr/>
            </a:pPr>
            <a:r>
              <a:rPr lang="en-CA" dirty="0"/>
              <a:t>Notes: 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IR behind patient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Reverse position from PA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6553200" y="595414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800" dirty="0">
                <a:hlinkClick r:id="rId3"/>
              </a:rPr>
              <a:t>http://www.wikiradiography.net/page/Lateral%20Scapula%20Radiography</a:t>
            </a:r>
            <a:endParaRPr lang="en-CA" sz="800" dirty="0"/>
          </a:p>
        </p:txBody>
      </p:sp>
    </p:spTree>
    <p:extLst>
      <p:ext uri="{BB962C8B-B14F-4D97-AF65-F5344CB8AC3E}">
        <p14:creationId xmlns:p14="http://schemas.microsoft.com/office/powerpoint/2010/main" val="26523462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/>
          <p:cNvSpPr txBox="1">
            <a:spLocks/>
          </p:cNvSpPr>
          <p:nvPr/>
        </p:nvSpPr>
        <p:spPr>
          <a:xfrm>
            <a:off x="6148091" y="4872310"/>
            <a:ext cx="2530385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183 &amp; 199 Fig. 5.19 &amp; 5.68</a:t>
            </a:r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-203689"/>
            <a:ext cx="10515600" cy="1325563"/>
          </a:xfrm>
        </p:spPr>
        <p:txBody>
          <a:bodyPr/>
          <a:lstStyle/>
          <a:p>
            <a:r>
              <a:rPr lang="en-CA" sz="2400" dirty="0"/>
              <a:t>Non-Routine: AP Shoulder </a:t>
            </a:r>
            <a:r>
              <a:rPr lang="en-CA" sz="2400" dirty="0">
                <a:solidFill>
                  <a:srgbClr val="CC00FF"/>
                </a:solidFill>
              </a:rPr>
              <a:t>Neutral</a:t>
            </a:r>
            <a:r>
              <a:rPr lang="en-CA" sz="2400" dirty="0"/>
              <a:t> Rotation</a:t>
            </a:r>
            <a:endParaRPr lang="en-CA" sz="1800" i="1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367214" y="5064895"/>
            <a:ext cx="6157913" cy="152980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>
                <a:latin typeface="+mn-lt"/>
              </a:rPr>
              <a:t>Performed when trauma (i.e. fracture or dislocation are suspected) OR when dictated by site protocol</a:t>
            </a:r>
            <a:endParaRPr lang="en-US" sz="2600" dirty="0">
              <a:latin typeface="+mn-lt"/>
            </a:endParaRPr>
          </a:p>
        </p:txBody>
      </p:sp>
      <p:pic>
        <p:nvPicPr>
          <p:cNvPr id="18434" name="Picture 2" descr="https://coursewareobjects.elsevier.com/objects/elr/Bontrager9e/IC/jpg/Chapter005/0050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2" r="39522" b="6574"/>
          <a:stretch/>
        </p:blipFill>
        <p:spPr bwMode="auto">
          <a:xfrm>
            <a:off x="1655544" y="1018135"/>
            <a:ext cx="2497357" cy="529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s://coursewareobjects.elsevier.com/objects/elr/Bontrager9e/IC/jpg/Chapter005/0050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950" y="1018135"/>
            <a:ext cx="5941176" cy="391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644973" y="6258903"/>
            <a:ext cx="255711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ea typeface="+mj-ea"/>
                <a:cs typeface="+mj-cs"/>
              </a:rPr>
              <a:t>hand pronated on thigh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581918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/>
          <p:cNvSpPr txBox="1">
            <a:spLocks/>
          </p:cNvSpPr>
          <p:nvPr/>
        </p:nvSpPr>
        <p:spPr>
          <a:xfrm>
            <a:off x="6322145" y="4997520"/>
            <a:ext cx="2530385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183 &amp; 192 Fig. 5.17 &amp; 5.44</a:t>
            </a:r>
            <a:endParaRPr lang="en-CA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726824" y="5311238"/>
            <a:ext cx="5941176" cy="124909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>
                <a:latin typeface="+mn-lt"/>
              </a:rPr>
              <a:t>Performed when dictated by site protocol</a:t>
            </a:r>
            <a:endParaRPr lang="en-US" sz="2000" dirty="0">
              <a:latin typeface="+mn-lt"/>
            </a:endParaRPr>
          </a:p>
        </p:txBody>
      </p:sp>
      <p:pic>
        <p:nvPicPr>
          <p:cNvPr id="8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66892" y="1584446"/>
            <a:ext cx="4855049" cy="4351338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09099" y="406631"/>
            <a:ext cx="6978238" cy="6278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i="0" kern="1200" baseline="0">
                <a:solidFill>
                  <a:schemeClr val="tx2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CA" sz="2400" dirty="0">
                <a:latin typeface="+mn-lt"/>
              </a:rPr>
              <a:t>Non-Routine: AP Shoulder </a:t>
            </a:r>
            <a:r>
              <a:rPr lang="en-CA" sz="2400" dirty="0">
                <a:solidFill>
                  <a:srgbClr val="CC00FF"/>
                </a:solidFill>
                <a:latin typeface="+mn-lt"/>
              </a:rPr>
              <a:t>Internal</a:t>
            </a:r>
            <a:r>
              <a:rPr lang="en-CA" sz="2400" dirty="0">
                <a:latin typeface="+mn-lt"/>
              </a:rPr>
              <a:t> Rotation</a:t>
            </a:r>
            <a:endParaRPr lang="en-CA" sz="1800" i="1" dirty="0">
              <a:latin typeface="+mn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08394" y="6201195"/>
            <a:ext cx="264687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ea typeface="+mj-ea"/>
                <a:cs typeface="+mj-cs"/>
              </a:rPr>
              <a:t>hand supinated on thigh</a:t>
            </a:r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2090" y="1046607"/>
            <a:ext cx="4510644" cy="394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608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A4A23C5-DBDF-462F-B320-1917DF8B7DD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75B37ACA-528E-4F83-A8CC-8EC6E031C8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B171E5-15AB-4156-9F87-FA7D9EF78FB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26793</TotalTime>
  <Words>1696</Words>
  <Application>Microsoft Office PowerPoint</Application>
  <PresentationFormat>Widescreen</PresentationFormat>
  <Paragraphs>239</Paragraphs>
  <Slides>30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Guidelines/Considerations - Clavicle</vt:lpstr>
      <vt:lpstr>Guidelines/Considerations - Clavicle</vt:lpstr>
      <vt:lpstr>Guidelines/Considerations - Clavicle</vt:lpstr>
      <vt:lpstr>Guidelines/Considerations - Humerus</vt:lpstr>
      <vt:lpstr>Protocol - Clavicle</vt:lpstr>
      <vt:lpstr>Positioning – AP Clavicle</vt:lpstr>
      <vt:lpstr>Positioning – AP Axial Clavicle</vt:lpstr>
      <vt:lpstr>Guidelines/Considerations</vt:lpstr>
      <vt:lpstr>Shoulder Girdle – External Landmarks</vt:lpstr>
      <vt:lpstr>Protocol</vt:lpstr>
      <vt:lpstr>AP Shoulder - Considerations</vt:lpstr>
      <vt:lpstr>Positioning – AP (external rotation)</vt:lpstr>
      <vt:lpstr>Positioning – AP Shoulder (external rotation)</vt:lpstr>
      <vt:lpstr>AP Oblique (aka. Glenoid) - Considerations</vt:lpstr>
      <vt:lpstr>Positioning – Glenoid Cavity (45o RPO or LPO)</vt:lpstr>
      <vt:lpstr>Positioning – Glenoid Cavity</vt:lpstr>
      <vt:lpstr>PA Oblique (Scap Y Lateral) - Considerations</vt:lpstr>
      <vt:lpstr>Positioning – PA Scap Y(RAO or LAO position)</vt:lpstr>
      <vt:lpstr>Positioning – PA Scap Y</vt:lpstr>
      <vt:lpstr>Superoinferior “Axial” - Considerations</vt:lpstr>
      <vt:lpstr>Positioning – Superoinferior (0-15o) Axial</vt:lpstr>
      <vt:lpstr>Positioning – Superoinferior (0-15o) Axial</vt:lpstr>
      <vt:lpstr>Positioning – Superoinferior (0-15o) Axial</vt:lpstr>
      <vt:lpstr>Adaptive Projection – Inferosuperior Axial</vt:lpstr>
      <vt:lpstr>Adaptive Projection – AP Scap Y(RPO or LPO position)</vt:lpstr>
      <vt:lpstr>Non-Routine: AP Shoulder Neutral Rotation</vt:lpstr>
      <vt:lpstr>PowerPoint Presentation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1255</cp:revision>
  <cp:lastPrinted>2016-04-11T17:01:10Z</cp:lastPrinted>
  <dcterms:created xsi:type="dcterms:W3CDTF">2009-04-06T17:04:40Z</dcterms:created>
  <dcterms:modified xsi:type="dcterms:W3CDTF">2025-02-07T18:04:54Z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