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37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29.xml" ContentType="application/vnd.openxmlformats-officedocument.presentationml.slide+xml"/>
  <Override PartName="/ppt/slides/slide23.xml" ContentType="application/vnd.openxmlformats-officedocument.presentationml.slide+xml"/>
  <Override PartName="/ppt/slides/slide19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17.xml" ContentType="application/vnd.openxmlformats-officedocument.presentationml.slide+xml"/>
  <Override PartName="/ppt/slides/slide13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0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s/slide15.xml" ContentType="application/vnd.openxmlformats-officedocument.presentationml.slide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35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14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s/slide2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22.xml" ContentType="application/vnd.openxmlformats-officedocument.presentationml.slide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3.xml" ContentType="application/vnd.openxmlformats-officedocument.presentationml.notesSlide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docProps/custom.xml" ContentType="application/vnd.openxmlformats-officedocument.custom-properties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notesSlides/notesSlide17.xml" ContentType="application/vnd.openxmlformats-officedocument.presentationml.notes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8.xml" ContentType="application/vnd.openxmlformats-officedocument.presentationml.slideLayout+xml"/>
  <Override PartName="/ppt/slides/slide4.xml" ContentType="application/vnd.openxmlformats-officedocument.presentationml.slide+xml"/>
  <Override PartName="/ppt/slides/slide27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2.xml" ContentType="application/vnd.openxmlformats-officedocument.presentationml.slideMaster+xml"/>
  <Override PartName="/customXml/itemProps3.xml" ContentType="application/vnd.openxmlformats-officedocument.customXmlProperties+xml"/>
  <Override PartName="/ppt/slideLayouts/slideLayout4.xml" ContentType="application/vnd.openxmlformats-officedocument.presentationml.slideLayout+xml"/>
  <Override PartName="/ppt/slides/slide16.xml" ContentType="application/vnd.openxmlformats-officedocument.presentationml.slide+xml"/>
  <Override PartName="/ppt/slideLayouts/slideLayout1.xml" ContentType="application/vnd.openxmlformats-officedocument.presentationml.slideLayout+xml"/>
  <Override PartName="/customXml/itemProps2.xml" ContentType="application/vnd.openxmlformats-officedocument.customXmlProperties+xml"/>
  <Override PartName="/ppt/theme/theme1.xml" ContentType="application/vnd.openxmlformats-officedocument.theme+xml"/>
  <Override PartName="/ppt/slides/slide28.xml" ContentType="application/vnd.openxmlformats-officedocument.presentationml.slide+xml"/>
  <Override PartName="/ppt/slideLayouts/slideLayout16.xml" ContentType="application/vnd.openxmlformats-officedocument.presentationml.slideLayout+xml"/>
  <Override PartName="/ppt/slides/slide2.xml" ContentType="application/vnd.openxmlformats-officedocument.presentationml.slide+xml"/>
  <Override PartName="/ppt/viewProps.xml" ContentType="application/vnd.openxmlformats-officedocument.presentationml.viewProps+xml"/>
  <Override PartName="/ppt/slides/slide38.xml" ContentType="application/vnd.openxmlformats-officedocument.presentationml.slide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notesSlides/notesSlide35.xml" ContentType="application/vnd.openxmlformats-officedocument.presentationml.notesSlide+xml"/>
  <Override PartName="/ppt/slides/slide7.xml" ContentType="application/vnd.openxmlformats-officedocument.presentationml.slide+xml"/>
  <Override PartName="/ppt/slides/slide21.xml" ContentType="application/vnd.openxmlformats-officedocument.presentationml.slide+xml"/>
  <Override PartName="/ppt/notesSlides/notesSlide29.xml" ContentType="application/vnd.openxmlformats-officedocument.presentationml.notesSlide+xml"/>
  <Override PartName="/ppt/slideLayouts/slideLayout13.xml" ContentType="application/vnd.openxmlformats-officedocument.presentationml.slideLayout+xml"/>
  <Override PartName="/customXml/itemProps1.xml" ContentType="application/vnd.openxmlformats-officedocument.customXmlPropertie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  <p:sldMasterId id="2147483660" r:id="rId2"/>
  </p:sldMasterIdLst>
  <p:notesMasterIdLst>
    <p:notesMasterId r:id="rId44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</p:sldIdLst>
  <p:sldSz cx="12192000" cy="6858000"/>
  <p:notesSz cx="7023100" cy="93091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82" d="100"/>
          <a:sy n="82" d="100"/>
        </p:scale>
        <p:origin x="682" y="48"/>
      </p:cViewPr>
      <p:guideLst>
        <p:guide pos="2214" orient="horz"/>
        <p:guide pos="2851" orient="horz"/>
        <p:guide pos="3284" orient="horz"/>
        <p:guide pos="2355" orient="horz"/>
        <p:guide pos="1669" orient="horz"/>
        <p:guide pos="360" orient="horz"/>
        <p:guide pos="1349" orient="horz"/>
        <p:guide pos="2149" orient="horz"/>
        <p:guide pos="1198" orient="horz"/>
        <p:guide pos="4319" orient="horz"/>
        <p:guide pos="704"/>
        <p:guide pos="7119"/>
        <p:guide pos="3179"/>
        <p:guide pos="1455"/>
        <p:guide pos="219"/>
        <p:guide pos="1233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theme" Target="theme/theme1.xml"/><Relationship Id="rId4" Type="http://schemas.openxmlformats.org/officeDocument/2006/relationships/theme" Target="theme/theme2.xml"/><Relationship Id="rId5" Type="http://schemas.openxmlformats.org/officeDocument/2006/relationships/theme" Target="theme/theme3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notesMaster" Target="notesMasters/notesMaster1.xml"/><Relationship Id="rId45" Type="http://schemas.openxmlformats.org/officeDocument/2006/relationships/presProps" Target="presProps.xml" /><Relationship Id="rId46" Type="http://schemas.openxmlformats.org/officeDocument/2006/relationships/tableStyles" Target="tableStyles.xml" /><Relationship Id="rId47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78132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pPr>
              <a:defRPr/>
            </a:pPr>
            <a:fld id="{A6E1133A-33E6-41DE-9EDC-2B4E7ACFB7D2}" type="datetimeFigureOut">
              <a:rPr lang="en-US"/>
              <a:t>10/7/2024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78132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pPr>
              <a:defRPr/>
            </a:pPr>
            <a:fld id="{3F1AA2EC-018E-495A-975D-CC074962699C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 ?>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 ?>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 ?>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 ?>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 ?>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 ?>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 ?>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 ?>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 ?>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 ?>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 ?>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 ?>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 ?>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 ?>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 ?>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 ?>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 ?>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 ?>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 ?>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 ?>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</a:t>
            </a:fld>
            <a:endParaRPr lang="en-US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2</a:t>
            </a:fld>
            <a:endParaRPr lang="en-US"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775160E-87FE-EF00-8B99-3CBC459A1B51}" type="slidenum">
              <a:rPr/>
              <a:t/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27DE869-D85B-7FAD-6E30-B0124AFE8FA6}" type="slidenum">
              <a:rPr/>
              <a:t/>
            </a:fld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2919E2E-BF7D-6957-CAB9-C7638BB3DF93}" type="slidenum">
              <a:rPr/>
              <a:t/>
            </a:fld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3F6D241-B358-0808-2AB2-D9D9ED01603E}" type="slidenum">
              <a:rPr/>
              <a:t/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CCA0FEF-6133-13A3-A785-C269B36DFBF1}" type="slidenum">
              <a:rPr/>
              <a:t/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613B813-855F-38C9-AC8F-EE27A9C1BB0E}" type="slidenum">
              <a:rPr/>
              <a:t/>
            </a:fld>
            <a:endParaRPr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0CA3CD3-E106-7085-F387-496A4D108924}" type="slidenum">
              <a:rPr/>
              <a:t/>
            </a:fld>
            <a:endParaRPr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8A28409-DC6D-22BF-AB0B-BA7090C1FFE5}" type="slidenum">
              <a:rPr/>
              <a:t/>
            </a:fld>
            <a:endParaRPr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4EE49D4-DDB2-DBDB-B97F-642BF5B08D52}" type="slidenum">
              <a:rPr/>
              <a:t/>
            </a:fld>
            <a:endParaRPr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57D1A6B-3F3E-0769-DAE9-09268E493F43}" type="slidenum">
              <a:rPr/>
              <a:t/>
            </a:fld>
            <a:endParaRPr/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1343EF2-3892-091E-DC8C-E834EC121455}" type="slidenum">
              <a:rPr/>
              <a:t/>
            </a:fld>
            <a:endParaRPr/>
          </a:p>
        </p:txBody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CEFACC5-38AC-5DC6-1052-4121F26A183F}" type="slidenum">
              <a:rPr/>
              <a:t/>
            </a:fld>
            <a:endParaRPr/>
          </a:p>
        </p:txBody>
      </p:sp>
    </p:spTree>
  </p:cSld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15</a:t>
            </a:fld>
            <a:endParaRPr lang="en-US"/>
          </a:p>
        </p:txBody>
      </p:sp>
    </p:spTree>
  </p:cSld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E688970-48CC-697C-CC8B-791D442C5B90}" type="slidenum">
              <a:rPr/>
              <a:t/>
            </a:fld>
            <a:endParaRPr/>
          </a:p>
        </p:txBody>
      </p:sp>
    </p:spTree>
  </p:cSld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66E8591-FC31-5BCF-9BC5-D8B09ED62EA3}" type="slidenum">
              <a:rPr/>
              <a:t/>
            </a:fld>
            <a:endParaRPr/>
          </a:p>
        </p:txBody>
      </p:sp>
    </p:spTree>
  </p:cSld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CF8952E-CFA1-B6CF-5802-8C1DD0FD1E9E}" type="slidenum">
              <a:rPr/>
              <a:t/>
            </a:fld>
            <a:endParaRPr/>
          </a:p>
        </p:txBody>
      </p:sp>
    </p:spTree>
  </p:cSld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19</a:t>
            </a:fld>
            <a:endParaRPr lang="en-US"/>
          </a:p>
        </p:txBody>
      </p:sp>
    </p:spTree>
  </p:cSld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1787525" y="152400"/>
            <a:ext cx="2978150" cy="1676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152400" y="1981200"/>
            <a:ext cx="6629400" cy="6858000"/>
          </a:xfrm>
        </p:spPr>
        <p:txBody>
          <a:bodyPr>
            <a:normAutofit/>
          </a:bodyPr>
          <a:lstStyle/>
          <a:p>
            <a:pPr marL="0" marR="0" lvl="1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defRPr/>
            </a:pPr>
            <a:r>
              <a:rPr lang="en-US" sz="1200" b="0">
                <a:latin typeface="Arial"/>
                <a:cs typeface="Arial"/>
              </a:rPr>
              <a:t>For an 8 bit system </a:t>
            </a:r>
            <a:r>
              <a:rPr lang="en-US" sz="1200">
                <a:latin typeface="Arial"/>
                <a:cs typeface="Arial"/>
              </a:rPr>
              <a:t>is 2</a:t>
            </a:r>
            <a:r>
              <a:rPr lang="en-US" sz="1200" baseline="30000">
                <a:latin typeface="Arial"/>
                <a:cs typeface="Arial"/>
              </a:rPr>
              <a:t>8 </a:t>
            </a:r>
            <a:r>
              <a:rPr lang="en-US" sz="1200">
                <a:latin typeface="Arial"/>
                <a:cs typeface="Arial"/>
              </a:rPr>
              <a:t>= 256 grays</a:t>
            </a:r>
            <a:r>
              <a:rPr lang="en-US" sz="1200">
                <a:latin typeface="Arial"/>
                <a:cs typeface="Arial"/>
              </a:rPr>
              <a:t> </a:t>
            </a:r>
            <a:endParaRPr/>
          </a:p>
          <a:p>
            <a:pPr marL="0" marR="0" lvl="1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defRPr/>
            </a:pPr>
            <a:r>
              <a:rPr lang="en-US" sz="1200">
                <a:latin typeface="Arial"/>
                <a:cs typeface="Arial"/>
              </a:rPr>
              <a:t>2x2x2x2x2x2x2x2 = 256</a:t>
            </a:r>
            <a:endParaRPr lang="en-US" sz="1200">
              <a:latin typeface="Arial"/>
              <a:cs typeface="Arial"/>
            </a:endParaRPr>
          </a:p>
          <a:p>
            <a:pPr marL="0" marR="0" lvl="1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defRPr/>
            </a:pPr>
            <a:r>
              <a:rPr lang="en-US" sz="1200" b="0">
                <a:latin typeface="Arial"/>
                <a:cs typeface="Arial"/>
              </a:rPr>
              <a:t>10 bit system </a:t>
            </a:r>
            <a:r>
              <a:rPr lang="en-US" sz="1200">
                <a:latin typeface="Arial"/>
                <a:cs typeface="Arial"/>
              </a:rPr>
              <a:t>is 2</a:t>
            </a:r>
            <a:r>
              <a:rPr lang="en-US" sz="1200" baseline="30000">
                <a:latin typeface="Arial"/>
                <a:cs typeface="Arial"/>
              </a:rPr>
              <a:t>10</a:t>
            </a:r>
            <a:r>
              <a:rPr lang="en-US" sz="1200">
                <a:latin typeface="Arial"/>
                <a:cs typeface="Arial"/>
              </a:rPr>
              <a:t>= 256 grays</a:t>
            </a:r>
            <a:r>
              <a:rPr lang="en-US" sz="1200">
                <a:latin typeface="Arial"/>
                <a:cs typeface="Arial"/>
              </a:rPr>
              <a:t> 2x2x2x2x2x2x2x2 x2x2= 1024</a:t>
            </a:r>
            <a:endParaRPr/>
          </a:p>
          <a:p>
            <a:pPr marL="0" marR="0" lvl="1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defRPr/>
            </a:pPr>
            <a:r>
              <a:rPr lang="en-US" sz="1200" b="0">
                <a:latin typeface="Arial"/>
                <a:cs typeface="Arial"/>
              </a:rPr>
              <a:t>12 bit system </a:t>
            </a:r>
            <a:r>
              <a:rPr lang="en-US" sz="1200">
                <a:latin typeface="Arial"/>
                <a:cs typeface="Arial"/>
              </a:rPr>
              <a:t>is 2</a:t>
            </a:r>
            <a:r>
              <a:rPr lang="en-US" sz="1200" baseline="30000">
                <a:latin typeface="Arial"/>
                <a:cs typeface="Arial"/>
              </a:rPr>
              <a:t>12 </a:t>
            </a:r>
            <a:r>
              <a:rPr lang="en-US" sz="1200">
                <a:latin typeface="Arial"/>
                <a:cs typeface="Arial"/>
              </a:rPr>
              <a:t>= 4096 grays </a:t>
            </a:r>
            <a:r>
              <a:rPr lang="en-US" sz="1200">
                <a:latin typeface="Arial"/>
                <a:cs typeface="Arial"/>
              </a:rPr>
              <a:t> 2x2x2x2x2x2x2x2x2x2x2x2= 4096</a:t>
            </a:r>
            <a:endParaRPr lang="en-US" sz="1200">
              <a:latin typeface="Arial"/>
              <a:cs typeface="Arial"/>
            </a:endParaRPr>
          </a:p>
          <a:p>
            <a:pPr marL="0" marR="0" lvl="1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defRPr/>
            </a:pPr>
            <a:r>
              <a:rPr lang="en-US" sz="1200" b="0">
                <a:latin typeface="Arial"/>
                <a:cs typeface="Arial"/>
              </a:rPr>
              <a:t>14 bit system </a:t>
            </a:r>
            <a:r>
              <a:rPr lang="en-US" sz="1200">
                <a:latin typeface="Arial"/>
                <a:cs typeface="Arial"/>
              </a:rPr>
              <a:t>is 2</a:t>
            </a:r>
            <a:r>
              <a:rPr lang="en-US" sz="1200" baseline="30000">
                <a:latin typeface="Arial"/>
                <a:cs typeface="Arial"/>
              </a:rPr>
              <a:t>14 </a:t>
            </a:r>
            <a:r>
              <a:rPr lang="en-US" sz="1200">
                <a:latin typeface="Arial"/>
                <a:cs typeface="Arial"/>
              </a:rPr>
              <a:t>=16,384 grays </a:t>
            </a:r>
            <a:r>
              <a:rPr lang="en-US" sz="1200">
                <a:latin typeface="Arial"/>
                <a:cs typeface="Arial"/>
              </a:rPr>
              <a:t> 2x2x2x2x2x2x2x2x2x2x2x2x2x2= 16,384</a:t>
            </a:r>
            <a:endParaRPr lang="en-US" sz="1200" b="0"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44E99F4-58B5-4A20-9CFD-D673C5DFA13F}" type="slidenum">
              <a:rPr lang="en-US"/>
              <a:t>20</a:t>
            </a:fld>
            <a:endParaRPr lang="en-US"/>
          </a:p>
        </p:txBody>
      </p:sp>
    </p:spTree>
  </p:cSld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75F2100-1C5A-AF90-1C5B-CBFD32C16CAF}" type="slidenum">
              <a:rPr/>
              <a:t/>
            </a:fld>
            <a:endParaRPr/>
          </a:p>
        </p:txBody>
      </p:sp>
    </p:spTree>
  </p:cSld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1F9FAD6-6FF0-851E-3826-5AB84DD6EA85}" type="slidenum">
              <a:rPr/>
              <a:t/>
            </a:fld>
            <a:endParaRPr/>
          </a:p>
        </p:txBody>
      </p:sp>
    </p:spTree>
  </p:cSld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7A079DD-6583-B7AE-F164-23E6F6020772}" type="slidenum">
              <a:rPr/>
              <a:t/>
            </a:fld>
            <a:endParaRPr/>
          </a:p>
        </p:txBody>
      </p:sp>
    </p:spTree>
  </p:cSld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D93B9D4-D6A0-827D-EACA-43C0A4564F19}" type="slidenum">
              <a:rPr/>
              <a:t/>
            </a:fld>
            <a:endParaRPr/>
          </a:p>
        </p:txBody>
      </p:sp>
    </p:spTree>
  </p:cSld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84C1811-284B-5B14-FF70-16ED5D3D7609}" type="slidenum">
              <a:rPr/>
              <a:t/>
            </a:fld>
            <a:endParaRPr/>
          </a:p>
        </p:txBody>
      </p:sp>
    </p:spTree>
  </p:cSld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261E040-5A51-8A7B-E06F-D9FE510D59B1}" type="slidenum">
              <a:rPr/>
              <a:t/>
            </a:fld>
            <a:endParaRPr/>
          </a:p>
        </p:txBody>
      </p:sp>
    </p:spTree>
  </p:cSld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1533525" y="228600"/>
            <a:ext cx="3790949" cy="2133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228600" y="2438400"/>
            <a:ext cx="6400800" cy="6400800"/>
          </a:xfrm>
        </p:spPr>
        <p:txBody>
          <a:bodyPr>
            <a:normAutofit/>
          </a:bodyPr>
          <a:lstStyle/>
          <a:p>
            <a:pPr marL="0" indent="0">
              <a:buFont typeface="Arial"/>
              <a:buNone/>
              <a:defRPr/>
            </a:pPr>
            <a:endParaRPr lang="en-US" sz="1200"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44E99F4-58B5-4A20-9CFD-D673C5DFA13F}" type="slidenum">
              <a:rPr lang="en-US"/>
              <a:t>27</a:t>
            </a:fld>
            <a:endParaRPr lang="en-US"/>
          </a:p>
        </p:txBody>
      </p:sp>
    </p:spTree>
  </p:cSld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F25A141-4F7B-3559-1572-7655D8D2F01B}" type="slidenum">
              <a:rPr/>
              <a:t/>
            </a:fld>
            <a:endParaRPr/>
          </a:p>
        </p:txBody>
      </p:sp>
    </p:spTree>
  </p:cSld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0DF1942-6A15-0278-E3E8-173E9A9EB27A}" type="slidenum">
              <a:rPr/>
              <a:t/>
            </a:fld>
            <a:endParaRPr/>
          </a:p>
        </p:txBody>
      </p:sp>
    </p:spTree>
  </p:cSld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9974F7D-1727-60C7-223C-09683B18D587}" type="slidenum">
              <a:rPr/>
              <a:t/>
            </a:fld>
            <a:endParaRPr/>
          </a:p>
        </p:txBody>
      </p:sp>
    </p:spTree>
  </p:cSld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1820863" y="76200"/>
            <a:ext cx="3114675" cy="1752599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152400" y="1905000"/>
            <a:ext cx="6477000" cy="6934200"/>
          </a:xfrm>
        </p:spPr>
        <p:txBody>
          <a:bodyPr>
            <a:noAutofit/>
          </a:bodyPr>
          <a:lstStyle/>
          <a:p>
            <a:pPr marL="0" indent="0">
              <a:buFont typeface="Arial"/>
              <a:buNone/>
              <a:defRPr/>
            </a:pPr>
            <a:endParaRPr lang="en-CA" sz="1200"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44E99F4-58B5-4A20-9CFD-D673C5DFA13F}" type="slidenum">
              <a:rPr lang="en-US"/>
              <a:t>31</a:t>
            </a:fld>
            <a:endParaRPr lang="en-US"/>
          </a:p>
        </p:txBody>
      </p:sp>
    </p:spTree>
  </p:cSld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1719263" y="228600"/>
            <a:ext cx="3114675" cy="1752599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304800" y="2133600"/>
            <a:ext cx="6248400" cy="6324600"/>
          </a:xfrm>
        </p:spPr>
        <p:txBody>
          <a:bodyPr>
            <a:norm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defRPr/>
            </a:pPr>
            <a:endParaRPr lang="en-CA" sz="1200" b="0"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44E99F4-58B5-4A20-9CFD-D673C5DFA13F}" type="slidenum">
              <a:rPr lang="en-US"/>
              <a:t>32</a:t>
            </a:fld>
            <a:endParaRPr lang="en-US"/>
          </a:p>
        </p:txBody>
      </p:sp>
    </p:spTree>
  </p:cSld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1711325" y="304800"/>
            <a:ext cx="2978150" cy="1676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152400" y="2133600"/>
            <a:ext cx="6477000" cy="6324600"/>
          </a:xfrm>
        </p:spPr>
        <p:txBody>
          <a:bodyPr>
            <a:normAutofit/>
          </a:bodyPr>
          <a:lstStyle/>
          <a:p>
            <a:pPr marL="0" indent="0">
              <a:buFont typeface="Arial"/>
              <a:buNone/>
              <a:defRPr/>
            </a:pPr>
            <a:endParaRPr lang="en-CA" sz="1200"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44E99F4-58B5-4A20-9CFD-D673C5DFA13F}" type="slidenum">
              <a:rPr lang="en-US"/>
              <a:t>33</a:t>
            </a:fld>
            <a:endParaRPr lang="en-US"/>
          </a:p>
        </p:txBody>
      </p:sp>
    </p:spTree>
  </p:cSld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2514600" y="304800"/>
            <a:ext cx="1625600" cy="914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76200" y="1425498"/>
            <a:ext cx="6705600" cy="7696200"/>
          </a:xfrm>
        </p:spPr>
        <p:txBody>
          <a:bodyPr>
            <a:noAutofit/>
          </a:bodyPr>
          <a:lstStyle/>
          <a:p>
            <a:pPr marL="0" indent="0">
              <a:buFont typeface="Arial"/>
              <a:buNone/>
              <a:defRPr/>
            </a:pPr>
            <a:endParaRPr lang="en-CA" sz="1200"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44E99F4-58B5-4A20-9CFD-D673C5DFA13F}" type="slidenum">
              <a:rPr lang="en-US"/>
              <a:t>34</a:t>
            </a:fld>
            <a:endParaRPr lang="en-US"/>
          </a:p>
        </p:txBody>
      </p:sp>
    </p:spTree>
  </p:cSld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76200" y="914400"/>
            <a:ext cx="6629400" cy="7772400"/>
          </a:xfrm>
        </p:spPr>
        <p:txBody>
          <a:bodyPr>
            <a:noAutofit/>
          </a:bodyPr>
          <a:lstStyle/>
          <a:p>
            <a:pPr marL="0" indent="0">
              <a:buFont typeface="Arial"/>
              <a:buNone/>
              <a:defRPr/>
            </a:pPr>
            <a:endParaRPr lang="en-CA" sz="1200" b="0"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44E99F4-58B5-4A20-9CFD-D673C5DFA13F}" type="slidenum">
              <a:rPr lang="en-US"/>
              <a:t>35</a:t>
            </a:fld>
            <a:endParaRPr lang="en-US"/>
          </a:p>
        </p:txBody>
      </p:sp>
    </p:spTree>
  </p:cSld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AF43260-4C12-E029-D01E-4EB62F990827}" type="slidenum">
              <a:rPr/>
              <a:t/>
            </a:fld>
            <a:endParaRPr/>
          </a:p>
        </p:txBody>
      </p:sp>
    </p:spTree>
  </p:cSld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37</a:t>
            </a:fld>
            <a:endParaRPr lang="en-US"/>
          </a:p>
        </p:txBody>
      </p:sp>
    </p:spTree>
  </p:cSld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B531E7C-0239-E425-BE6E-53DFF5B26CCA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2024-10-07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2024-10-07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2024-10-07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2024-10-07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2024-10-07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2024-10-07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2024-10-07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2024-10-07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2024-10-07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2024-10-07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2024-10-07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type="title" userDrawn="1">
  <p:cSld name="Title Slide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>22.10.2013</a:t>
            </a:fld>
            <a:endParaRPr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>‹#›</a:t>
            </a:fld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871530" y="3212975"/>
            <a:ext cx="8534399" cy="1752599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/>
              <a:t>Click to edit Master subtitle style</a:t>
            </a:r>
            <a:endParaRPr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 bwMode="auto">
          <a:xfrm>
            <a:off x="920054" y="1204857"/>
            <a:ext cx="10339617" cy="1910715"/>
          </a:xfrm>
        </p:spPr>
        <p:txBody>
          <a:bodyPr anchor="b"/>
          <a:lstStyle>
            <a:lvl1pPr algn="ctr">
              <a:defRPr sz="5400" b="0" cap="none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obj" userDrawn="1">
  <p:cSld name="Title and Content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>22.10.2013</a:t>
            </a:fld>
            <a:endParaRPr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>‹#›</a:t>
            </a:fld>
            <a:endParaRPr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secHead" userDrawn="1">
  <p:cSld name="Section Header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32331" y="1484784"/>
            <a:ext cx="10312995" cy="4104455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</p:txBody>
      </p:sp>
      <p:sp>
        <p:nvSpPr>
          <p:cNvPr id="13" name="Title 10"/>
          <p:cNvSpPr>
            <a:spLocks noGrp="1"/>
          </p:cNvSpPr>
          <p:nvPr>
            <p:ph type="title"/>
          </p:nvPr>
        </p:nvSpPr>
        <p:spPr bwMode="auto">
          <a:xfrm>
            <a:off x="925158" y="116631"/>
            <a:ext cx="10341684" cy="1054250"/>
          </a:xfrm>
        </p:spPr>
        <p:txBody>
          <a:bodyPr/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>22.10.2013</a:t>
            </a:fld>
            <a:endParaRPr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>‹#›</a:t>
            </a:fld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twoObj" userDrawn="1">
  <p:cSld name="Two Content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>22.10.2013</a:t>
            </a:fld>
            <a:endParaRPr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>‹#›</a:t>
            </a:fld>
            <a:endParaRPr/>
          </a:p>
        </p:txBody>
      </p:sp>
      <p:sp>
        <p:nvSpPr>
          <p:cNvPr id="18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719402" y="1556793"/>
            <a:ext cx="5071871" cy="4563770"/>
          </a:xfrm>
        </p:spPr>
        <p:txBody>
          <a:bodyPr/>
          <a:lstStyle>
            <a:lvl1pPr marL="174624" indent="-174624">
              <a:defRPr sz="2400"/>
            </a:lvl1pPr>
            <a:lvl2pPr marL="533399" indent="-174624">
              <a:defRPr sz="2000"/>
            </a:lvl2pPr>
            <a:lvl3pPr marL="892174" indent="-173037">
              <a:tabLst>
                <a:tab pos="804862" algn="l"/>
              </a:tabLst>
              <a:defRPr sz="1800"/>
            </a:lvl3pPr>
            <a:lvl4pPr marL="1252537" indent="-174624">
              <a:defRPr sz="1600"/>
            </a:lvl4pPr>
            <a:lvl5pPr marL="1523999" indent="-174624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19" name="Content Placeholder 3"/>
          <p:cNvSpPr>
            <a:spLocks noGrp="1"/>
          </p:cNvSpPr>
          <p:nvPr>
            <p:ph sz="half" idx="13"/>
          </p:nvPr>
        </p:nvSpPr>
        <p:spPr bwMode="auto">
          <a:xfrm>
            <a:off x="6288021" y="1556793"/>
            <a:ext cx="5071871" cy="4563770"/>
          </a:xfrm>
        </p:spPr>
        <p:txBody>
          <a:bodyPr/>
          <a:lstStyle>
            <a:lvl1pPr marL="174624" indent="-174624">
              <a:defRPr sz="2400"/>
            </a:lvl1pPr>
            <a:lvl2pPr marL="533399" indent="-174624">
              <a:defRPr sz="2000"/>
            </a:lvl2pPr>
            <a:lvl3pPr marL="892174" indent="-173037">
              <a:tabLst>
                <a:tab pos="804862" algn="l"/>
              </a:tabLst>
              <a:defRPr sz="1800"/>
            </a:lvl3pPr>
            <a:lvl4pPr marL="1252537" indent="-174624">
              <a:defRPr sz="1600"/>
            </a:lvl4pPr>
            <a:lvl5pPr marL="1523999" indent="-174624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twoTxTwoObj" userDrawn="1">
  <p:cSld name="Comparison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19402" y="1556791"/>
            <a:ext cx="5080583" cy="658367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719402" y="2492895"/>
            <a:ext cx="5071871" cy="3627666"/>
          </a:xfrm>
        </p:spPr>
        <p:txBody>
          <a:bodyPr/>
          <a:lstStyle>
            <a:lvl1pPr marL="174624" indent="-174624">
              <a:defRPr sz="2400"/>
            </a:lvl1pPr>
            <a:lvl2pPr marL="533399" indent="-174624">
              <a:defRPr sz="2000"/>
            </a:lvl2pPr>
            <a:lvl3pPr marL="892174" indent="-173037">
              <a:tabLst>
                <a:tab pos="804862" algn="l"/>
              </a:tabLst>
              <a:defRPr sz="1800"/>
            </a:lvl3pPr>
            <a:lvl4pPr marL="1252537" indent="-174624">
              <a:defRPr sz="1600"/>
            </a:lvl4pPr>
            <a:lvl5pPr marL="1523999" indent="-174624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384031" y="1556791"/>
            <a:ext cx="5074114" cy="658367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>22.10.2013</a:t>
            </a:fld>
            <a:endParaRPr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>‹#›</a:t>
            </a:fld>
            <a:endParaRPr/>
          </a:p>
        </p:txBody>
      </p:sp>
      <p:sp>
        <p:nvSpPr>
          <p:cNvPr id="19" name="Content Placeholder 3"/>
          <p:cNvSpPr>
            <a:spLocks noGrp="1"/>
          </p:cNvSpPr>
          <p:nvPr>
            <p:ph sz="half" idx="13"/>
          </p:nvPr>
        </p:nvSpPr>
        <p:spPr bwMode="auto">
          <a:xfrm>
            <a:off x="6288021" y="2492897"/>
            <a:ext cx="5071871" cy="3780066"/>
          </a:xfrm>
        </p:spPr>
        <p:txBody>
          <a:bodyPr/>
          <a:lstStyle>
            <a:lvl1pPr marL="174624" indent="-174624">
              <a:defRPr sz="2400"/>
            </a:lvl1pPr>
            <a:lvl2pPr marL="533399" indent="-174624">
              <a:defRPr sz="2000"/>
            </a:lvl2pPr>
            <a:lvl3pPr marL="892174" indent="-173037">
              <a:tabLst>
                <a:tab pos="804862" algn="l"/>
              </a:tabLst>
              <a:defRPr sz="1800"/>
            </a:lvl3pPr>
            <a:lvl4pPr marL="1252537" indent="-174624">
              <a:defRPr sz="1600"/>
            </a:lvl4pPr>
            <a:lvl5pPr marL="1523999" indent="-174624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titleOnly" userDrawn="1">
  <p:cSld name="Title Only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>22.10.2013</a:t>
            </a:fld>
            <a:endParaRPr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blank" userDrawn="1">
  <p:cSld name="Blank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>22.10.2013</a:t>
            </a:fld>
            <a:endParaRPr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objTx" userDrawn="1">
  <p:cSld name="Content with Caption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6712773" y="596974"/>
            <a:ext cx="4563310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922669" y="559398"/>
            <a:ext cx="5488889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6712773" y="2618910"/>
            <a:ext cx="4548966" cy="350219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>22.10.2013</a:t>
            </a:fld>
            <a:endParaRPr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picTx" userDrawn="1">
  <p:cSld name="Picture with Caption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903642" y="4668818"/>
            <a:ext cx="10356027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917985" y="5324305"/>
            <a:ext cx="10341685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</p:txBody>
      </p:sp>
      <p:sp>
        <p:nvSpPr>
          <p:cNvPr id="11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2543606" y="620687"/>
            <a:ext cx="6929454" cy="3897818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/>
              <a:t>Click icon to add picture</a:t>
            </a:r>
            <a:endParaRPr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>22.10.2013</a:t>
            </a:fld>
            <a:endParaRPr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theme" Target="../theme/theme2.xml"/><Relationship Id="rId11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3C8D2C-1948-4B85-A0A3-8D17DBB6F9B6}" type="datetimeFigureOut">
              <a:rPr lang="en-CA"/>
              <a:t>2024-10-07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Pr shadeToTitle="0">
        <a:blipFill>
          <a:blip r:embed="rId11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925158" y="116631"/>
            <a:ext cx="10341684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32330" y="1772815"/>
            <a:ext cx="10327339" cy="43204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 bwMode="auto">
          <a:xfrm>
            <a:off x="578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/>
              <a:t>22.10.2013</a:t>
            </a:fld>
            <a:endParaRPr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 bwMode="auto">
          <a:xfrm>
            <a:off x="4134047" y="6165303"/>
            <a:ext cx="3860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8706047" y="6165303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03636"/>
                </a:solidFill>
              </a:defRPr>
            </a:lvl1pPr>
          </a:lstStyle>
          <a:p>
            <a:pPr>
              <a:defRPr/>
            </a:pPr>
            <a:fld id="{6B5AA3AA-5EA9-4976-BF6C-9891F6110747}" type="slidenum">
              <a:r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ctr" defTabSz="914400">
        <a:spcBef>
          <a:spcPts val="0"/>
        </a:spcBef>
        <a:buNone/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>
        <a:defRPr>
          <a:solidFill>
            <a:schemeClr val="tx2"/>
          </a:solidFill>
        </a:defRPr>
      </a:lvl2pPr>
      <a:lvl3pPr>
        <a:defRPr>
          <a:solidFill>
            <a:schemeClr val="tx2"/>
          </a:solidFill>
        </a:defRPr>
      </a:lvl3pPr>
      <a:lvl4pPr>
        <a:defRPr>
          <a:solidFill>
            <a:schemeClr val="tx2"/>
          </a:solidFill>
        </a:defRPr>
      </a:lvl4pPr>
      <a:lvl5pPr>
        <a:defRPr>
          <a:solidFill>
            <a:schemeClr val="tx2"/>
          </a:solidFill>
        </a:defRPr>
      </a:lvl5pPr>
      <a:lvl6pPr>
        <a:defRPr>
          <a:solidFill>
            <a:schemeClr val="tx2"/>
          </a:solidFill>
        </a:defRPr>
      </a:lvl6pPr>
      <a:lvl7pPr>
        <a:defRPr>
          <a:solidFill>
            <a:schemeClr val="tx2"/>
          </a:solidFill>
        </a:defRPr>
      </a:lvl7pPr>
      <a:lvl8pPr>
        <a:defRPr>
          <a:solidFill>
            <a:schemeClr val="tx2"/>
          </a:solidFill>
        </a:defRPr>
      </a:lvl8pPr>
      <a:lvl9pPr>
        <a:defRPr>
          <a:solidFill>
            <a:schemeClr val="tx2"/>
          </a:solidFill>
        </a:defRPr>
      </a:lvl9pPr>
    </p:titleStyle>
    <p:bodyStyle>
      <a:lvl1pPr marL="342900" indent="-342900" algn="l" defTabSz="914400">
        <a:spcBef>
          <a:spcPts val="0"/>
        </a:spcBef>
        <a:buClrTx/>
        <a:buFont typeface="Arial"/>
        <a:buChar char="•"/>
        <a:defRPr sz="24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1pPr>
      <a:lvl2pPr marL="754379" indent="-342900" algn="l" defTabSz="914400">
        <a:spcBef>
          <a:spcPts val="0"/>
        </a:spcBef>
        <a:buClrTx/>
        <a:buFont typeface="Times New Roman"/>
        <a:buChar char="–"/>
        <a:defRPr sz="2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2pPr>
      <a:lvl3pPr marL="1120140" indent="-342900" algn="l" defTabSz="914400">
        <a:spcBef>
          <a:spcPts val="0"/>
        </a:spcBef>
        <a:buClrTx/>
        <a:buFont typeface="Arial"/>
        <a:buChar char="•"/>
        <a:defRPr sz="20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3pPr>
      <a:lvl4pPr marL="1474470" indent="-285750" algn="l" defTabSz="914400">
        <a:spcBef>
          <a:spcPts val="0"/>
        </a:spcBef>
        <a:buClrTx/>
        <a:buFont typeface="Times New Roman"/>
        <a:buChar char="–"/>
        <a:defRPr sz="18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4pPr>
      <a:lvl5pPr marL="1794509" indent="-285750" algn="l" defTabSz="914400">
        <a:spcBef>
          <a:spcPts val="0"/>
        </a:spcBef>
        <a:buClrTx/>
        <a:buFont typeface="Times New Roman"/>
        <a:buChar char="»"/>
        <a:defRPr sz="16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>
        <a:spcBef>
          <a:spcPts val="399"/>
        </a:spcBef>
        <a:buClr>
          <a:schemeClr val="accent1"/>
        </a:buClr>
        <a:buFont typeface="Wingdings"/>
        <a:buChar char=""/>
        <a:defRPr sz="14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>
        <a:spcBef>
          <a:spcPts val="399"/>
        </a:spcBef>
        <a:buClr>
          <a:schemeClr val="accent1"/>
        </a:buClr>
        <a:buFont typeface="Wingdings"/>
        <a:buChar char=""/>
        <a:defRPr sz="14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>
        <a:spcBef>
          <a:spcPts val="399"/>
        </a:spcBef>
        <a:buClr>
          <a:schemeClr val="accent1"/>
        </a:buClr>
        <a:buFont typeface="Wingdings"/>
        <a:buChar char=""/>
        <a:defRPr sz="14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>
        <a:spcBef>
          <a:spcPts val="399"/>
        </a:spcBef>
        <a:buClr>
          <a:schemeClr val="accent1"/>
        </a:buClr>
        <a:buFont typeface="Wingdings"/>
        <a:buChar char="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tx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 bwMode="auto">
          <a:xfrm>
            <a:off x="4564149" y="1880263"/>
            <a:ext cx="9144000" cy="2387600"/>
          </a:xfrm>
        </p:spPr>
        <p:txBody>
          <a:bodyPr/>
          <a:lstStyle/>
          <a:p>
            <a:pPr algn="l">
              <a:defRPr/>
            </a:pPr>
            <a:r>
              <a:rPr lang="en-US" sz="3600">
                <a:solidFill>
                  <a:schemeClr val="bg1"/>
                </a:solidFill>
              </a:rPr>
              <a:t>APPH 226: </a:t>
            </a:r>
            <a:br>
              <a:rPr lang="en-US" sz="3600">
                <a:solidFill>
                  <a:schemeClr val="bg1"/>
                </a:solidFill>
              </a:rPr>
            </a:br>
            <a:r>
              <a:rPr lang="en-US" sz="4800" b="1">
                <a:solidFill>
                  <a:schemeClr val="bg1"/>
                </a:solidFill>
              </a:rPr>
              <a:t>Digital Imaging</a:t>
            </a:r>
            <a:endParaRPr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 bwMode="auto">
          <a:xfrm>
            <a:off x="1824475" y="4337519"/>
            <a:ext cx="9144000" cy="1655762"/>
          </a:xfrm>
        </p:spPr>
        <p:txBody>
          <a:bodyPr/>
          <a:lstStyle/>
          <a:p>
            <a:pPr>
              <a:defRPr/>
            </a:pPr>
            <a:r>
              <a:rPr lang="en-US" sz="2400">
                <a:solidFill>
                  <a:schemeClr val="bg1"/>
                </a:solidFill>
              </a:rPr>
              <a:t>Objectives: 6.1, 6.2, 6.5</a:t>
            </a:r>
            <a:endParaRPr/>
          </a:p>
        </p:txBody>
      </p:sp>
      <p:sp>
        <p:nvSpPr>
          <p:cNvPr id="2135225220" name=""/>
          <p:cNvSpPr txBox="1"/>
          <p:nvPr/>
        </p:nvSpPr>
        <p:spPr bwMode="auto">
          <a:xfrm flipH="0" flipV="0">
            <a:off x="4689868" y="5614736"/>
            <a:ext cx="4087523" cy="36611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endParaRPr/>
          </a:p>
        </p:txBody>
      </p:sp>
      <p:sp>
        <p:nvSpPr>
          <p:cNvPr id="1565602724" name=""/>
          <p:cNvSpPr/>
          <p:nvPr/>
        </p:nvSpPr>
        <p:spPr bwMode="auto">
          <a:xfrm flipH="0" flipV="0">
            <a:off x="4589605" y="5464342"/>
            <a:ext cx="4110789" cy="8021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Digital Imaging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600"/>
              <a:t>Defined as: </a:t>
            </a:r>
            <a:endParaRPr/>
          </a:p>
          <a:p>
            <a:pPr lvl="1">
              <a:defRPr/>
            </a:pPr>
            <a:r>
              <a:rPr lang="en-US" sz="3200"/>
              <a:t>Any imaging acquisition process that produces an electronic image that can be </a:t>
            </a:r>
            <a:r>
              <a:rPr lang="en-US" sz="3200" b="1" u="sng"/>
              <a:t>viewed and manipulated</a:t>
            </a:r>
            <a:r>
              <a:rPr lang="en-US" sz="3200"/>
              <a:t> on a computer</a:t>
            </a:r>
            <a:endParaRPr/>
          </a:p>
          <a:p>
            <a:pPr lvl="1">
              <a:defRPr/>
            </a:pPr>
            <a:r>
              <a:rPr lang="en-US" sz="3200"/>
              <a:t>These digital images can be sent through a computer network to various locations as needed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Computer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Used throughout the department for a number of purposes – front desk, technologist work area to the radiologists’ reading room</a:t>
            </a:r>
            <a:endParaRPr/>
          </a:p>
          <a:p>
            <a:pPr>
              <a:defRPr/>
            </a:pPr>
            <a:r>
              <a:rPr lang="en-US"/>
              <a:t>Computer setup chosen to fulfill purpose</a:t>
            </a:r>
            <a:endParaRPr/>
          </a:p>
          <a:p>
            <a:pPr lvl="1">
              <a:defRPr/>
            </a:pPr>
            <a:r>
              <a:rPr lang="en-US"/>
              <a:t>File room clerk vs radiologist </a:t>
            </a:r>
            <a:endParaRPr/>
          </a:p>
          <a:p>
            <a:pPr>
              <a:defRPr/>
            </a:pPr>
            <a:r>
              <a:rPr lang="en-US"/>
              <a:t>Basically consists of :</a:t>
            </a:r>
            <a:endParaRPr/>
          </a:p>
          <a:p>
            <a:pPr lvl="1">
              <a:defRPr/>
            </a:pPr>
            <a:r>
              <a:rPr lang="en-US"/>
              <a:t>Input devices</a:t>
            </a:r>
            <a:endParaRPr/>
          </a:p>
          <a:p>
            <a:pPr lvl="1">
              <a:defRPr/>
            </a:pPr>
            <a:r>
              <a:rPr lang="en-US"/>
              <a:t>Output devices</a:t>
            </a:r>
            <a:endParaRPr/>
          </a:p>
          <a:p>
            <a:pPr lvl="1">
              <a:defRPr/>
            </a:pPr>
            <a:r>
              <a:rPr lang="en-US"/>
              <a:t>Processing devices</a:t>
            </a:r>
            <a:endParaRPr/>
          </a:p>
          <a:p>
            <a:pPr lvl="2">
              <a:defRPr/>
            </a:pPr>
            <a:r>
              <a:rPr lang="en-US"/>
              <a:t>Done in the central processing unit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Input and Output Devices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0" indent="0">
              <a:buNone/>
              <a:defRPr/>
            </a:pPr>
            <a:r>
              <a:rPr lang="en-US" b="1" u="sng"/>
              <a:t>Input Devices</a:t>
            </a:r>
            <a:endParaRPr/>
          </a:p>
          <a:p>
            <a:pPr>
              <a:defRPr/>
            </a:pPr>
            <a:r>
              <a:rPr lang="en-US"/>
              <a:t>Keyboards</a:t>
            </a:r>
            <a:endParaRPr/>
          </a:p>
          <a:p>
            <a:pPr>
              <a:defRPr/>
            </a:pPr>
            <a:r>
              <a:rPr lang="en-US"/>
              <a:t>Mouse</a:t>
            </a:r>
            <a:endParaRPr/>
          </a:p>
          <a:p>
            <a:pPr>
              <a:defRPr/>
            </a:pPr>
            <a:r>
              <a:rPr lang="en-US"/>
              <a:t>Microphones</a:t>
            </a:r>
            <a:endParaRPr/>
          </a:p>
          <a:p>
            <a:pPr>
              <a:defRPr/>
            </a:pPr>
            <a:r>
              <a:rPr lang="en-US"/>
              <a:t>Barcode readers</a:t>
            </a:r>
            <a:endParaRPr/>
          </a:p>
          <a:p>
            <a:pPr>
              <a:defRPr/>
            </a:pPr>
            <a:r>
              <a:rPr lang="en-US"/>
              <a:t>Touch screens</a:t>
            </a:r>
            <a:endParaRPr/>
          </a:p>
          <a:p>
            <a:pPr>
              <a:defRPr/>
            </a:pPr>
            <a:r>
              <a:rPr lang="en-US"/>
              <a:t>Image scanners 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quarter" idx="4294967295"/>
          </p:nvPr>
        </p:nvSpPr>
        <p:spPr bwMode="auto">
          <a:xfrm>
            <a:off x="6685720" y="1825625"/>
            <a:ext cx="3832225" cy="508635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b="1" u="sng"/>
              <a:t>Output Devices</a:t>
            </a:r>
            <a:endParaRPr/>
          </a:p>
          <a:p>
            <a:pPr>
              <a:defRPr/>
            </a:pPr>
            <a:r>
              <a:rPr lang="en-US"/>
              <a:t>Monitors</a:t>
            </a:r>
            <a:endParaRPr/>
          </a:p>
          <a:p>
            <a:pPr>
              <a:defRPr/>
            </a:pPr>
            <a:r>
              <a:rPr lang="en-US"/>
              <a:t>Printers</a:t>
            </a:r>
            <a:endParaRPr/>
          </a:p>
          <a:p>
            <a:pPr lvl="1">
              <a:defRPr/>
            </a:pPr>
            <a:r>
              <a:rPr lang="en-US"/>
              <a:t>Paper</a:t>
            </a:r>
            <a:endParaRPr/>
          </a:p>
          <a:p>
            <a:pPr lvl="1">
              <a:defRPr/>
            </a:pPr>
            <a:r>
              <a:rPr lang="en-US"/>
              <a:t>Laser film</a:t>
            </a:r>
            <a:endParaRPr/>
          </a:p>
          <a:p>
            <a:pPr>
              <a:defRPr/>
            </a:pPr>
            <a:r>
              <a:rPr lang="en-US"/>
              <a:t>Speakers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Monitors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600"/>
              <a:t>Two main types</a:t>
            </a:r>
            <a:endParaRPr/>
          </a:p>
          <a:p>
            <a:pPr lvl="1">
              <a:defRPr/>
            </a:pPr>
            <a:r>
              <a:rPr lang="en-US" sz="3200"/>
              <a:t>CRT</a:t>
            </a:r>
            <a:endParaRPr/>
          </a:p>
          <a:p>
            <a:pPr lvl="2">
              <a:defRPr/>
            </a:pPr>
            <a:r>
              <a:rPr lang="en-US" sz="2800"/>
              <a:t>Cathode Ray Tube</a:t>
            </a:r>
            <a:endParaRPr/>
          </a:p>
          <a:p>
            <a:pPr lvl="1">
              <a:defRPr/>
            </a:pPr>
            <a:r>
              <a:rPr lang="en-US" sz="3200"/>
              <a:t>LCD</a:t>
            </a:r>
            <a:endParaRPr/>
          </a:p>
          <a:p>
            <a:pPr lvl="2">
              <a:defRPr/>
            </a:pPr>
            <a:r>
              <a:rPr lang="en-US" sz="2800"/>
              <a:t>Liquid Crystal Display</a:t>
            </a:r>
            <a:endParaRPr/>
          </a:p>
          <a:p>
            <a:pPr>
              <a:defRPr/>
            </a:pPr>
            <a:r>
              <a:rPr lang="en-US" sz="3600"/>
              <a:t>Third type in development</a:t>
            </a:r>
            <a:endParaRPr/>
          </a:p>
          <a:p>
            <a:pPr lvl="1">
              <a:defRPr/>
            </a:pPr>
            <a:r>
              <a:rPr lang="en-US" sz="3200"/>
              <a:t>OLED</a:t>
            </a:r>
            <a:endParaRPr/>
          </a:p>
          <a:p>
            <a:pPr lvl="2">
              <a:defRPr/>
            </a:pPr>
            <a:r>
              <a:rPr lang="en-US" sz="2800"/>
              <a:t>Organic Light – Emitting Diode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Monitors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defRPr/>
            </a:pPr>
            <a:r>
              <a:rPr lang="en-US"/>
              <a:t>CRT</a:t>
            </a:r>
            <a:endParaRPr/>
          </a:p>
          <a:p>
            <a:pPr lvl="1">
              <a:defRPr/>
            </a:pPr>
            <a:r>
              <a:rPr lang="en-US"/>
              <a:t>Refresh Rate</a:t>
            </a:r>
            <a:endParaRPr/>
          </a:p>
          <a:p>
            <a:pPr lvl="1">
              <a:defRPr/>
            </a:pPr>
            <a:r>
              <a:rPr lang="en-US"/>
              <a:t>How fast the monitor rewrites the screen or</a:t>
            </a:r>
            <a:endParaRPr/>
          </a:p>
          <a:p>
            <a:pPr lvl="1">
              <a:defRPr/>
            </a:pPr>
            <a:r>
              <a:rPr lang="en-US"/>
              <a:t>The number of times the image is redrawn on the display/second</a:t>
            </a:r>
            <a:endParaRPr/>
          </a:p>
          <a:p>
            <a:pPr lvl="1">
              <a:defRPr/>
            </a:pPr>
            <a:r>
              <a:rPr lang="en-US"/>
              <a:t>Controls the ‘flicker’ seen by user</a:t>
            </a:r>
            <a:endParaRPr/>
          </a:p>
          <a:p>
            <a:pPr lvl="1">
              <a:defRPr/>
            </a:pPr>
            <a:r>
              <a:rPr lang="en-US"/>
              <a:t>Higher refresh rate = less flicker</a:t>
            </a:r>
            <a:endParaRPr/>
          </a:p>
          <a:p>
            <a:pPr>
              <a:defRPr/>
            </a:pPr>
            <a:r>
              <a:rPr lang="en-US"/>
              <a:t>LCD</a:t>
            </a:r>
            <a:endParaRPr/>
          </a:p>
          <a:p>
            <a:pPr lvl="1">
              <a:defRPr/>
            </a:pPr>
            <a:r>
              <a:rPr lang="en-US"/>
              <a:t>Response Rate</a:t>
            </a:r>
            <a:endParaRPr/>
          </a:p>
          <a:p>
            <a:pPr lvl="2">
              <a:defRPr/>
            </a:pPr>
            <a:r>
              <a:rPr lang="en-US" sz="2400"/>
              <a:t>The amount of time for crystal to go from off state to on and vice versa</a:t>
            </a:r>
            <a:endParaRPr/>
          </a:p>
          <a:p>
            <a:pPr lvl="2">
              <a:defRPr/>
            </a:pPr>
            <a:r>
              <a:rPr lang="en-US" sz="2400"/>
              <a:t>Slower response time will cause blurring during viewing of dynamic images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Aspect Ratio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200"/>
              <a:t>Aspect Ratio is:</a:t>
            </a:r>
            <a:endParaRPr/>
          </a:p>
          <a:p>
            <a:pPr lvl="1">
              <a:defRPr/>
            </a:pPr>
            <a:r>
              <a:rPr lang="en-US" sz="2800"/>
              <a:t>Ratio of the width of the monitor to the height of the monitor</a:t>
            </a:r>
            <a:endParaRPr/>
          </a:p>
          <a:p>
            <a:pPr lvl="1">
              <a:defRPr/>
            </a:pPr>
            <a:r>
              <a:rPr lang="en-US" sz="2800"/>
              <a:t>CRT usually 4:3</a:t>
            </a:r>
            <a:endParaRPr/>
          </a:p>
          <a:p>
            <a:pPr lvl="1">
              <a:defRPr/>
            </a:pPr>
            <a:r>
              <a:rPr lang="en-US" sz="2800"/>
              <a:t>LCD usually 16:9</a:t>
            </a:r>
            <a:endParaRPr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/>
          </a:p>
          <a:p>
            <a:pPr marL="342900" lvl="1" indent="0">
              <a:buNone/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CRT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Used in first generation of PCs, still used today</a:t>
            </a:r>
            <a:endParaRPr/>
          </a:p>
          <a:p>
            <a:pPr>
              <a:defRPr/>
            </a:pPr>
            <a:r>
              <a:rPr lang="en-US"/>
              <a:t>Consists of a cathode and anode in a vacuum tube</a:t>
            </a:r>
            <a:endParaRPr/>
          </a:p>
          <a:p>
            <a:pPr>
              <a:defRPr/>
            </a:pPr>
            <a:r>
              <a:rPr lang="en-US"/>
              <a:t>Works like an x-ray tube</a:t>
            </a:r>
            <a:endParaRPr/>
          </a:p>
          <a:p>
            <a:pPr lvl="1">
              <a:defRPr/>
            </a:pPr>
            <a:r>
              <a:rPr lang="en-US"/>
              <a:t>Electrons sent to the monitors anode which is a sheet of glass coated with phosphors </a:t>
            </a:r>
            <a:endParaRPr/>
          </a:p>
          <a:p>
            <a:pPr>
              <a:defRPr/>
            </a:pPr>
            <a:r>
              <a:rPr lang="en-US"/>
              <a:t>Electrons strike phosphors causing glass to emit a color determined by the intensity of the interaction and area with which electrons interacted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CRT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Electron beam starts in the upper left corner and scans across the glass from side to side, top to bottom</a:t>
            </a:r>
            <a:endParaRPr/>
          </a:p>
          <a:p>
            <a:pPr>
              <a:defRPr/>
            </a:pPr>
            <a:r>
              <a:rPr lang="en-US"/>
              <a:t>After reaching the bottom, it starts again at the top left</a:t>
            </a:r>
            <a:endParaRPr/>
          </a:p>
          <a:p>
            <a:pPr>
              <a:defRPr/>
            </a:pPr>
            <a:r>
              <a:rPr lang="en-US"/>
              <a:t>On average, most monitors have 350 lines to be scanned</a:t>
            </a:r>
            <a:endParaRPr/>
          </a:p>
          <a:p>
            <a:pPr>
              <a:defRPr/>
            </a:pPr>
            <a:r>
              <a:rPr lang="en-US"/>
              <a:t>Typical refresh rates are 60-75 Hz, meaning that 350 lines are being scanned 60-75 times per second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LCD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Light passes through the first layer, and when a current is applied to the crystal layer, it aligns and allows light in varying intensities through to the next layer </a:t>
            </a:r>
            <a:endParaRPr/>
          </a:p>
          <a:p>
            <a:pPr lvl="1">
              <a:defRPr/>
            </a:pPr>
            <a:r>
              <a:rPr lang="en-US"/>
              <a:t>Color filters in that layer of glass form the colors and images seen on the display</a:t>
            </a:r>
            <a:endParaRPr/>
          </a:p>
        </p:txBody>
      </p:sp>
      <p:sp>
        <p:nvSpPr>
          <p:cNvPr id="5" name="Content Placeholder 4"/>
          <p:cNvSpPr>
            <a:spLocks noGrp="1"/>
          </p:cNvSpPr>
          <p:nvPr>
            <p:ph sz="quarter" idx="4294967295"/>
          </p:nvPr>
        </p:nvSpPr>
        <p:spPr bwMode="auto">
          <a:xfrm>
            <a:off x="838198" y="3768725"/>
            <a:ext cx="10515599" cy="5086350"/>
          </a:xfrm>
        </p:spPr>
        <p:txBody>
          <a:bodyPr/>
          <a:lstStyle/>
          <a:p>
            <a:pPr>
              <a:defRPr/>
            </a:pPr>
            <a:r>
              <a:rPr lang="en-US"/>
              <a:t>Images are produced by shining or reflecting light through a layer of liquid crystal and a series of color filters</a:t>
            </a:r>
            <a:endParaRPr/>
          </a:p>
          <a:p>
            <a:pPr>
              <a:defRPr/>
            </a:pPr>
            <a:r>
              <a:rPr lang="en-US"/>
              <a:t>Made of two pieces of polarized glass with a liquid crystal layer in between the two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Examples of Workstations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600"/>
              <a:t>Administration</a:t>
            </a:r>
            <a:endParaRPr/>
          </a:p>
          <a:p>
            <a:pPr>
              <a:defRPr/>
            </a:pPr>
            <a:r>
              <a:rPr lang="en-US" sz="3600"/>
              <a:t>Technologist X-ray room</a:t>
            </a:r>
            <a:endParaRPr/>
          </a:p>
          <a:p>
            <a:pPr>
              <a:defRPr/>
            </a:pPr>
            <a:r>
              <a:rPr lang="en-US" sz="3600"/>
              <a:t>PACS workstation</a:t>
            </a:r>
            <a:endParaRPr/>
          </a:p>
          <a:p>
            <a:pPr>
              <a:defRPr/>
            </a:pPr>
            <a:r>
              <a:rPr lang="en-US" sz="3600"/>
              <a:t>CR reader workstation</a:t>
            </a:r>
            <a:endParaRPr/>
          </a:p>
          <a:p>
            <a:pPr>
              <a:defRPr/>
            </a:pPr>
            <a:r>
              <a:rPr lang="en-US" sz="3600"/>
              <a:t>Radiologist workstation</a:t>
            </a:r>
            <a:endParaRPr/>
          </a:p>
          <a:p>
            <a:pPr>
              <a:defRPr/>
            </a:pPr>
            <a:r>
              <a:rPr lang="en-US" sz="3600"/>
              <a:t>Archives workstation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Digital Imaging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 digital image is one that has been converted into numerical values for transmission or processing</a:t>
            </a:r>
            <a:endParaRPr/>
          </a:p>
          <a:p>
            <a:pPr>
              <a:defRPr/>
            </a:pPr>
            <a:r>
              <a:rPr lang="en-US"/>
              <a:t>Requires a means to acquire the image information (DR, CR)</a:t>
            </a:r>
            <a:endParaRPr/>
          </a:p>
          <a:p>
            <a:pPr>
              <a:defRPr/>
            </a:pPr>
            <a:r>
              <a:rPr lang="en-US"/>
              <a:t>Information gathered by scanning an area using array detection</a:t>
            </a:r>
            <a:endParaRPr/>
          </a:p>
          <a:p>
            <a:pPr>
              <a:defRPr/>
            </a:pPr>
            <a:r>
              <a:rPr lang="en-US"/>
              <a:t>Array processing is when information is received from an entire area at once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Array Processors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200"/>
              <a:t>Special computer that functions as a peripheral device</a:t>
            </a:r>
            <a:endParaRPr/>
          </a:p>
          <a:p>
            <a:pPr>
              <a:defRPr/>
            </a:pPr>
            <a:r>
              <a:rPr lang="en-US" sz="3200"/>
              <a:t>Uses its own memory to perform simultaneous mathematical operations at extremely high speeds</a:t>
            </a:r>
            <a:endParaRPr/>
          </a:p>
          <a:p>
            <a:pPr lvl="1">
              <a:defRPr/>
            </a:pPr>
            <a:r>
              <a:rPr lang="en-US" sz="2800"/>
              <a:t>Compiles all the image information </a:t>
            </a:r>
            <a:endParaRPr/>
          </a:p>
          <a:p>
            <a:pPr>
              <a:defRPr/>
            </a:pPr>
            <a:r>
              <a:rPr lang="en-US" sz="3200"/>
              <a:t>Allows us to see the image instantaneously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Digital Imaging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/>
              <a:t>Factors that remain unchanged</a:t>
            </a:r>
            <a:endParaRPr/>
          </a:p>
          <a:p>
            <a:pPr lvl="1">
              <a:defRPr/>
            </a:pPr>
            <a:r>
              <a:rPr lang="en-US" sz="3600"/>
              <a:t>Patient positioning</a:t>
            </a:r>
            <a:endParaRPr/>
          </a:p>
          <a:p>
            <a:pPr lvl="1">
              <a:defRPr/>
            </a:pPr>
            <a:r>
              <a:rPr lang="en-US" sz="3600"/>
              <a:t>Projections</a:t>
            </a:r>
            <a:endParaRPr/>
          </a:p>
          <a:p>
            <a:pPr lvl="1">
              <a:defRPr/>
            </a:pPr>
            <a:r>
              <a:rPr lang="en-US" sz="3600"/>
              <a:t>Collimation</a:t>
            </a:r>
            <a:endParaRPr/>
          </a:p>
          <a:p>
            <a:pPr marL="342900" lvl="1" indent="0">
              <a:buNone/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Digital is better because…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200"/>
              <a:t>Wider range of exposure</a:t>
            </a:r>
            <a:endParaRPr/>
          </a:p>
          <a:p>
            <a:pPr>
              <a:defRPr/>
            </a:pPr>
            <a:r>
              <a:rPr lang="en-US" sz="3200"/>
              <a:t>Linear response</a:t>
            </a:r>
            <a:endParaRPr/>
          </a:p>
          <a:p>
            <a:pPr>
              <a:defRPr/>
            </a:pPr>
            <a:r>
              <a:rPr lang="en-US" sz="3200"/>
              <a:t>Greater range of densities</a:t>
            </a:r>
            <a:endParaRPr/>
          </a:p>
          <a:p>
            <a:pPr>
              <a:defRPr/>
            </a:pPr>
            <a:r>
              <a:rPr lang="en-US" sz="3200"/>
              <a:t>Easily manipulated with computer</a:t>
            </a:r>
            <a:endParaRPr/>
          </a:p>
          <a:p>
            <a:pPr>
              <a:defRPr/>
            </a:pPr>
            <a:r>
              <a:rPr lang="en-US" sz="3200"/>
              <a:t>Post processing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Characteristics of a Digital Image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600"/>
              <a:t>Digital image begins as an analog signal</a:t>
            </a:r>
            <a:endParaRPr/>
          </a:p>
          <a:p>
            <a:pPr>
              <a:defRPr/>
            </a:pPr>
            <a:r>
              <a:rPr lang="en-US" sz="3600"/>
              <a:t>Critical characteristics of a digital image are:</a:t>
            </a:r>
            <a:endParaRPr/>
          </a:p>
          <a:p>
            <a:pPr lvl="1">
              <a:defRPr/>
            </a:pPr>
            <a:r>
              <a:rPr lang="en-US" sz="3200"/>
              <a:t>Spatial resolution</a:t>
            </a:r>
            <a:endParaRPr/>
          </a:p>
          <a:p>
            <a:pPr lvl="1">
              <a:defRPr/>
            </a:pPr>
            <a:r>
              <a:rPr lang="en-US" sz="3200"/>
              <a:t>Contrast resolution</a:t>
            </a:r>
            <a:endParaRPr/>
          </a:p>
          <a:p>
            <a:pPr lvl="1">
              <a:defRPr/>
            </a:pPr>
            <a:r>
              <a:rPr lang="en-US" sz="3200"/>
              <a:t>Noise</a:t>
            </a:r>
            <a:endParaRPr/>
          </a:p>
          <a:p>
            <a:pPr lvl="1">
              <a:defRPr/>
            </a:pPr>
            <a:r>
              <a:rPr lang="en-US" sz="3200"/>
              <a:t>Dose efficiency (of the IR)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Pixel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200"/>
              <a:t>Pixel aka picture element</a:t>
            </a:r>
            <a:endParaRPr/>
          </a:p>
          <a:p>
            <a:pPr>
              <a:defRPr/>
            </a:pPr>
            <a:r>
              <a:rPr lang="en-US" sz="3200"/>
              <a:t>Smallest element in a digital image</a:t>
            </a:r>
            <a:endParaRPr/>
          </a:p>
          <a:p>
            <a:pPr lvl="1">
              <a:defRPr/>
            </a:pPr>
            <a:r>
              <a:rPr lang="en-US" sz="2800"/>
              <a:t>Magnify a digital picture to the point that the image will appear as small squares of color – that is visualization of the pixels</a:t>
            </a:r>
            <a:endParaRPr/>
          </a:p>
          <a:p>
            <a:pPr lvl="1">
              <a:defRPr/>
            </a:pPr>
            <a:endParaRPr lang="en-US" sz="2800"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Pixel Size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600"/>
              <a:t>Pixel size – size of the pixel is directly related to the amount of spatial resolution or detail in the image</a:t>
            </a:r>
            <a:endParaRPr/>
          </a:p>
          <a:p>
            <a:pPr>
              <a:defRPr/>
            </a:pPr>
            <a:r>
              <a:rPr lang="en-US" sz="3600"/>
              <a:t>The smaller the pixel, the greater the detail</a:t>
            </a:r>
            <a:endParaRPr/>
          </a:p>
          <a:p>
            <a:pPr>
              <a:defRPr/>
            </a:pPr>
            <a:r>
              <a:rPr lang="en-US" sz="3600"/>
              <a:t>Can be affected by matrix size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Pixel Bit Depth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defRPr/>
            </a:pPr>
            <a:r>
              <a:rPr lang="en-US"/>
              <a:t>Each pixel contains bits of information</a:t>
            </a:r>
            <a:endParaRPr/>
          </a:p>
          <a:p>
            <a:pPr>
              <a:defRPr/>
            </a:pPr>
            <a:r>
              <a:rPr lang="en-US"/>
              <a:t>Is the # of bits within a pixel</a:t>
            </a:r>
            <a:endParaRPr/>
          </a:p>
          <a:p>
            <a:pPr>
              <a:defRPr/>
            </a:pPr>
            <a:r>
              <a:rPr lang="en-US"/>
              <a:t>E.g. bit depth = 8 means 2</a:t>
            </a:r>
            <a:r>
              <a:rPr lang="en-US" baseline="30000"/>
              <a:t>8 </a:t>
            </a:r>
            <a:r>
              <a:rPr lang="en-US"/>
              <a:t> </a:t>
            </a:r>
            <a:endParaRPr/>
          </a:p>
          <a:p>
            <a:pPr lvl="1">
              <a:defRPr/>
            </a:pPr>
            <a:r>
              <a:rPr lang="en-US"/>
              <a:t>meaning 256 shades of gray can be produced by that pixel</a:t>
            </a:r>
            <a:endParaRPr/>
          </a:p>
          <a:p>
            <a:pPr>
              <a:defRPr/>
            </a:pPr>
            <a:r>
              <a:rPr lang="en-US"/>
              <a:t>Some digital systems have bit depths of 10 – 16 meaning each pixel can have a gray level between 0 and  65 536 (for a 16 bit system)</a:t>
            </a:r>
            <a:endParaRPr/>
          </a:p>
          <a:p>
            <a:pPr>
              <a:defRPr/>
            </a:pPr>
            <a:r>
              <a:rPr lang="en-US"/>
              <a:t>Higher the bit depth, the more gray levels can be displayed by the pixel</a:t>
            </a:r>
            <a:endParaRPr/>
          </a:p>
          <a:p>
            <a:pPr lvl="1">
              <a:defRPr/>
            </a:pPr>
            <a:r>
              <a:rPr lang="en-US"/>
              <a:t>More shades of gray gives more accurate representation of the image</a:t>
            </a:r>
            <a:endParaRPr/>
          </a:p>
          <a:p>
            <a:pPr lvl="1">
              <a:defRPr/>
            </a:pPr>
            <a:endParaRPr lang="en-US"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 algn="ctr">
              <a:defRPr/>
            </a:pPr>
            <a:r>
              <a:rPr lang="en-US" sz="4800" b="1">
                <a:latin typeface="Arial"/>
                <a:cs typeface="Arial"/>
              </a:rPr>
              <a:t>Bit Systems  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Autofit/>
          </a:bodyPr>
          <a:lstStyle/>
          <a:p>
            <a:pPr marL="365760" lvl="1" indent="-283464">
              <a:lnSpc>
                <a:spcPct val="90000"/>
              </a:lnSpc>
              <a:spcBef>
                <a:spcPts val="600"/>
              </a:spcBef>
              <a:buSzPct val="80000"/>
              <a:buFont typeface="Wingdings 2"/>
              <a:buChar char=""/>
              <a:defRPr/>
            </a:pPr>
            <a:r>
              <a:rPr lang="en-US" sz="3200">
                <a:latin typeface="Arial"/>
                <a:cs typeface="Arial"/>
              </a:rPr>
              <a:t>8 bit system is 2</a:t>
            </a:r>
            <a:r>
              <a:rPr lang="en-US" sz="3200" baseline="30000">
                <a:latin typeface="Arial"/>
                <a:cs typeface="Arial"/>
              </a:rPr>
              <a:t>8 </a:t>
            </a:r>
            <a:r>
              <a:rPr lang="en-US" sz="3200">
                <a:latin typeface="Arial"/>
                <a:cs typeface="Arial"/>
              </a:rPr>
              <a:t>= 256 shades of gray </a:t>
            </a:r>
            <a:endParaRPr/>
          </a:p>
          <a:p>
            <a:pPr marL="939546" lvl="2" indent="-457200">
              <a:lnSpc>
                <a:spcPct val="90000"/>
              </a:lnSpc>
              <a:spcBef>
                <a:spcPts val="600"/>
              </a:spcBef>
              <a:buSzPct val="80000"/>
              <a:defRPr/>
            </a:pPr>
            <a:r>
              <a:rPr lang="en-US" sz="3200">
                <a:latin typeface="Arial"/>
                <a:cs typeface="Arial"/>
              </a:rPr>
              <a:t> </a:t>
            </a:r>
            <a:r>
              <a:rPr lang="en-US" sz="2800">
                <a:latin typeface="Arial"/>
                <a:cs typeface="Arial"/>
              </a:rPr>
              <a:t>2x2x2x2x2x2x2x2 = 256</a:t>
            </a:r>
            <a:endParaRPr/>
          </a:p>
          <a:p>
            <a:pPr marL="365760" lvl="1" indent="-283464">
              <a:lnSpc>
                <a:spcPct val="90000"/>
              </a:lnSpc>
              <a:spcBef>
                <a:spcPts val="600"/>
              </a:spcBef>
              <a:buSzPct val="80000"/>
              <a:buFont typeface="Wingdings 2"/>
              <a:buChar char=""/>
              <a:defRPr/>
            </a:pPr>
            <a:r>
              <a:rPr lang="en-US" sz="3200">
                <a:latin typeface="Arial"/>
                <a:cs typeface="Arial"/>
              </a:rPr>
              <a:t>10 bit system is 2</a:t>
            </a:r>
            <a:r>
              <a:rPr lang="en-US" sz="3200" baseline="30000">
                <a:latin typeface="Arial"/>
                <a:cs typeface="Arial"/>
              </a:rPr>
              <a:t>10</a:t>
            </a:r>
            <a:r>
              <a:rPr lang="en-US" sz="3200">
                <a:latin typeface="Arial"/>
                <a:cs typeface="Arial"/>
              </a:rPr>
              <a:t>= 1024 shades of gray </a:t>
            </a:r>
            <a:endParaRPr/>
          </a:p>
          <a:p>
            <a:pPr marL="939546" lvl="2" indent="-457200">
              <a:lnSpc>
                <a:spcPct val="90000"/>
              </a:lnSpc>
              <a:spcBef>
                <a:spcPts val="600"/>
              </a:spcBef>
              <a:buSzPct val="80000"/>
              <a:defRPr/>
            </a:pPr>
            <a:r>
              <a:rPr lang="en-US" sz="3200">
                <a:latin typeface="Arial"/>
                <a:cs typeface="Arial"/>
              </a:rPr>
              <a:t> </a:t>
            </a:r>
            <a:r>
              <a:rPr lang="en-US" sz="2800">
                <a:latin typeface="Arial"/>
                <a:cs typeface="Arial"/>
              </a:rPr>
              <a:t>2x2x2x2x2x2x2x2x2x2= 1,024</a:t>
            </a:r>
            <a:endParaRPr/>
          </a:p>
          <a:p>
            <a:pPr marL="365760" lvl="1" indent="-283464">
              <a:lnSpc>
                <a:spcPct val="90000"/>
              </a:lnSpc>
              <a:spcBef>
                <a:spcPts val="600"/>
              </a:spcBef>
              <a:buSzPct val="80000"/>
              <a:buFont typeface="Wingdings 2"/>
              <a:buChar char=""/>
              <a:defRPr/>
            </a:pPr>
            <a:r>
              <a:rPr lang="en-US" sz="3200">
                <a:latin typeface="Arial"/>
                <a:cs typeface="Arial"/>
              </a:rPr>
              <a:t>12 bit system is 2</a:t>
            </a:r>
            <a:r>
              <a:rPr lang="en-US" sz="3200" baseline="30000">
                <a:latin typeface="Arial"/>
                <a:cs typeface="Arial"/>
              </a:rPr>
              <a:t>12 </a:t>
            </a:r>
            <a:r>
              <a:rPr lang="en-US" sz="3200">
                <a:latin typeface="Arial"/>
                <a:cs typeface="Arial"/>
              </a:rPr>
              <a:t>= 4096 shades of gray </a:t>
            </a:r>
            <a:endParaRPr/>
          </a:p>
          <a:p>
            <a:pPr marL="939546" lvl="2" indent="-457200">
              <a:lnSpc>
                <a:spcPct val="90000"/>
              </a:lnSpc>
              <a:spcBef>
                <a:spcPts val="600"/>
              </a:spcBef>
              <a:buSzPct val="80000"/>
              <a:defRPr/>
            </a:pPr>
            <a:r>
              <a:rPr lang="en-US" sz="3200">
                <a:latin typeface="Arial"/>
                <a:cs typeface="Arial"/>
              </a:rPr>
              <a:t> </a:t>
            </a:r>
            <a:r>
              <a:rPr lang="en-US" sz="2800">
                <a:latin typeface="Arial"/>
                <a:cs typeface="Arial"/>
              </a:rPr>
              <a:t>2x2x2x2x2x2x2x2x2x2x2x2= 4,096</a:t>
            </a:r>
            <a:endParaRPr/>
          </a:p>
          <a:p>
            <a:pPr marL="365760" lvl="1" indent="-283464">
              <a:lnSpc>
                <a:spcPct val="90000"/>
              </a:lnSpc>
              <a:spcBef>
                <a:spcPts val="600"/>
              </a:spcBef>
              <a:buSzPct val="80000"/>
              <a:buFont typeface="Wingdings 2"/>
              <a:buChar char=""/>
              <a:defRPr/>
            </a:pPr>
            <a:r>
              <a:rPr lang="en-US" sz="3200">
                <a:latin typeface="Arial"/>
                <a:cs typeface="Arial"/>
              </a:rPr>
              <a:t>14 bit system is 2</a:t>
            </a:r>
            <a:r>
              <a:rPr lang="en-US" sz="3200" baseline="30000">
                <a:latin typeface="Arial"/>
                <a:cs typeface="Arial"/>
              </a:rPr>
              <a:t>14 </a:t>
            </a:r>
            <a:r>
              <a:rPr lang="en-US" sz="3200">
                <a:latin typeface="Arial"/>
                <a:cs typeface="Arial"/>
              </a:rPr>
              <a:t>=16,384 shades of gray</a:t>
            </a:r>
            <a:endParaRPr/>
          </a:p>
          <a:p>
            <a:pPr marL="939546" lvl="2" indent="-457200">
              <a:lnSpc>
                <a:spcPct val="90000"/>
              </a:lnSpc>
              <a:spcBef>
                <a:spcPts val="600"/>
              </a:spcBef>
              <a:buSzPct val="80000"/>
              <a:defRPr/>
            </a:pPr>
            <a:r>
              <a:rPr lang="en-US" sz="2800">
                <a:latin typeface="Arial"/>
                <a:cs typeface="Arial"/>
              </a:rPr>
              <a:t>2x2x2x2x2x2x2x2x2x2x2x2x2x2 = 16,384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Matrix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Image is recorded as a matrix</a:t>
            </a:r>
            <a:endParaRPr/>
          </a:p>
          <a:p>
            <a:pPr>
              <a:defRPr/>
            </a:pPr>
            <a:r>
              <a:rPr lang="en-US"/>
              <a:t>Described in numerical values – dimensions of pixel quantity</a:t>
            </a:r>
            <a:endParaRPr/>
          </a:p>
          <a:p>
            <a:pPr>
              <a:defRPr/>
            </a:pPr>
            <a:r>
              <a:rPr lang="en-US"/>
              <a:t>Divided into many small cubes/boxes…</a:t>
            </a:r>
            <a:endParaRPr/>
          </a:p>
          <a:p>
            <a:pPr lvl="1">
              <a:defRPr/>
            </a:pPr>
            <a:r>
              <a:rPr lang="en-US"/>
              <a:t>Each square region is a pixel</a:t>
            </a:r>
            <a:endParaRPr/>
          </a:p>
          <a:p>
            <a:pPr lvl="1">
              <a:defRPr/>
            </a:pPr>
            <a:r>
              <a:rPr lang="en-US"/>
              <a:t>Assigned one binary value that is equal to the radiation exposure received</a:t>
            </a:r>
            <a:endParaRPr/>
          </a:p>
          <a:p>
            <a:pPr lvl="2">
              <a:defRPr/>
            </a:pPr>
            <a:r>
              <a:rPr lang="en-US"/>
              <a:t>Binary value = shade of gray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Pixels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09623" y="1510220"/>
            <a:ext cx="10515600" cy="4351338"/>
          </a:xfrm>
        </p:spPr>
        <p:txBody>
          <a:bodyPr/>
          <a:lstStyle/>
          <a:p>
            <a:pPr>
              <a:defRPr/>
            </a:pPr>
            <a:r>
              <a:rPr lang="en-US"/>
              <a:t>Each pixel in the matrix displays a numerical value, as well as a density level (shade of gray), proportional to the degree of the incoming signal</a:t>
            </a:r>
            <a:endParaRPr/>
          </a:p>
        </p:txBody>
      </p:sp>
      <p:grpSp>
        <p:nvGrpSpPr>
          <p:cNvPr id="4" name="Group 3"/>
          <p:cNvGrpSpPr/>
          <p:nvPr/>
        </p:nvGrpSpPr>
        <p:grpSpPr bwMode="auto">
          <a:xfrm>
            <a:off x="2284975" y="2882899"/>
            <a:ext cx="6554226" cy="3191581"/>
            <a:chOff x="1208649" y="1871005"/>
            <a:chExt cx="7617657" cy="3676363"/>
          </a:xfrm>
        </p:grpSpPr>
        <p:grpSp>
          <p:nvGrpSpPr>
            <p:cNvPr id="5" name="Group 4"/>
            <p:cNvGrpSpPr/>
            <p:nvPr/>
          </p:nvGrpSpPr>
          <p:grpSpPr bwMode="auto">
            <a:xfrm>
              <a:off x="1208649" y="1871005"/>
              <a:ext cx="3689252" cy="3674019"/>
              <a:chOff x="-3883856" y="2117183"/>
              <a:chExt cx="3689252" cy="3674019"/>
            </a:xfrm>
          </p:grpSpPr>
          <p:sp>
            <p:nvSpPr>
              <p:cNvPr id="28" name="Rectangle 27"/>
              <p:cNvSpPr/>
              <p:nvPr/>
            </p:nvSpPr>
            <p:spPr bwMode="auto">
              <a:xfrm>
                <a:off x="-3873305" y="2117186"/>
                <a:ext cx="3678702" cy="3674013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>
                  <a:ln w="57150">
                    <a:solidFill>
                      <a:schemeClr val="tx1"/>
                    </a:solidFill>
                  </a:ln>
                </a:endParaRPr>
              </a:p>
            </p:txBody>
          </p:sp>
          <p:grpSp>
            <p:nvGrpSpPr>
              <p:cNvPr id="29" name="Group 28"/>
              <p:cNvGrpSpPr/>
              <p:nvPr/>
            </p:nvGrpSpPr>
            <p:grpSpPr bwMode="auto">
              <a:xfrm>
                <a:off x="-3883856" y="2117183"/>
                <a:ext cx="3647049" cy="924958"/>
                <a:chOff x="-3899096" y="1554476"/>
                <a:chExt cx="3647049" cy="924958"/>
              </a:xfrm>
            </p:grpSpPr>
            <p:sp>
              <p:nvSpPr>
                <p:cNvPr id="45" name="Rectangle 44"/>
                <p:cNvSpPr/>
                <p:nvPr/>
              </p:nvSpPr>
              <p:spPr bwMode="auto">
                <a:xfrm>
                  <a:off x="-1166447" y="1554476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6" name="Rectangle 45"/>
                <p:cNvSpPr/>
                <p:nvPr/>
              </p:nvSpPr>
              <p:spPr bwMode="auto">
                <a:xfrm>
                  <a:off x="-2981223" y="1565034"/>
                  <a:ext cx="914400" cy="914400"/>
                </a:xfrm>
                <a:prstGeom prst="rect">
                  <a:avLst/>
                </a:prstGeom>
                <a:solidFill>
                  <a:schemeClr val="tx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7" name="Rectangle 46"/>
                <p:cNvSpPr/>
                <p:nvPr/>
              </p:nvSpPr>
              <p:spPr bwMode="auto">
                <a:xfrm>
                  <a:off x="-3899096" y="1554480"/>
                  <a:ext cx="914400" cy="9144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8" name="Rectangle 47"/>
                <p:cNvSpPr/>
                <p:nvPr/>
              </p:nvSpPr>
              <p:spPr bwMode="auto">
                <a:xfrm>
                  <a:off x="-2067365" y="1556826"/>
                  <a:ext cx="914400" cy="914400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29"/>
              <p:cNvGrpSpPr/>
              <p:nvPr/>
            </p:nvGrpSpPr>
            <p:grpSpPr bwMode="auto">
              <a:xfrm>
                <a:off x="-3873305" y="3033932"/>
                <a:ext cx="3657600" cy="916745"/>
                <a:chOff x="-3867443" y="1554480"/>
                <a:chExt cx="3657600" cy="916745"/>
              </a:xfrm>
            </p:grpSpPr>
            <p:sp>
              <p:nvSpPr>
                <p:cNvPr id="41" name="Rectangle 40"/>
                <p:cNvSpPr/>
                <p:nvPr/>
              </p:nvSpPr>
              <p:spPr bwMode="auto">
                <a:xfrm>
                  <a:off x="-1124243" y="1554480"/>
                  <a:ext cx="914400" cy="9144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41"/>
                <p:cNvSpPr/>
                <p:nvPr/>
              </p:nvSpPr>
              <p:spPr bwMode="auto">
                <a:xfrm>
                  <a:off x="-2038643" y="1556825"/>
                  <a:ext cx="914400" cy="91440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42"/>
                <p:cNvSpPr/>
                <p:nvPr/>
              </p:nvSpPr>
              <p:spPr bwMode="auto">
                <a:xfrm>
                  <a:off x="-2953043" y="1554480"/>
                  <a:ext cx="914400" cy="914400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4" name="Rectangle 43"/>
                <p:cNvSpPr/>
                <p:nvPr/>
              </p:nvSpPr>
              <p:spPr bwMode="auto">
                <a:xfrm>
                  <a:off x="-3867443" y="1554480"/>
                  <a:ext cx="914400" cy="914400"/>
                </a:xfrm>
                <a:prstGeom prst="rect">
                  <a:avLst/>
                </a:prstGeom>
                <a:solidFill>
                  <a:schemeClr val="tx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1" name="Group 30"/>
              <p:cNvGrpSpPr/>
              <p:nvPr/>
            </p:nvGrpSpPr>
            <p:grpSpPr bwMode="auto">
              <a:xfrm>
                <a:off x="-3873305" y="3950677"/>
                <a:ext cx="3657600" cy="916745"/>
                <a:chOff x="-3867443" y="1554480"/>
                <a:chExt cx="3657600" cy="916745"/>
              </a:xfrm>
            </p:grpSpPr>
            <p:sp>
              <p:nvSpPr>
                <p:cNvPr id="37" name="Rectangle 36"/>
                <p:cNvSpPr/>
                <p:nvPr/>
              </p:nvSpPr>
              <p:spPr bwMode="auto">
                <a:xfrm>
                  <a:off x="-11242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37"/>
                <p:cNvSpPr/>
                <p:nvPr/>
              </p:nvSpPr>
              <p:spPr bwMode="auto">
                <a:xfrm>
                  <a:off x="-2038643" y="1556825"/>
                  <a:ext cx="914400" cy="914400"/>
                </a:xfrm>
                <a:prstGeom prst="rect">
                  <a:avLst/>
                </a:prstGeom>
                <a:solidFill>
                  <a:schemeClr val="tx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 bwMode="auto">
                <a:xfrm>
                  <a:off x="-3867443" y="1554480"/>
                  <a:ext cx="914400" cy="914400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39"/>
                <p:cNvSpPr/>
                <p:nvPr/>
              </p:nvSpPr>
              <p:spPr bwMode="auto">
                <a:xfrm>
                  <a:off x="-2953043" y="1554480"/>
                  <a:ext cx="914400" cy="914400"/>
                </a:xfrm>
                <a:prstGeom prst="rect">
                  <a:avLst/>
                </a:prstGeom>
                <a:solidFill>
                  <a:schemeClr val="tx1">
                    <a:alpha val="50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2" name="Group 31"/>
              <p:cNvGrpSpPr/>
              <p:nvPr/>
            </p:nvGrpSpPr>
            <p:grpSpPr bwMode="auto">
              <a:xfrm>
                <a:off x="-3861076" y="4854524"/>
                <a:ext cx="3666473" cy="936678"/>
                <a:chOff x="-3855214" y="1534549"/>
                <a:chExt cx="3666473" cy="936678"/>
              </a:xfrm>
            </p:grpSpPr>
            <p:sp>
              <p:nvSpPr>
                <p:cNvPr id="33" name="Rectangle 32"/>
                <p:cNvSpPr/>
                <p:nvPr/>
              </p:nvSpPr>
              <p:spPr bwMode="auto">
                <a:xfrm>
                  <a:off x="-1103141" y="1556827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4" name="Rectangle 33"/>
                <p:cNvSpPr/>
                <p:nvPr/>
              </p:nvSpPr>
              <p:spPr bwMode="auto">
                <a:xfrm>
                  <a:off x="-2038643" y="1556825"/>
                  <a:ext cx="914400" cy="9144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34"/>
                <p:cNvSpPr/>
                <p:nvPr/>
              </p:nvSpPr>
              <p:spPr bwMode="auto">
                <a:xfrm>
                  <a:off x="-29530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 bwMode="auto">
                <a:xfrm>
                  <a:off x="-3855214" y="1534549"/>
                  <a:ext cx="914400" cy="91440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</p:grpSp>
        <p:grpSp>
          <p:nvGrpSpPr>
            <p:cNvPr id="6" name="Group 5"/>
            <p:cNvGrpSpPr/>
            <p:nvPr/>
          </p:nvGrpSpPr>
          <p:grpSpPr bwMode="auto">
            <a:xfrm>
              <a:off x="5147604" y="1873354"/>
              <a:ext cx="3678702" cy="3674014"/>
              <a:chOff x="-3873305" y="2117186"/>
              <a:chExt cx="3678702" cy="3674014"/>
            </a:xfrm>
          </p:grpSpPr>
          <p:sp>
            <p:nvSpPr>
              <p:cNvPr id="7" name="Rectangle 6"/>
              <p:cNvSpPr/>
              <p:nvPr/>
            </p:nvSpPr>
            <p:spPr bwMode="auto">
              <a:xfrm>
                <a:off x="-3873305" y="2117186"/>
                <a:ext cx="3663462" cy="3674013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2400">
                  <a:solidFill>
                    <a:schemeClr val="tx1"/>
                  </a:solidFill>
                  <a:latin typeface="Arial"/>
                  <a:cs typeface="Arial"/>
                </a:endParaRPr>
              </a:p>
            </p:txBody>
          </p:sp>
          <p:grpSp>
            <p:nvGrpSpPr>
              <p:cNvPr id="8" name="Group 7"/>
              <p:cNvGrpSpPr/>
              <p:nvPr/>
            </p:nvGrpSpPr>
            <p:grpSpPr bwMode="auto">
              <a:xfrm>
                <a:off x="-3852202" y="2117187"/>
                <a:ext cx="3657600" cy="916745"/>
                <a:chOff x="-3867443" y="1554480"/>
                <a:chExt cx="3657600" cy="916745"/>
              </a:xfrm>
            </p:grpSpPr>
            <p:sp>
              <p:nvSpPr>
                <p:cNvPr id="24" name="Rectangle 23"/>
                <p:cNvSpPr/>
                <p:nvPr/>
              </p:nvSpPr>
              <p:spPr bwMode="auto">
                <a:xfrm>
                  <a:off x="-11242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r>
                    <a:rPr lang="en-US" sz="2400">
                      <a:solidFill>
                        <a:schemeClr val="tx1"/>
                      </a:solidFill>
                      <a:latin typeface="Arial"/>
                      <a:cs typeface="Arial"/>
                    </a:rPr>
                    <a:t>1</a:t>
                  </a:r>
                  <a:endParaRPr/>
                </a:p>
              </p:txBody>
            </p:sp>
            <p:sp>
              <p:nvSpPr>
                <p:cNvPr id="25" name="Rectangle 24"/>
                <p:cNvSpPr/>
                <p:nvPr/>
              </p:nvSpPr>
              <p:spPr bwMode="auto">
                <a:xfrm>
                  <a:off x="-2038643" y="1556825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r>
                    <a:rPr lang="en-US" sz="2400">
                      <a:solidFill>
                        <a:schemeClr val="tx1"/>
                      </a:solidFill>
                      <a:latin typeface="Arial"/>
                      <a:cs typeface="Arial"/>
                    </a:rPr>
                    <a:t>150</a:t>
                  </a:r>
                  <a:endParaRPr/>
                </a:p>
              </p:txBody>
            </p:sp>
            <p:sp>
              <p:nvSpPr>
                <p:cNvPr id="26" name="Rectangle 25"/>
                <p:cNvSpPr/>
                <p:nvPr/>
              </p:nvSpPr>
              <p:spPr bwMode="auto">
                <a:xfrm>
                  <a:off x="-29530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r>
                    <a:rPr lang="en-US" sz="2400">
                      <a:solidFill>
                        <a:schemeClr val="tx1"/>
                      </a:solidFill>
                      <a:latin typeface="Arial"/>
                      <a:cs typeface="Arial"/>
                    </a:rPr>
                    <a:t>256</a:t>
                  </a:r>
                  <a:endParaRPr/>
                </a:p>
              </p:txBody>
            </p:sp>
            <p:sp>
              <p:nvSpPr>
                <p:cNvPr id="27" name="Rectangle 26"/>
                <p:cNvSpPr/>
                <p:nvPr/>
              </p:nvSpPr>
              <p:spPr bwMode="auto">
                <a:xfrm>
                  <a:off x="-38674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r>
                    <a:rPr lang="en-US" sz="2400">
                      <a:solidFill>
                        <a:schemeClr val="tx1"/>
                      </a:solidFill>
                      <a:latin typeface="Arial"/>
                      <a:cs typeface="Arial"/>
                    </a:rPr>
                    <a:t>50</a:t>
                  </a:r>
                  <a:endParaRPr/>
                </a:p>
              </p:txBody>
            </p:sp>
          </p:grpSp>
          <p:grpSp>
            <p:nvGrpSpPr>
              <p:cNvPr id="9" name="Group 8"/>
              <p:cNvGrpSpPr/>
              <p:nvPr/>
            </p:nvGrpSpPr>
            <p:grpSpPr bwMode="auto">
              <a:xfrm>
                <a:off x="-3873305" y="3033932"/>
                <a:ext cx="3657600" cy="916745"/>
                <a:chOff x="-3867443" y="1554480"/>
                <a:chExt cx="3657600" cy="916745"/>
              </a:xfrm>
            </p:grpSpPr>
            <p:sp>
              <p:nvSpPr>
                <p:cNvPr id="20" name="Rectangle 19"/>
                <p:cNvSpPr/>
                <p:nvPr/>
              </p:nvSpPr>
              <p:spPr bwMode="auto">
                <a:xfrm>
                  <a:off x="-11242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r>
                    <a:rPr lang="en-US" sz="2400">
                      <a:solidFill>
                        <a:schemeClr val="tx1"/>
                      </a:solidFill>
                      <a:latin typeface="Arial"/>
                      <a:cs typeface="Arial"/>
                    </a:rPr>
                    <a:t>50</a:t>
                  </a:r>
                  <a:endParaRPr/>
                </a:p>
              </p:txBody>
            </p:sp>
            <p:sp>
              <p:nvSpPr>
                <p:cNvPr id="21" name="Rectangle 20"/>
                <p:cNvSpPr/>
                <p:nvPr/>
              </p:nvSpPr>
              <p:spPr bwMode="auto">
                <a:xfrm>
                  <a:off x="-2038643" y="1556825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r>
                    <a:rPr lang="en-US" sz="2400">
                      <a:solidFill>
                        <a:schemeClr val="tx1"/>
                      </a:solidFill>
                      <a:latin typeface="Arial"/>
                      <a:cs typeface="Arial"/>
                    </a:rPr>
                    <a:t>200</a:t>
                  </a:r>
                  <a:endParaRPr/>
                </a:p>
              </p:txBody>
            </p:sp>
            <p:sp>
              <p:nvSpPr>
                <p:cNvPr id="22" name="Rectangle 21"/>
                <p:cNvSpPr/>
                <p:nvPr/>
              </p:nvSpPr>
              <p:spPr bwMode="auto">
                <a:xfrm>
                  <a:off x="-29530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r>
                    <a:rPr lang="en-US" sz="2400">
                      <a:solidFill>
                        <a:schemeClr val="tx1"/>
                      </a:solidFill>
                      <a:latin typeface="Arial"/>
                      <a:cs typeface="Arial"/>
                    </a:rPr>
                    <a:t>50</a:t>
                  </a:r>
                  <a:endParaRPr/>
                </a:p>
              </p:txBody>
            </p:sp>
            <p:sp>
              <p:nvSpPr>
                <p:cNvPr id="23" name="Rectangle 22"/>
                <p:cNvSpPr/>
                <p:nvPr/>
              </p:nvSpPr>
              <p:spPr bwMode="auto">
                <a:xfrm>
                  <a:off x="-38674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r>
                    <a:rPr lang="en-US" sz="2400">
                      <a:solidFill>
                        <a:schemeClr val="tx1"/>
                      </a:solidFill>
                      <a:latin typeface="Arial"/>
                      <a:cs typeface="Arial"/>
                    </a:rPr>
                    <a:t>256</a:t>
                  </a:r>
                  <a:endParaRPr/>
                </a:p>
              </p:txBody>
            </p:sp>
          </p:grpSp>
          <p:grpSp>
            <p:nvGrpSpPr>
              <p:cNvPr id="10" name="Group 9"/>
              <p:cNvGrpSpPr/>
              <p:nvPr/>
            </p:nvGrpSpPr>
            <p:grpSpPr bwMode="auto">
              <a:xfrm>
                <a:off x="-3873305" y="3950677"/>
                <a:ext cx="3657600" cy="916745"/>
                <a:chOff x="-3867443" y="1554480"/>
                <a:chExt cx="3657600" cy="916745"/>
              </a:xfrm>
            </p:grpSpPr>
            <p:sp>
              <p:nvSpPr>
                <p:cNvPr id="16" name="Rectangle 15"/>
                <p:cNvSpPr/>
                <p:nvPr/>
              </p:nvSpPr>
              <p:spPr bwMode="auto">
                <a:xfrm>
                  <a:off x="-11242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r>
                    <a:rPr lang="en-US" sz="2400">
                      <a:solidFill>
                        <a:schemeClr val="tx1"/>
                      </a:solidFill>
                      <a:latin typeface="Arial"/>
                      <a:cs typeface="Arial"/>
                    </a:rPr>
                    <a:t>1</a:t>
                  </a:r>
                  <a:endParaRPr/>
                </a:p>
              </p:txBody>
            </p:sp>
            <p:sp>
              <p:nvSpPr>
                <p:cNvPr id="17" name="Rectangle 16"/>
                <p:cNvSpPr/>
                <p:nvPr/>
              </p:nvSpPr>
              <p:spPr bwMode="auto">
                <a:xfrm>
                  <a:off x="-2038643" y="1556825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r>
                    <a:rPr lang="en-US" sz="2400">
                      <a:solidFill>
                        <a:schemeClr val="tx1"/>
                      </a:solidFill>
                      <a:latin typeface="Arial"/>
                      <a:cs typeface="Arial"/>
                    </a:rPr>
                    <a:t>256</a:t>
                  </a:r>
                  <a:endParaRPr/>
                </a:p>
              </p:txBody>
            </p:sp>
            <p:sp>
              <p:nvSpPr>
                <p:cNvPr id="18" name="Rectangle 17"/>
                <p:cNvSpPr/>
                <p:nvPr/>
              </p:nvSpPr>
              <p:spPr bwMode="auto">
                <a:xfrm>
                  <a:off x="-29530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r>
                    <a:rPr lang="en-US" sz="2400">
                      <a:solidFill>
                        <a:schemeClr val="tx1"/>
                      </a:solidFill>
                      <a:latin typeface="Arial"/>
                      <a:cs typeface="Arial"/>
                    </a:rPr>
                    <a:t>200</a:t>
                  </a:r>
                  <a:endParaRPr/>
                </a:p>
              </p:txBody>
            </p:sp>
            <p:sp>
              <p:nvSpPr>
                <p:cNvPr id="19" name="Rectangle 18"/>
                <p:cNvSpPr/>
                <p:nvPr/>
              </p:nvSpPr>
              <p:spPr bwMode="auto">
                <a:xfrm>
                  <a:off x="-38674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r>
                    <a:rPr lang="en-US" sz="2400">
                      <a:solidFill>
                        <a:schemeClr val="tx1"/>
                      </a:solidFill>
                      <a:latin typeface="Arial"/>
                      <a:cs typeface="Arial"/>
                    </a:rPr>
                    <a:t>100</a:t>
                  </a:r>
                  <a:endParaRPr/>
                </a:p>
              </p:txBody>
            </p:sp>
          </p:grpSp>
          <p:grpSp>
            <p:nvGrpSpPr>
              <p:cNvPr id="11" name="Group 10"/>
              <p:cNvGrpSpPr/>
              <p:nvPr/>
            </p:nvGrpSpPr>
            <p:grpSpPr bwMode="auto">
              <a:xfrm>
                <a:off x="-3873305" y="4874455"/>
                <a:ext cx="3657600" cy="916745"/>
                <a:chOff x="-3867443" y="1554480"/>
                <a:chExt cx="3657600" cy="916745"/>
              </a:xfrm>
            </p:grpSpPr>
            <p:sp>
              <p:nvSpPr>
                <p:cNvPr id="12" name="Rectangle 11"/>
                <p:cNvSpPr/>
                <p:nvPr/>
              </p:nvSpPr>
              <p:spPr bwMode="auto">
                <a:xfrm>
                  <a:off x="-11242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r>
                    <a:rPr lang="en-US" sz="2400">
                      <a:solidFill>
                        <a:schemeClr val="tx1"/>
                      </a:solidFill>
                      <a:latin typeface="Arial"/>
                      <a:cs typeface="Arial"/>
                    </a:rPr>
                    <a:t>1</a:t>
                  </a:r>
                  <a:endParaRPr/>
                </a:p>
              </p:txBody>
            </p:sp>
            <p:sp>
              <p:nvSpPr>
                <p:cNvPr id="13" name="Rectangle 12"/>
                <p:cNvSpPr/>
                <p:nvPr/>
              </p:nvSpPr>
              <p:spPr bwMode="auto">
                <a:xfrm>
                  <a:off x="-2038643" y="1556825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r>
                    <a:rPr lang="en-US" sz="2400">
                      <a:solidFill>
                        <a:schemeClr val="tx1"/>
                      </a:solidFill>
                      <a:latin typeface="Arial"/>
                      <a:cs typeface="Arial"/>
                    </a:rPr>
                    <a:t>50</a:t>
                  </a:r>
                  <a:endParaRPr/>
                </a:p>
              </p:txBody>
            </p:sp>
            <p:sp>
              <p:nvSpPr>
                <p:cNvPr id="14" name="Rectangle 13"/>
                <p:cNvSpPr/>
                <p:nvPr/>
              </p:nvSpPr>
              <p:spPr bwMode="auto">
                <a:xfrm>
                  <a:off x="-29530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r>
                    <a:rPr lang="en-US" sz="2400">
                      <a:solidFill>
                        <a:schemeClr val="tx1"/>
                      </a:solidFill>
                      <a:latin typeface="Arial"/>
                      <a:cs typeface="Arial"/>
                    </a:rPr>
                    <a:t>1</a:t>
                  </a:r>
                  <a:endParaRPr/>
                </a:p>
              </p:txBody>
            </p:sp>
            <p:sp>
              <p:nvSpPr>
                <p:cNvPr id="15" name="Rectangle 14"/>
                <p:cNvSpPr/>
                <p:nvPr/>
              </p:nvSpPr>
              <p:spPr bwMode="auto">
                <a:xfrm>
                  <a:off x="-38674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r>
                    <a:rPr lang="en-US" sz="2400">
                      <a:solidFill>
                        <a:schemeClr val="tx1"/>
                      </a:solidFill>
                      <a:latin typeface="Arial"/>
                      <a:cs typeface="Arial"/>
                    </a:rPr>
                    <a:t>200</a:t>
                  </a:r>
                  <a:endParaRPr/>
                </a:p>
              </p:txBody>
            </p:sp>
          </p:grpSp>
        </p:grpSp>
      </p:grp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Matrix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   Matrix size =       resolution</a:t>
            </a:r>
            <a:endParaRPr/>
          </a:p>
          <a:p>
            <a:pPr lvl="1">
              <a:defRPr/>
            </a:pPr>
            <a:r>
              <a:rPr lang="en-US"/>
              <a:t>1024 x 1024  vs 2048 x 2048</a:t>
            </a:r>
            <a:endParaRPr/>
          </a:p>
          <a:p>
            <a:pPr>
              <a:defRPr/>
            </a:pPr>
            <a:r>
              <a:rPr lang="en-US"/>
              <a:t>Larger the matrix = smaller the pixels</a:t>
            </a:r>
            <a:endParaRPr/>
          </a:p>
          <a:p>
            <a:pPr lvl="1">
              <a:defRPr/>
            </a:pPr>
            <a:r>
              <a:rPr lang="en-US"/>
              <a:t>If the detector is the </a:t>
            </a:r>
            <a:r>
              <a:rPr lang="en-US" u="sng"/>
              <a:t>same size</a:t>
            </a:r>
            <a:endParaRPr/>
          </a:p>
          <a:p>
            <a:pPr lvl="2">
              <a:defRPr/>
            </a:pPr>
            <a:r>
              <a:rPr lang="en-US" sz="2400"/>
              <a:t>i.e</a:t>
            </a:r>
            <a:r>
              <a:rPr lang="en-US" sz="2400"/>
              <a:t> 1024 x 1024 matrix on a 10x12 CR cassette vs 1024 x 1024 matrix on a 35 x 43 CR cassette</a:t>
            </a:r>
            <a:endParaRPr/>
          </a:p>
          <a:p>
            <a:pPr lvl="3">
              <a:defRPr/>
            </a:pPr>
            <a:r>
              <a:rPr lang="en-US" sz="2000"/>
              <a:t>Which CR will have smaller pixels?</a:t>
            </a:r>
            <a:endParaRPr/>
          </a:p>
          <a:p>
            <a:pPr>
              <a:defRPr/>
            </a:pPr>
            <a:r>
              <a:rPr lang="en-US"/>
              <a:t>Matrix size is not the same as screen size</a:t>
            </a:r>
            <a:endParaRPr/>
          </a:p>
          <a:p>
            <a:pPr>
              <a:defRPr/>
            </a:pPr>
            <a:r>
              <a:rPr lang="en-US"/>
              <a:t>**Pixel size controls resolution</a:t>
            </a:r>
            <a:endParaRPr/>
          </a:p>
          <a:p>
            <a:pPr>
              <a:defRPr/>
            </a:pPr>
            <a:endParaRPr lang="en-US"/>
          </a:p>
          <a:p>
            <a:pPr marL="0" indent="0">
              <a:buNone/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Size of Detector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Cost of detector can range from $70-100K</a:t>
            </a:r>
            <a:endParaRPr/>
          </a:p>
          <a:p>
            <a:pPr>
              <a:defRPr/>
            </a:pPr>
            <a:r>
              <a:rPr lang="en-US"/>
              <a:t>Can be used in static or portable units</a:t>
            </a:r>
            <a:endParaRPr/>
          </a:p>
          <a:p>
            <a:pPr lvl="1">
              <a:defRPr/>
            </a:pPr>
            <a:r>
              <a:rPr lang="en-US"/>
              <a:t>Corded or cordless</a:t>
            </a:r>
            <a:endParaRPr/>
          </a:p>
          <a:p>
            <a:pPr>
              <a:defRPr/>
            </a:pPr>
            <a:r>
              <a:rPr lang="en-US"/>
              <a:t>Pixel size varies with the size of the detector</a:t>
            </a:r>
            <a:endParaRPr/>
          </a:p>
          <a:p>
            <a:pPr lvl="1">
              <a:defRPr/>
            </a:pPr>
            <a:r>
              <a:rPr lang="en-US"/>
              <a:t>512 x 512 matrix on a 24 x 30 cm CR cassette will have smaller pixels than a 512 x 512 matrix on a 35 x 43 cm CR cassette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Dynamic Range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The ability to respond to varying levels of exposure</a:t>
            </a:r>
            <a:endParaRPr/>
          </a:p>
          <a:p>
            <a:pPr lvl="1">
              <a:defRPr/>
            </a:pPr>
            <a:r>
              <a:rPr lang="en-US"/>
              <a:t>More densities can be visualized on the image</a:t>
            </a:r>
            <a:endParaRPr/>
          </a:p>
          <a:p>
            <a:pPr lvl="1">
              <a:defRPr/>
            </a:pPr>
            <a:r>
              <a:rPr lang="en-US"/>
              <a:t>Can accurately detect very high and very low intensities</a:t>
            </a:r>
            <a:endParaRPr/>
          </a:p>
          <a:p>
            <a:pPr lvl="2">
              <a:defRPr/>
            </a:pPr>
            <a:r>
              <a:rPr lang="en-US"/>
              <a:t>Dynamic range wider for digital vs film/screen</a:t>
            </a:r>
            <a:endParaRPr/>
          </a:p>
          <a:p>
            <a:pPr>
              <a:defRPr/>
            </a:pPr>
            <a:r>
              <a:rPr lang="en-US"/>
              <a:t>The range of gray values that can be displayed</a:t>
            </a:r>
            <a:endParaRPr/>
          </a:p>
          <a:p>
            <a:pPr lvl="1">
              <a:defRPr/>
            </a:pPr>
            <a:r>
              <a:rPr lang="en-US"/>
              <a:t>Controlled by the detector </a:t>
            </a:r>
            <a:endParaRPr/>
          </a:p>
          <a:p>
            <a:pPr>
              <a:defRPr/>
            </a:pPr>
            <a:r>
              <a:rPr lang="en-US"/>
              <a:t>Human eye can differentiate about 30 shades of gray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Dynamic Range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Dynamic range of digital imaging systems is identified by the bit capacity of each pixel</a:t>
            </a:r>
            <a:endParaRPr/>
          </a:p>
          <a:p>
            <a:pPr>
              <a:defRPr/>
            </a:pPr>
            <a:r>
              <a:rPr lang="en-US"/>
              <a:t>Although the response of a digital system can produce a huge range of greys (e.g. 16 bit = 65 536 shades of grey), limited by the human visual system</a:t>
            </a:r>
            <a:endParaRPr/>
          </a:p>
          <a:p>
            <a:pPr lvl="1">
              <a:defRPr/>
            </a:pPr>
            <a:r>
              <a:rPr lang="en-US"/>
              <a:t>Can only see about 30 of them</a:t>
            </a:r>
            <a:endParaRPr/>
          </a:p>
          <a:p>
            <a:pPr>
              <a:defRPr/>
            </a:pPr>
            <a:r>
              <a:rPr lang="en-US"/>
              <a:t>So through the use of window and level, any region/range of greys can be rendered into the 30 shades of grey that the human eye can see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 sz="4800" b="1">
                <a:cs typeface="Arial"/>
              </a:rPr>
              <a:t>Dynamic Range </a:t>
            </a:r>
            <a:endParaRPr/>
          </a:p>
        </p:txBody>
      </p:sp>
      <p:grpSp>
        <p:nvGrpSpPr>
          <p:cNvPr id="10" name="Group 9"/>
          <p:cNvGrpSpPr/>
          <p:nvPr/>
        </p:nvGrpSpPr>
        <p:grpSpPr bwMode="auto">
          <a:xfrm>
            <a:off x="3258025" y="1399420"/>
            <a:ext cx="5393831" cy="4377772"/>
            <a:chOff x="0" y="0"/>
            <a:chExt cx="5393831" cy="4377772"/>
          </a:xfrm>
        </p:grpSpPr>
        <p:sp>
          <p:nvSpPr>
            <p:cNvPr id="59" name="TextBox 58"/>
            <p:cNvSpPr txBox="1"/>
            <p:nvPr/>
          </p:nvSpPr>
          <p:spPr bwMode="auto">
            <a:xfrm rot="5400000">
              <a:off x="2846042" y="2462792"/>
              <a:ext cx="411839" cy="3418119"/>
            </a:xfrm>
            <a:prstGeom prst="rect">
              <a:avLst/>
            </a:prstGeom>
            <a:noFill/>
          </p:spPr>
          <p:txBody>
            <a:bodyPr vert="vert270" wrap="square" rtlCol="0" anchor="ctr" anchorCtr="1">
              <a:spAutoFit/>
            </a:bodyPr>
            <a:lstStyle/>
            <a:p>
              <a:pPr algn="just">
                <a:defRPr/>
              </a:pPr>
              <a:r>
                <a:rPr lang="en-US" b="1">
                  <a:cs typeface="Arial"/>
                </a:rPr>
                <a:t>WINDOW LEVEL</a:t>
              </a:r>
              <a:endParaRPr/>
            </a:p>
          </p:txBody>
        </p:sp>
        <p:grpSp>
          <p:nvGrpSpPr>
            <p:cNvPr id="8" name="Group 7"/>
            <p:cNvGrpSpPr/>
            <p:nvPr/>
          </p:nvGrpSpPr>
          <p:grpSpPr bwMode="auto">
            <a:xfrm>
              <a:off x="0" y="0"/>
              <a:ext cx="5393831" cy="4151837"/>
              <a:chOff x="0" y="0"/>
              <a:chExt cx="5393831" cy="4151837"/>
            </a:xfrm>
          </p:grpSpPr>
          <p:grpSp>
            <p:nvGrpSpPr>
              <p:cNvPr id="4" name="Group 3"/>
              <p:cNvGrpSpPr/>
              <p:nvPr/>
            </p:nvGrpSpPr>
            <p:grpSpPr bwMode="auto">
              <a:xfrm>
                <a:off x="0" y="0"/>
                <a:ext cx="5393831" cy="4151837"/>
                <a:chOff x="0" y="0"/>
                <a:chExt cx="5393831" cy="4151837"/>
              </a:xfrm>
            </p:grpSpPr>
            <p:cxnSp>
              <p:nvCxnSpPr>
                <p:cNvPr id="7" name="Straight Connector 6"/>
                <p:cNvCxnSpPr/>
                <p:nvPr/>
              </p:nvCxnSpPr>
              <p:spPr bwMode="auto">
                <a:xfrm rot="5400000">
                  <a:off x="-595727" y="1799957"/>
                  <a:ext cx="3258756" cy="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" name="Straight Connector 8"/>
                <p:cNvCxnSpPr/>
                <p:nvPr/>
              </p:nvCxnSpPr>
              <p:spPr bwMode="auto">
                <a:xfrm rot="10800000">
                  <a:off x="1033651" y="3533249"/>
                  <a:ext cx="3822772" cy="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2" name="TextBox 11"/>
                <p:cNvSpPr txBox="1"/>
                <p:nvPr/>
              </p:nvSpPr>
              <p:spPr bwMode="auto">
                <a:xfrm>
                  <a:off x="710010" y="131445"/>
                  <a:ext cx="325436" cy="3292200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algn="ctr">
                    <a:defRPr/>
                  </a:pPr>
                  <a:r>
                    <a:rPr lang="en-US" sz="1400" b="1">
                      <a:cs typeface="Arial"/>
                    </a:rPr>
                    <a:t>P  I XELS  D I SPLAYED</a:t>
                  </a:r>
                  <a:endParaRPr/>
                </a:p>
              </p:txBody>
            </p:sp>
            <p:sp>
              <p:nvSpPr>
                <p:cNvPr id="14" name="TextBox 13"/>
                <p:cNvSpPr txBox="1"/>
                <p:nvPr/>
              </p:nvSpPr>
              <p:spPr bwMode="auto">
                <a:xfrm>
                  <a:off x="2427677" y="3520621"/>
                  <a:ext cx="920182" cy="36611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>
                    <a:defRPr/>
                  </a:pPr>
                  <a:r>
                    <a:rPr lang="en-US" b="1">
                      <a:cs typeface="Arial"/>
                    </a:rPr>
                    <a:t>Density</a:t>
                  </a:r>
                  <a:endParaRPr/>
                </a:p>
              </p:txBody>
            </p:sp>
            <p:cxnSp>
              <p:nvCxnSpPr>
                <p:cNvPr id="16" name="Straight Connector 15"/>
                <p:cNvCxnSpPr/>
                <p:nvPr/>
              </p:nvCxnSpPr>
              <p:spPr bwMode="auto">
                <a:xfrm flipV="1">
                  <a:off x="1033651" y="0"/>
                  <a:ext cx="3697435" cy="3533249"/>
                </a:xfrm>
                <a:prstGeom prst="line">
                  <a:avLst/>
                </a:prstGeom>
                <a:ln w="381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8" name="TextBox 57"/>
                <p:cNvSpPr txBox="1"/>
                <p:nvPr/>
              </p:nvSpPr>
              <p:spPr bwMode="auto">
                <a:xfrm>
                  <a:off x="2982067" y="1761932"/>
                  <a:ext cx="2411763" cy="36716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>
                    <a:defRPr/>
                  </a:pPr>
                  <a:r>
                    <a:rPr lang="en-US">
                      <a:solidFill>
                        <a:srgbClr val="FF0000"/>
                      </a:solidFill>
                      <a:cs typeface="Arial"/>
                    </a:rPr>
                    <a:t>Pixel Values (Raw data</a:t>
                  </a:r>
                  <a:r>
                    <a:rPr lang="en-US">
                      <a:solidFill>
                        <a:srgbClr val="FF0000"/>
                      </a:solidFill>
                      <a:latin typeface="Arial"/>
                      <a:cs typeface="Arial"/>
                    </a:rPr>
                    <a:t>) </a:t>
                  </a:r>
                  <a:endParaRPr/>
                </a:p>
              </p:txBody>
            </p:sp>
            <p:sp>
              <p:nvSpPr>
                <p:cNvPr id="60" name="TextBox 59"/>
                <p:cNvSpPr txBox="1"/>
                <p:nvPr/>
              </p:nvSpPr>
              <p:spPr bwMode="auto">
                <a:xfrm>
                  <a:off x="0" y="394580"/>
                  <a:ext cx="285762" cy="338364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defRPr/>
                  </a:pPr>
                  <a:r>
                    <a:rPr lang="en-US" b="1">
                      <a:cs typeface="Arial"/>
                    </a:rPr>
                    <a:t>WINDOW</a:t>
                  </a:r>
                  <a:endParaRPr/>
                </a:p>
                <a:p>
                  <a:pPr algn="ctr">
                    <a:defRPr/>
                  </a:pPr>
                  <a:r>
                    <a:rPr lang="en-US" b="1">
                      <a:cs typeface="Arial"/>
                    </a:rPr>
                    <a:t> WI</a:t>
                  </a:r>
                  <a:endParaRPr/>
                </a:p>
                <a:p>
                  <a:pPr algn="ctr">
                    <a:defRPr/>
                  </a:pPr>
                  <a:r>
                    <a:rPr lang="en-US" b="1">
                      <a:cs typeface="Arial"/>
                    </a:rPr>
                    <a:t>DTH</a:t>
                  </a:r>
                  <a:endParaRPr/>
                </a:p>
              </p:txBody>
            </p:sp>
            <p:sp>
              <p:nvSpPr>
                <p:cNvPr id="63" name="Right Brace 62"/>
                <p:cNvSpPr/>
                <p:nvPr/>
              </p:nvSpPr>
              <p:spPr bwMode="auto">
                <a:xfrm rot="10800000">
                  <a:off x="281629" y="66664"/>
                  <a:ext cx="752018" cy="3466584"/>
                </a:xfrm>
                <a:prstGeom prst="rightBrace">
                  <a:avLst>
                    <a:gd name="adj1" fmla="val 8333"/>
                    <a:gd name="adj2" fmla="val 50000"/>
                  </a:avLst>
                </a:prstGeom>
                <a:ln w="28575">
                  <a:solidFill>
                    <a:srgbClr val="00B0F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64" name="Right Brace 63"/>
                <p:cNvSpPr/>
                <p:nvPr/>
              </p:nvSpPr>
              <p:spPr bwMode="auto">
                <a:xfrm rot="5400000">
                  <a:off x="2645298" y="1818816"/>
                  <a:ext cx="599471" cy="4066570"/>
                </a:xfrm>
                <a:prstGeom prst="rightBrace">
                  <a:avLst>
                    <a:gd name="adj1" fmla="val 4533"/>
                    <a:gd name="adj2" fmla="val 49310"/>
                  </a:avLst>
                </a:prstGeom>
                <a:ln w="28575">
                  <a:solidFill>
                    <a:srgbClr val="00B0F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" name="Freeform 2"/>
                <p:cNvSpPr/>
                <p:nvPr/>
              </p:nvSpPr>
              <p:spPr bwMode="auto">
                <a:xfrm>
                  <a:off x="1644239" y="188112"/>
                  <a:ext cx="2337327" cy="3157023"/>
                </a:xfrm>
                <a:custGeom>
                  <a:avLst/>
                  <a:gdLst>
                    <a:gd name="connsiteX0" fmla="*/ 4075260 w 4075260"/>
                    <a:gd name="connsiteY0" fmla="*/ 285660 h 3635726"/>
                    <a:gd name="connsiteX1" fmla="*/ 3132725 w 4075260"/>
                    <a:gd name="connsiteY1" fmla="*/ 299728 h 3635726"/>
                    <a:gd name="connsiteX2" fmla="*/ 1163248 w 4075260"/>
                    <a:gd name="connsiteY2" fmla="*/ 3366485 h 3635726"/>
                    <a:gd name="connsiteX3" fmla="*/ 94103 w 4075260"/>
                    <a:gd name="connsiteY3" fmla="*/ 3493094 h 3635726"/>
                    <a:gd name="connsiteX4" fmla="*/ 122239 w 4075260"/>
                    <a:gd name="connsiteY4" fmla="*/ 3479026 h 36357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075260" h="3635726" fill="norm" stroke="1" extrusionOk="0">
                      <a:moveTo>
                        <a:pt x="4075260" y="285660"/>
                      </a:moveTo>
                      <a:cubicBezTo>
                        <a:pt x="3846660" y="35958"/>
                        <a:pt x="3618060" y="-213743"/>
                        <a:pt x="3132725" y="299728"/>
                      </a:cubicBezTo>
                      <a:cubicBezTo>
                        <a:pt x="2647390" y="813199"/>
                        <a:pt x="1669685" y="2834257"/>
                        <a:pt x="1163248" y="3366485"/>
                      </a:cubicBezTo>
                      <a:cubicBezTo>
                        <a:pt x="656811" y="3898713"/>
                        <a:pt x="267604" y="3474337"/>
                        <a:pt x="94103" y="3493094"/>
                      </a:cubicBezTo>
                      <a:cubicBezTo>
                        <a:pt x="-79398" y="3511851"/>
                        <a:pt x="21420" y="3495438"/>
                        <a:pt x="122239" y="3479026"/>
                      </a:cubicBezTo>
                    </a:path>
                  </a:pathLst>
                </a:cu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7" name="TextBox 16"/>
              <p:cNvSpPr txBox="1"/>
              <p:nvPr/>
            </p:nvSpPr>
            <p:spPr bwMode="auto">
              <a:xfrm>
                <a:off x="2550589" y="2534607"/>
                <a:ext cx="2792883" cy="3661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US">
                    <a:cs typeface="Arial"/>
                  </a:rPr>
                  <a:t>Exam algorithm applied   </a:t>
                </a:r>
                <a:endParaRPr/>
              </a:p>
            </p:txBody>
          </p:sp>
        </p:grpSp>
      </p:grpSp>
      <p:sp>
        <p:nvSpPr>
          <p:cNvPr id="5" name="TextBox 4"/>
          <p:cNvSpPr txBox="1"/>
          <p:nvPr/>
        </p:nvSpPr>
        <p:spPr bwMode="auto">
          <a:xfrm>
            <a:off x="935784" y="5801205"/>
            <a:ext cx="10260863" cy="701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000"/>
              <a:t>The biggest difference between digital and film lies in the ability to manipulate the digitized pixel values by ‘windowing’, resulting in greater exposure latitude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Gray Scale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530154"/>
            <a:ext cx="10515600" cy="4351338"/>
          </a:xfrm>
        </p:spPr>
        <p:txBody>
          <a:bodyPr/>
          <a:lstStyle/>
          <a:p>
            <a:pPr>
              <a:defRPr/>
            </a:pPr>
            <a:r>
              <a:rPr lang="en-US"/>
              <a:t>Different sources will assign 1 as either dark or white.  For our purposes, we will refer to </a:t>
            </a:r>
            <a:r>
              <a:rPr lang="en-US"/>
              <a:t>Bushong</a:t>
            </a:r>
            <a:r>
              <a:rPr lang="en-US"/>
              <a:t>, which designates white as 1</a:t>
            </a:r>
            <a:endParaRPr/>
          </a:p>
        </p:txBody>
      </p:sp>
      <p:grpSp>
        <p:nvGrpSpPr>
          <p:cNvPr id="4" name="Group 3"/>
          <p:cNvGrpSpPr/>
          <p:nvPr/>
        </p:nvGrpSpPr>
        <p:grpSpPr bwMode="auto">
          <a:xfrm>
            <a:off x="3541713" y="2384572"/>
            <a:ext cx="6010950" cy="4039011"/>
            <a:chOff x="0" y="0"/>
            <a:chExt cx="6010950" cy="4039011"/>
          </a:xfrm>
        </p:grpSpPr>
        <p:sp>
          <p:nvSpPr>
            <p:cNvPr id="5" name="Rectangle 4"/>
            <p:cNvSpPr/>
            <p:nvPr/>
          </p:nvSpPr>
          <p:spPr bwMode="auto">
            <a:xfrm>
              <a:off x="0" y="177754"/>
              <a:ext cx="612281" cy="3664304"/>
            </a:xfrm>
            <a:prstGeom prst="rect">
              <a:avLst/>
            </a:prstGeom>
            <a:gradFill>
              <a:gsLst>
                <a:gs pos="0">
                  <a:schemeClr val="tx1"/>
                </a:gs>
                <a:gs pos="72000">
                  <a:schemeClr val="accent1">
                    <a:tint val="44500"/>
                    <a:satMod val="160000"/>
                    <a:lumMod val="84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" name="Rectangle 5"/>
            <p:cNvSpPr/>
            <p:nvPr/>
          </p:nvSpPr>
          <p:spPr bwMode="auto">
            <a:xfrm rot="10800000">
              <a:off x="3309893" y="110118"/>
              <a:ext cx="612281" cy="3712686"/>
            </a:xfrm>
            <a:prstGeom prst="rect">
              <a:avLst/>
            </a:prstGeom>
            <a:gradFill>
              <a:gsLst>
                <a:gs pos="0">
                  <a:schemeClr val="tx1"/>
                </a:gs>
                <a:gs pos="72000">
                  <a:schemeClr val="accent1">
                    <a:tint val="44500"/>
                    <a:satMod val="160000"/>
                    <a:lumMod val="84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Right Brace 6"/>
            <p:cNvSpPr/>
            <p:nvPr/>
          </p:nvSpPr>
          <p:spPr bwMode="auto">
            <a:xfrm>
              <a:off x="1177576" y="158655"/>
              <a:ext cx="691878" cy="3654118"/>
            </a:xfrm>
            <a:prstGeom prst="rightBrace">
              <a:avLst>
                <a:gd name="adj1" fmla="val 0"/>
                <a:gd name="adj2" fmla="val 50000"/>
              </a:avLst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Right Brace 7"/>
            <p:cNvSpPr/>
            <p:nvPr/>
          </p:nvSpPr>
          <p:spPr bwMode="auto">
            <a:xfrm>
              <a:off x="4529883" y="177754"/>
              <a:ext cx="884747" cy="3688495"/>
            </a:xfrm>
            <a:prstGeom prst="rightBrace">
              <a:avLst>
                <a:gd name="adj1" fmla="val 0"/>
                <a:gd name="adj2" fmla="val 49724"/>
              </a:avLst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TextBox 8"/>
            <p:cNvSpPr txBox="1"/>
            <p:nvPr/>
          </p:nvSpPr>
          <p:spPr bwMode="auto">
            <a:xfrm>
              <a:off x="4197214" y="5153"/>
              <a:ext cx="310735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US" b="1">
                  <a:latin typeface="Arial"/>
                  <a:cs typeface="Arial"/>
                </a:rPr>
                <a:t>1</a:t>
              </a:r>
              <a:endParaRPr/>
            </a:p>
          </p:txBody>
        </p:sp>
        <p:sp>
          <p:nvSpPr>
            <p:cNvPr id="10" name="TextBox 9"/>
            <p:cNvSpPr txBox="1"/>
            <p:nvPr/>
          </p:nvSpPr>
          <p:spPr bwMode="auto">
            <a:xfrm>
              <a:off x="661611" y="3641062"/>
              <a:ext cx="310735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US" b="1">
                  <a:latin typeface="Arial"/>
                  <a:cs typeface="Arial"/>
                </a:rPr>
                <a:t>1</a:t>
              </a:r>
              <a:endParaRPr/>
            </a:p>
          </p:txBody>
        </p:sp>
        <p:sp>
          <p:nvSpPr>
            <p:cNvPr id="11" name="TextBox 10"/>
            <p:cNvSpPr txBox="1"/>
            <p:nvPr/>
          </p:nvSpPr>
          <p:spPr bwMode="auto">
            <a:xfrm>
              <a:off x="558443" y="0"/>
              <a:ext cx="565007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US" b="1">
                  <a:latin typeface="Arial"/>
                  <a:cs typeface="Arial"/>
                </a:rPr>
                <a:t>256</a:t>
              </a:r>
              <a:endParaRPr/>
            </a:p>
          </p:txBody>
        </p:sp>
        <p:sp>
          <p:nvSpPr>
            <p:cNvPr id="12" name="TextBox 11"/>
            <p:cNvSpPr txBox="1"/>
            <p:nvPr/>
          </p:nvSpPr>
          <p:spPr bwMode="auto">
            <a:xfrm>
              <a:off x="3986196" y="3672891"/>
              <a:ext cx="565007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US" b="1">
                  <a:latin typeface="Arial"/>
                  <a:cs typeface="Arial"/>
                </a:rPr>
                <a:t>256</a:t>
              </a:r>
              <a:endParaRPr/>
            </a:p>
          </p:txBody>
        </p:sp>
        <p:sp>
          <p:nvSpPr>
            <p:cNvPr id="13" name="TextBox 12"/>
            <p:cNvSpPr txBox="1"/>
            <p:nvPr/>
          </p:nvSpPr>
          <p:spPr bwMode="auto">
            <a:xfrm>
              <a:off x="1719021" y="1593357"/>
              <a:ext cx="678746" cy="9147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>
                  <a:cs typeface="Arial"/>
                </a:rPr>
                <a:t># </a:t>
              </a:r>
              <a:endParaRPr/>
            </a:p>
            <a:p>
              <a:pPr algn="ctr">
                <a:defRPr/>
              </a:pPr>
              <a:r>
                <a:rPr lang="en-US">
                  <a:cs typeface="Arial"/>
                </a:rPr>
                <a:t>of </a:t>
              </a:r>
              <a:endParaRPr/>
            </a:p>
            <a:p>
              <a:pPr algn="ctr">
                <a:defRPr/>
              </a:pPr>
              <a:r>
                <a:rPr lang="en-US">
                  <a:cs typeface="Arial"/>
                </a:rPr>
                <a:t>grays</a:t>
              </a:r>
              <a:endParaRPr/>
            </a:p>
          </p:txBody>
        </p:sp>
        <p:sp>
          <p:nvSpPr>
            <p:cNvPr id="14" name="TextBox 13"/>
            <p:cNvSpPr txBox="1"/>
            <p:nvPr/>
          </p:nvSpPr>
          <p:spPr bwMode="auto">
            <a:xfrm>
              <a:off x="5332203" y="1593357"/>
              <a:ext cx="678746" cy="9147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>
                  <a:cs typeface="Arial"/>
                </a:rPr>
                <a:t># </a:t>
              </a:r>
              <a:endParaRPr/>
            </a:p>
            <a:p>
              <a:pPr algn="ctr">
                <a:defRPr/>
              </a:pPr>
              <a:r>
                <a:rPr lang="en-US">
                  <a:cs typeface="Arial"/>
                </a:rPr>
                <a:t>of </a:t>
              </a:r>
              <a:endParaRPr/>
            </a:p>
            <a:p>
              <a:pPr algn="ctr">
                <a:defRPr/>
              </a:pPr>
              <a:r>
                <a:rPr lang="en-US">
                  <a:cs typeface="Arial"/>
                </a:rPr>
                <a:t>grays</a:t>
              </a:r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Pixel Depth</a:t>
            </a:r>
            <a:endParaRPr/>
          </a:p>
        </p:txBody>
      </p:sp>
      <p:grpSp>
        <p:nvGrpSpPr>
          <p:cNvPr id="4" name="Group 3"/>
          <p:cNvGrpSpPr/>
          <p:nvPr/>
        </p:nvGrpSpPr>
        <p:grpSpPr bwMode="auto">
          <a:xfrm>
            <a:off x="2282881" y="1319139"/>
            <a:ext cx="7473798" cy="4982181"/>
            <a:chOff x="0" y="0"/>
            <a:chExt cx="7473798" cy="4982181"/>
          </a:xfrm>
        </p:grpSpPr>
        <p:grpSp>
          <p:nvGrpSpPr>
            <p:cNvPr id="5" name="Group 4"/>
            <p:cNvGrpSpPr/>
            <p:nvPr/>
          </p:nvGrpSpPr>
          <p:grpSpPr bwMode="auto">
            <a:xfrm>
              <a:off x="0" y="13356"/>
              <a:ext cx="7473798" cy="4968824"/>
              <a:chOff x="0" y="0"/>
              <a:chExt cx="7473798" cy="4968824"/>
            </a:xfrm>
          </p:grpSpPr>
          <p:sp>
            <p:nvSpPr>
              <p:cNvPr id="12" name="Right Brace 11"/>
              <p:cNvSpPr/>
              <p:nvPr/>
            </p:nvSpPr>
            <p:spPr bwMode="auto">
              <a:xfrm>
                <a:off x="584588" y="175053"/>
                <a:ext cx="749430" cy="4521855"/>
              </a:xfrm>
              <a:prstGeom prst="rightBrace">
                <a:avLst>
                  <a:gd name="adj1" fmla="val 8333"/>
                  <a:gd name="adj2" fmla="val 50000"/>
                </a:avLst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3" name="TextBox 12"/>
              <p:cNvSpPr txBox="1"/>
              <p:nvPr/>
            </p:nvSpPr>
            <p:spPr bwMode="auto">
              <a:xfrm>
                <a:off x="1413605" y="2153365"/>
                <a:ext cx="767894" cy="4575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defRPr/>
                </a:pPr>
                <a:r>
                  <a:rPr lang="en-US" sz="2400" b="1"/>
                  <a:t>8 bit </a:t>
                </a:r>
                <a:endParaRPr/>
              </a:p>
            </p:txBody>
          </p:sp>
          <p:sp>
            <p:nvSpPr>
              <p:cNvPr id="14" name="TextBox 13"/>
              <p:cNvSpPr txBox="1"/>
              <p:nvPr/>
            </p:nvSpPr>
            <p:spPr bwMode="auto">
              <a:xfrm>
                <a:off x="0" y="4527028"/>
                <a:ext cx="526498" cy="3661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defRPr/>
                </a:pPr>
                <a:r>
                  <a:rPr lang="en-US" b="1"/>
                  <a:t>256</a:t>
                </a:r>
                <a:endParaRPr/>
              </a:p>
            </p:txBody>
          </p:sp>
          <p:sp>
            <p:nvSpPr>
              <p:cNvPr id="15" name="TextBox 14"/>
              <p:cNvSpPr txBox="1"/>
              <p:nvPr/>
            </p:nvSpPr>
            <p:spPr bwMode="auto">
              <a:xfrm>
                <a:off x="136460" y="0"/>
                <a:ext cx="297899" cy="3661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defRPr/>
                </a:pPr>
                <a:r>
                  <a:rPr lang="en-US" b="1"/>
                  <a:t>1</a:t>
                </a:r>
                <a:endParaRPr/>
              </a:p>
            </p:txBody>
          </p:sp>
          <p:sp>
            <p:nvSpPr>
              <p:cNvPr id="16" name="Right Brace 15"/>
              <p:cNvSpPr/>
              <p:nvPr/>
            </p:nvSpPr>
            <p:spPr bwMode="auto">
              <a:xfrm>
                <a:off x="3486145" y="175053"/>
                <a:ext cx="497409" cy="4616061"/>
              </a:xfrm>
              <a:prstGeom prst="rightBrace">
                <a:avLst>
                  <a:gd name="adj1" fmla="val 8333"/>
                  <a:gd name="adj2" fmla="val 50000"/>
                </a:avLst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7" name="TextBox 16"/>
              <p:cNvSpPr txBox="1"/>
              <p:nvPr/>
            </p:nvSpPr>
            <p:spPr bwMode="auto">
              <a:xfrm>
                <a:off x="3900653" y="2153365"/>
                <a:ext cx="920292" cy="4575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defRPr/>
                </a:pPr>
                <a:r>
                  <a:rPr lang="en-US" sz="2400" b="1"/>
                  <a:t>10 bit</a:t>
                </a:r>
                <a:endParaRPr/>
              </a:p>
            </p:txBody>
          </p:sp>
          <p:sp>
            <p:nvSpPr>
              <p:cNvPr id="18" name="TextBox 17"/>
              <p:cNvSpPr txBox="1"/>
              <p:nvPr/>
            </p:nvSpPr>
            <p:spPr bwMode="auto">
              <a:xfrm>
                <a:off x="2681082" y="4552039"/>
                <a:ext cx="697946" cy="3661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defRPr/>
                </a:pPr>
                <a:r>
                  <a:rPr lang="en-US" b="1"/>
                  <a:t>1,024</a:t>
                </a:r>
                <a:endParaRPr/>
              </a:p>
            </p:txBody>
          </p:sp>
          <p:sp>
            <p:nvSpPr>
              <p:cNvPr id="19" name="TextBox 18"/>
              <p:cNvSpPr txBox="1"/>
              <p:nvPr/>
            </p:nvSpPr>
            <p:spPr bwMode="auto">
              <a:xfrm>
                <a:off x="3011492" y="0"/>
                <a:ext cx="297899" cy="3661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defRPr/>
                </a:pPr>
                <a:r>
                  <a:rPr lang="en-US" b="1"/>
                  <a:t>1</a:t>
                </a:r>
                <a:endParaRPr/>
              </a:p>
            </p:txBody>
          </p:sp>
          <p:sp>
            <p:nvSpPr>
              <p:cNvPr id="20" name="Right Brace 19"/>
              <p:cNvSpPr/>
              <p:nvPr/>
            </p:nvSpPr>
            <p:spPr bwMode="auto">
              <a:xfrm>
                <a:off x="6056095" y="175053"/>
                <a:ext cx="497409" cy="4616061"/>
              </a:xfrm>
              <a:prstGeom prst="rightBrace">
                <a:avLst>
                  <a:gd name="adj1" fmla="val 8333"/>
                  <a:gd name="adj2" fmla="val 50471"/>
                </a:avLst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21" name="TextBox 20"/>
              <p:cNvSpPr txBox="1"/>
              <p:nvPr/>
            </p:nvSpPr>
            <p:spPr bwMode="auto">
              <a:xfrm>
                <a:off x="6553505" y="2153365"/>
                <a:ext cx="920292" cy="4575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defRPr/>
                </a:pPr>
                <a:r>
                  <a:rPr lang="en-US" sz="2400" b="1"/>
                  <a:t>14 bit </a:t>
                </a:r>
                <a:endParaRPr/>
              </a:p>
            </p:txBody>
          </p:sp>
          <p:sp>
            <p:nvSpPr>
              <p:cNvPr id="22" name="TextBox 21"/>
              <p:cNvSpPr txBox="1"/>
              <p:nvPr/>
            </p:nvSpPr>
            <p:spPr bwMode="auto">
              <a:xfrm>
                <a:off x="5166108" y="4602704"/>
                <a:ext cx="812246" cy="3661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defRPr/>
                </a:pPr>
                <a:r>
                  <a:rPr lang="en-US" b="1"/>
                  <a:t>16,384</a:t>
                </a:r>
                <a:endParaRPr/>
              </a:p>
            </p:txBody>
          </p:sp>
          <p:sp>
            <p:nvSpPr>
              <p:cNvPr id="23" name="TextBox 22"/>
              <p:cNvSpPr txBox="1"/>
              <p:nvPr/>
            </p:nvSpPr>
            <p:spPr bwMode="auto">
              <a:xfrm>
                <a:off x="5615553" y="0"/>
                <a:ext cx="297899" cy="3661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defRPr/>
                </a:pPr>
                <a:r>
                  <a:rPr lang="en-US" b="1"/>
                  <a:t>1</a:t>
                </a:r>
                <a:endParaRPr/>
              </a:p>
            </p:txBody>
          </p:sp>
          <p:sp>
            <p:nvSpPr>
              <p:cNvPr id="24" name="TextBox 23"/>
              <p:cNvSpPr txBox="1"/>
              <p:nvPr/>
            </p:nvSpPr>
            <p:spPr bwMode="auto">
              <a:xfrm>
                <a:off x="268921" y="1964954"/>
                <a:ext cx="678746" cy="9147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defRPr/>
                </a:pPr>
                <a:r>
                  <a:rPr lang="en-US"/>
                  <a:t># </a:t>
                </a:r>
                <a:endParaRPr/>
              </a:p>
              <a:p>
                <a:pPr algn="ctr">
                  <a:defRPr/>
                </a:pPr>
                <a:r>
                  <a:rPr lang="en-US"/>
                  <a:t>of </a:t>
                </a:r>
                <a:endParaRPr/>
              </a:p>
              <a:p>
                <a:pPr algn="ctr">
                  <a:defRPr/>
                </a:pPr>
                <a:r>
                  <a:rPr lang="en-US"/>
                  <a:t>grays</a:t>
                </a:r>
                <a:endParaRPr/>
              </a:p>
            </p:txBody>
          </p:sp>
          <p:sp>
            <p:nvSpPr>
              <p:cNvPr id="25" name="Rectangle 24"/>
              <p:cNvSpPr/>
              <p:nvPr/>
            </p:nvSpPr>
            <p:spPr bwMode="auto">
              <a:xfrm>
                <a:off x="2988735" y="1964954"/>
                <a:ext cx="747914" cy="914759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/>
                  <a:t># </a:t>
                </a:r>
                <a:endParaRPr/>
              </a:p>
              <a:p>
                <a:pPr algn="ctr">
                  <a:defRPr/>
                </a:pPr>
                <a:r>
                  <a:rPr lang="en-US"/>
                  <a:t>of </a:t>
                </a:r>
                <a:endParaRPr/>
              </a:p>
              <a:p>
                <a:pPr algn="ctr">
                  <a:defRPr/>
                </a:pPr>
                <a:r>
                  <a:rPr lang="en-US"/>
                  <a:t>grays</a:t>
                </a:r>
                <a:endParaRPr/>
              </a:p>
            </p:txBody>
          </p:sp>
          <p:sp>
            <p:nvSpPr>
              <p:cNvPr id="26" name="Rectangle 25"/>
              <p:cNvSpPr/>
              <p:nvPr/>
            </p:nvSpPr>
            <p:spPr bwMode="auto">
              <a:xfrm>
                <a:off x="5558685" y="1870749"/>
                <a:ext cx="747914" cy="914759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/>
                  <a:t># </a:t>
                </a:r>
                <a:endParaRPr/>
              </a:p>
              <a:p>
                <a:pPr algn="ctr">
                  <a:defRPr/>
                </a:pPr>
                <a:r>
                  <a:rPr lang="en-US"/>
                  <a:t>of </a:t>
                </a:r>
                <a:endParaRPr/>
              </a:p>
              <a:p>
                <a:pPr algn="ctr">
                  <a:defRPr/>
                </a:pPr>
                <a:r>
                  <a:rPr lang="en-US"/>
                  <a:t>grays</a:t>
                </a:r>
                <a:endParaRPr/>
              </a:p>
            </p:txBody>
          </p:sp>
        </p:grpSp>
        <p:sp>
          <p:nvSpPr>
            <p:cNvPr id="6" name="TextBox 5"/>
            <p:cNvSpPr txBox="1"/>
            <p:nvPr/>
          </p:nvSpPr>
          <p:spPr bwMode="auto">
            <a:xfrm>
              <a:off x="1334019" y="4387760"/>
              <a:ext cx="742483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US" b="1"/>
                <a:t>Black</a:t>
              </a:r>
              <a:endParaRPr/>
            </a:p>
          </p:txBody>
        </p:sp>
        <p:sp>
          <p:nvSpPr>
            <p:cNvPr id="7" name="TextBox 6"/>
            <p:cNvSpPr txBox="1"/>
            <p:nvPr/>
          </p:nvSpPr>
          <p:spPr bwMode="auto">
            <a:xfrm>
              <a:off x="3947285" y="4387760"/>
              <a:ext cx="742483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US" b="1"/>
                <a:t>Black</a:t>
              </a:r>
              <a:endParaRPr/>
            </a:p>
          </p:txBody>
        </p:sp>
        <p:sp>
          <p:nvSpPr>
            <p:cNvPr id="8" name="TextBox 7"/>
            <p:cNvSpPr txBox="1"/>
            <p:nvPr/>
          </p:nvSpPr>
          <p:spPr bwMode="auto">
            <a:xfrm>
              <a:off x="6553505" y="4387760"/>
              <a:ext cx="742483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US" b="1"/>
                <a:t>Black</a:t>
              </a:r>
              <a:endParaRPr/>
            </a:p>
          </p:txBody>
        </p:sp>
        <p:sp>
          <p:nvSpPr>
            <p:cNvPr id="9" name="TextBox 8"/>
            <p:cNvSpPr txBox="1"/>
            <p:nvPr/>
          </p:nvSpPr>
          <p:spPr bwMode="auto">
            <a:xfrm>
              <a:off x="1206081" y="0"/>
              <a:ext cx="780434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US" b="1"/>
                <a:t>White</a:t>
              </a:r>
              <a:endParaRPr/>
            </a:p>
          </p:txBody>
        </p:sp>
        <p:sp>
          <p:nvSpPr>
            <p:cNvPr id="10" name="TextBox 9"/>
            <p:cNvSpPr txBox="1"/>
            <p:nvPr/>
          </p:nvSpPr>
          <p:spPr bwMode="auto">
            <a:xfrm>
              <a:off x="3947285" y="0"/>
              <a:ext cx="780434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US" b="1"/>
                <a:t>White</a:t>
              </a:r>
              <a:endParaRPr/>
            </a:p>
          </p:txBody>
        </p:sp>
        <p:sp>
          <p:nvSpPr>
            <p:cNvPr id="11" name="TextBox 10"/>
            <p:cNvSpPr txBox="1"/>
            <p:nvPr/>
          </p:nvSpPr>
          <p:spPr bwMode="auto">
            <a:xfrm>
              <a:off x="6570129" y="0"/>
              <a:ext cx="780434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US" b="1"/>
                <a:t>White</a:t>
              </a:r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Windowing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600"/>
              <a:t>Allows us to see only a portion of the entire dynamic range</a:t>
            </a:r>
            <a:endParaRPr/>
          </a:p>
          <a:p>
            <a:pPr>
              <a:defRPr/>
            </a:pPr>
            <a:r>
              <a:rPr lang="en-US" sz="3600"/>
              <a:t>Raw data image will show the full dynamic range</a:t>
            </a:r>
            <a:endParaRPr/>
          </a:p>
          <a:p>
            <a:pPr lvl="1">
              <a:defRPr/>
            </a:pPr>
            <a:r>
              <a:rPr lang="en-US" sz="3200"/>
              <a:t>Appears very low contrast, as there are so many shades of grey being displayed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en-CA" sz="4800" b="1">
                <a:cs typeface="Arial"/>
              </a:rPr>
              <a:t>Window Level</a:t>
            </a:r>
            <a:r>
              <a:rPr lang="en-US" sz="4800" b="1">
                <a:cs typeface="Arial"/>
              </a:rPr>
              <a:t> </a:t>
            </a:r>
            <a:endParaRPr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 bwMode="auto"/>
        <p:txBody>
          <a:bodyPr>
            <a:noAutofit/>
          </a:bodyPr>
          <a:lstStyle/>
          <a:p>
            <a:pPr marL="571500" indent="-571500">
              <a:buFont typeface="Arial"/>
              <a:buChar char="•"/>
              <a:defRPr/>
            </a:pPr>
            <a:r>
              <a:rPr lang="en-CA" sz="3200">
                <a:solidFill>
                  <a:schemeClr val="tx1"/>
                </a:solidFill>
              </a:rPr>
              <a:t>Density (Brightness) Enhancement</a:t>
            </a:r>
            <a:endParaRPr/>
          </a:p>
          <a:p>
            <a:pPr marL="571500" indent="-571500">
              <a:lnSpc>
                <a:spcPct val="90000"/>
              </a:lnSpc>
              <a:buFont typeface="Arial"/>
              <a:buChar char="•"/>
              <a:defRPr/>
            </a:pPr>
            <a:r>
              <a:rPr lang="en-CA" sz="3200">
                <a:solidFill>
                  <a:schemeClr val="tx1"/>
                </a:solidFill>
              </a:rPr>
              <a:t>Window level controls image brightness </a:t>
            </a:r>
            <a:endParaRPr/>
          </a:p>
          <a:p>
            <a:pPr marL="571500" indent="-571500">
              <a:lnSpc>
                <a:spcPct val="90000"/>
              </a:lnSpc>
              <a:buFont typeface="Arial"/>
              <a:buChar char="•"/>
              <a:defRPr/>
            </a:pPr>
            <a:r>
              <a:rPr lang="en-CA" sz="3200">
                <a:solidFill>
                  <a:schemeClr val="tx1"/>
                </a:solidFill>
              </a:rPr>
              <a:t>Brightness is controlled by varying the numerical value of each pixel</a:t>
            </a:r>
            <a:endParaRPr/>
          </a:p>
          <a:p>
            <a:pPr marL="571500" indent="-571500">
              <a:lnSpc>
                <a:spcPct val="90000"/>
              </a:lnSpc>
              <a:buFont typeface="Arial"/>
              <a:buChar char="•"/>
              <a:defRPr/>
            </a:pPr>
            <a:r>
              <a:rPr lang="en-CA" sz="3200">
                <a:solidFill>
                  <a:schemeClr val="tx1"/>
                </a:solidFill>
              </a:rPr>
              <a:t>Direct relationship: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 sz="2400">
                <a:latin typeface="Arial"/>
                <a:cs typeface="Arial"/>
              </a:rPr>
              <a:t> increase window level = increase</a:t>
            </a:r>
            <a:r>
              <a:rPr lang="en-US" sz="2400">
                <a:latin typeface="Arial"/>
                <a:cs typeface="Arial"/>
              </a:rPr>
              <a:t> </a:t>
            </a:r>
            <a:r>
              <a:rPr lang="en-CA" sz="2400">
                <a:latin typeface="Arial"/>
                <a:cs typeface="Arial"/>
              </a:rPr>
              <a:t>image brightness</a:t>
            </a:r>
            <a:endParaRPr/>
          </a:p>
          <a:p>
            <a:pPr marL="571500" indent="-571500">
              <a:lnSpc>
                <a:spcPct val="90000"/>
              </a:lnSpc>
              <a:buFont typeface="Arial"/>
              <a:buChar char="•"/>
              <a:defRPr/>
            </a:pPr>
            <a:r>
              <a:rPr lang="en-US" sz="3200">
                <a:solidFill>
                  <a:schemeClr val="tx1"/>
                </a:solidFill>
              </a:rPr>
              <a:t>Window Level (or center) sets the midpoint of the range of brightness visible in the image.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 algn="ctr">
              <a:defRPr/>
            </a:pPr>
            <a:r>
              <a:rPr lang="en-CA" b="1">
                <a:cs typeface="Arial"/>
              </a:rPr>
              <a:t>Altering Image Brightness</a:t>
            </a:r>
            <a:endParaRPr/>
          </a:p>
        </p:txBody>
      </p:sp>
      <p:sp>
        <p:nvSpPr>
          <p:cNvPr id="50179" name="Rectangle 3"/>
          <p:cNvSpPr>
            <a:spLocks noChangeArrowheads="1" noGrp="1"/>
          </p:cNvSpPr>
          <p:nvPr>
            <p:ph idx="1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CA" sz="3600" u="sng">
                <a:solidFill>
                  <a:schemeClr val="tx1"/>
                </a:solidFill>
              </a:rPr>
              <a:t>Increasing</a:t>
            </a:r>
            <a:r>
              <a:rPr lang="en-CA" sz="3600">
                <a:solidFill>
                  <a:schemeClr val="tx1"/>
                </a:solidFill>
              </a:rPr>
              <a:t> the brightness of the image:</a:t>
            </a:r>
            <a:endParaRPr/>
          </a:p>
          <a:p>
            <a:pPr lvl="1">
              <a:defRPr/>
            </a:pPr>
            <a:r>
              <a:rPr lang="en-CA" sz="3600">
                <a:latin typeface="Arial"/>
                <a:cs typeface="Arial"/>
              </a:rPr>
              <a:t>All pixels are adjusted by the same factor</a:t>
            </a:r>
            <a:endParaRPr/>
          </a:p>
          <a:p>
            <a:pPr marL="457200" lvl="1" indent="0">
              <a:buNone/>
              <a:defRPr/>
            </a:pPr>
            <a:endParaRPr lang="en-CA" sz="3600">
              <a:latin typeface="Arial"/>
              <a:cs typeface="Arial"/>
            </a:endParaRPr>
          </a:p>
          <a:p>
            <a:pPr>
              <a:defRPr/>
            </a:pPr>
            <a:r>
              <a:rPr lang="en-CA" sz="3600" u="sng">
                <a:solidFill>
                  <a:schemeClr val="tx1"/>
                </a:solidFill>
              </a:rPr>
              <a:t>Decreasing</a:t>
            </a:r>
            <a:r>
              <a:rPr lang="en-CA" sz="3600">
                <a:solidFill>
                  <a:schemeClr val="tx1"/>
                </a:solidFill>
              </a:rPr>
              <a:t> the brightness of the image:</a:t>
            </a:r>
            <a:endParaRPr/>
          </a:p>
          <a:p>
            <a:pPr lvl="1">
              <a:defRPr/>
            </a:pPr>
            <a:r>
              <a:rPr lang="en-CA" sz="3600">
                <a:latin typeface="Arial"/>
                <a:cs typeface="Arial"/>
              </a:rPr>
              <a:t>All pixels are adjusted by the same factor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 algn="ctr">
              <a:defRPr/>
            </a:pPr>
            <a:r>
              <a:rPr lang="en-CA" sz="4800" b="1">
                <a:cs typeface="Arial"/>
              </a:rPr>
              <a:t>Increasing Brightness</a:t>
            </a:r>
            <a:endParaRPr/>
          </a:p>
        </p:txBody>
      </p:sp>
      <p:sp>
        <p:nvSpPr>
          <p:cNvPr id="8197" name="Rectangle 5"/>
          <p:cNvSpPr>
            <a:spLocks noChangeArrowheads="1"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457200" indent="-457200">
              <a:buFont typeface="Arial"/>
              <a:buChar char="•"/>
              <a:defRPr/>
            </a:pPr>
            <a:r>
              <a:rPr lang="en-CA">
                <a:solidFill>
                  <a:schemeClr val="tx1"/>
                </a:solidFill>
              </a:rPr>
              <a:t>To brighten an image all pixels are raised to a higher value by the </a:t>
            </a:r>
            <a:r>
              <a:rPr lang="en-CA" u="sng">
                <a:solidFill>
                  <a:schemeClr val="tx1"/>
                </a:solidFill>
              </a:rPr>
              <a:t>same factor 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CA">
                <a:solidFill>
                  <a:schemeClr val="tx1"/>
                </a:solidFill>
              </a:rPr>
              <a:t>Ex: Increase the  intensity of the brightness of each pixel by 100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CA">
                <a:solidFill>
                  <a:schemeClr val="tx1"/>
                </a:solidFill>
              </a:rPr>
              <a:t>To decrease the brightness of the image all pixels are decreased in value by the same factor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CA">
                <a:solidFill>
                  <a:schemeClr val="tx1"/>
                </a:solidFill>
              </a:rPr>
              <a:t>Ex: Decrease the intensity of the brightness of each pixel by 50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 algn="ctr">
              <a:defRPr/>
            </a:pPr>
            <a:r>
              <a:rPr lang="en-CA" sz="4800" b="1">
                <a:cs typeface="Arial"/>
              </a:rPr>
              <a:t>Window Width</a:t>
            </a:r>
            <a:endParaRPr lang="en-US" sz="4800">
              <a:cs typeface="Arial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571500" indent="-571500">
              <a:buFont typeface="Arial"/>
              <a:buChar char="•"/>
              <a:defRPr/>
            </a:pPr>
            <a:r>
              <a:rPr lang="en-CA" sz="4000">
                <a:solidFill>
                  <a:schemeClr val="tx1"/>
                </a:solidFill>
              </a:rPr>
              <a:t>Contrast Enhancement</a:t>
            </a:r>
            <a:endParaRPr/>
          </a:p>
          <a:p>
            <a:pPr marL="571500" indent="-571500">
              <a:buFont typeface="Arial"/>
              <a:buChar char="•"/>
              <a:defRPr/>
            </a:pPr>
            <a:r>
              <a:rPr lang="en-CA" sz="4000">
                <a:solidFill>
                  <a:schemeClr val="tx1"/>
                </a:solidFill>
              </a:rPr>
              <a:t>Controls image contrast</a:t>
            </a:r>
            <a:endParaRPr/>
          </a:p>
          <a:p>
            <a:pPr marL="571500" indent="-571500">
              <a:buFont typeface="Arial"/>
              <a:buChar char="•"/>
              <a:defRPr/>
            </a:pPr>
            <a:r>
              <a:rPr lang="en-CA" sz="4000">
                <a:solidFill>
                  <a:schemeClr val="tx1"/>
                </a:solidFill>
              </a:rPr>
              <a:t>Sometimes called gray scale expansion or compression</a:t>
            </a:r>
            <a:endParaRPr/>
          </a:p>
          <a:p>
            <a:pPr marL="571500" indent="-571500">
              <a:buFont typeface="Arial"/>
              <a:buChar char="•"/>
              <a:defRPr/>
            </a:pPr>
            <a:r>
              <a:rPr lang="en-CA" sz="4000">
                <a:solidFill>
                  <a:schemeClr val="tx1"/>
                </a:solidFill>
              </a:rPr>
              <a:t>Inverse relationship:</a:t>
            </a:r>
            <a:endParaRPr/>
          </a:p>
          <a:p>
            <a:pPr lvl="1">
              <a:defRPr/>
            </a:pPr>
            <a:r>
              <a:rPr lang="en-CA" sz="3200">
                <a:latin typeface="Arial"/>
                <a:cs typeface="Arial"/>
              </a:rPr>
              <a:t>  decrease Window Width = increase Image Contrast</a:t>
            </a:r>
            <a:endParaRPr/>
          </a:p>
          <a:p>
            <a:pPr lvl="1">
              <a:defRPr/>
            </a:pPr>
            <a:r>
              <a:rPr lang="en-CA" sz="2800">
                <a:latin typeface="Arial"/>
                <a:cs typeface="Arial"/>
              </a:rPr>
              <a:t>(because: fewer shades of gray are used)</a:t>
            </a:r>
            <a:endParaRPr/>
          </a:p>
          <a:p>
            <a:pPr marL="457200" lvl="1" indent="0">
              <a:buNone/>
              <a:defRPr/>
            </a:pPr>
            <a:endParaRPr lang="en-CA" sz="2800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en-US" sz="4800" b="1">
                <a:cs typeface="Arial"/>
              </a:rPr>
              <a:t>Window Width 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950167" y="2208180"/>
            <a:ext cx="10515600" cy="4351338"/>
          </a:xfrm>
        </p:spPr>
        <p:txBody>
          <a:bodyPr>
            <a:noAutofit/>
          </a:bodyPr>
          <a:lstStyle/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  <a:latin typeface="Arial"/>
                <a:cs typeface="Arial"/>
              </a:rPr>
              <a:t>Varies the dynamic range (grayscale) of the densities to adjust the contrast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 i="1">
                <a:solidFill>
                  <a:schemeClr val="tx1"/>
                </a:solidFill>
                <a:latin typeface="Arial"/>
                <a:cs typeface="Arial"/>
              </a:rPr>
              <a:t>Narrow</a:t>
            </a:r>
            <a:r>
              <a:rPr lang="en-US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>
                <a:solidFill>
                  <a:schemeClr val="tx1"/>
                </a:solidFill>
              </a:rPr>
              <a:t>WW</a:t>
            </a:r>
            <a:r>
              <a:rPr lang="en-US">
                <a:solidFill>
                  <a:schemeClr val="tx1"/>
                </a:solidFill>
                <a:latin typeface="Arial"/>
                <a:cs typeface="Arial"/>
              </a:rPr>
              <a:t>: increase in contrast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 i="1">
                <a:solidFill>
                  <a:schemeClr val="tx1"/>
                </a:solidFill>
                <a:latin typeface="Arial"/>
                <a:cs typeface="Arial"/>
              </a:rPr>
              <a:t>Wide</a:t>
            </a:r>
            <a:r>
              <a:rPr lang="en-US">
                <a:solidFill>
                  <a:schemeClr val="tx1"/>
                </a:solidFill>
                <a:latin typeface="Arial"/>
                <a:cs typeface="Arial"/>
              </a:rPr>
              <a:t> WW: decrease in contrast</a:t>
            </a:r>
            <a:endParaRPr lang="en-US">
              <a:latin typeface="Arial"/>
              <a:cs typeface="Arial"/>
            </a:endParaRPr>
          </a:p>
          <a:p>
            <a:pPr marL="457200" indent="-457200">
              <a:buFont typeface="Arial"/>
              <a:buChar char="•"/>
              <a:defRPr/>
            </a:pPr>
            <a:r>
              <a:rPr lang="en-CA">
                <a:solidFill>
                  <a:schemeClr val="tx1"/>
                </a:solidFill>
                <a:latin typeface="Arial"/>
                <a:cs typeface="Arial"/>
              </a:rPr>
              <a:t>Controls the visibility of detail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Windowing</a:t>
            </a:r>
            <a:endParaRPr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Using window and level, any region and range of the available # of greys, can be rendered as 30 shades of gray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Readings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Radiologic Science for Technologists 11</a:t>
            </a:r>
            <a:r>
              <a:rPr lang="en-US" baseline="30000"/>
              <a:t>th</a:t>
            </a:r>
            <a:r>
              <a:rPr lang="en-US"/>
              <a:t> Ed</a:t>
            </a:r>
            <a:endParaRPr/>
          </a:p>
          <a:p>
            <a:pPr lvl="1">
              <a:defRPr/>
            </a:pPr>
            <a:endParaRPr lang="en-US"/>
          </a:p>
          <a:p>
            <a:pPr lvl="1">
              <a:defRPr/>
            </a:pPr>
            <a:r>
              <a:rPr lang="en-US"/>
              <a:t>Pg</a:t>
            </a:r>
            <a:r>
              <a:rPr lang="en-US"/>
              <a:t> 267-281</a:t>
            </a:r>
            <a:endParaRPr/>
          </a:p>
          <a:p>
            <a:pPr lvl="1">
              <a:defRPr/>
            </a:pPr>
            <a:r>
              <a:rPr lang="en-US"/>
              <a:t>Pg</a:t>
            </a:r>
            <a:r>
              <a:rPr lang="en-US"/>
              <a:t> 309 (Contrast Resolution)-312</a:t>
            </a:r>
            <a:endParaRPr/>
          </a:p>
          <a:p>
            <a:pPr lvl="1">
              <a:defRPr/>
            </a:pPr>
            <a:r>
              <a:rPr lang="en-US"/>
              <a:t>Pg</a:t>
            </a:r>
            <a:r>
              <a:rPr lang="en-US"/>
              <a:t> 315 (Patient Radiation Dose Considerations) -319</a:t>
            </a:r>
            <a:endParaRPr/>
          </a:p>
          <a:p>
            <a:pPr lvl="1">
              <a:defRPr/>
            </a:pPr>
            <a:r>
              <a:rPr lang="en-US"/>
              <a:t>Pg</a:t>
            </a:r>
            <a:r>
              <a:rPr lang="en-US"/>
              <a:t> 322-326</a:t>
            </a:r>
            <a:endParaRPr/>
          </a:p>
          <a:p>
            <a:pPr marL="342900" lvl="1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Digital Radiography and PACS 2</a:t>
            </a:r>
            <a:r>
              <a:rPr lang="en-US" baseline="30000"/>
              <a:t>nd</a:t>
            </a:r>
            <a:r>
              <a:rPr lang="en-US"/>
              <a:t> Ed</a:t>
            </a:r>
            <a:endParaRPr/>
          </a:p>
          <a:p>
            <a:pPr lvl="1">
              <a:defRPr/>
            </a:pPr>
            <a:r>
              <a:rPr lang="en-US"/>
              <a:t>Chapter 2</a:t>
            </a:r>
            <a:endParaRPr/>
          </a:p>
          <a:p>
            <a:pPr lvl="1">
              <a:defRPr/>
            </a:pPr>
            <a:r>
              <a:rPr lang="en-US"/>
              <a:t>44-46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A21D22"/>
                </a:solidFill>
              </a:rPr>
              <a:t>Copyright Information</a:t>
            </a:r>
            <a:endParaRPr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10515600" cy="4351338"/>
          </a:xfrm>
        </p:spPr>
        <p:txBody>
          <a:bodyPr/>
          <a:lstStyle/>
          <a:p>
            <a:pPr>
              <a:defRPr/>
            </a:pPr>
            <a:r>
              <a:rPr lang="en-US"/>
              <a:t>This learning material is property of  College. ​</a:t>
            </a:r>
            <a:endParaRPr/>
          </a:p>
          <a:p>
            <a:pPr>
              <a:defRPr/>
            </a:pPr>
            <a:r>
              <a:rPr lang="en-US"/>
              <a:t>Any sharing, reproduction or use of this information or material other than educational purposes at Anderson College is prohibited. 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Relationship Id="rId1" Type="http://schemas.openxmlformats.org/officeDocument/2006/relationships/image" Target="../media/image1.jpg"/></Relationships>
</file>

<file path=ppt/theme/_rels/theme3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Lines">
  <a:themeElements>
    <a:clrScheme name="Lines">
      <a:dk1>
        <a:sysClr val="windowText" lastClr="000000"/>
      </a:dk1>
      <a:lt1>
        <a:srgbClr val="D4735E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3300"/>
      </a:hlink>
      <a:folHlink>
        <a:srgbClr val="B2B2B2"/>
      </a:folHlink>
    </a:clrScheme>
    <a:fontScheme name="Times New Roman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>
            <a:tint val="96000"/>
            <a:lumMod val="110000"/>
          </a:schemeClr>
        </a:solidFill>
        <a:blipFill>
          <a:blip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algn="tl" flip="none" sx="60000" sy="60000" tx="0" ty="0"/>
        </a:blipFill>
        <a:blipFill>
          <a:blip r:embed="rId1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>
    <a:spDef>
      <a:spPr bwMode="auto"/>
      <a:bodyPr/>
      <a:lstStyle/>
    </a:spDef>
  </a:objectDefaults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47BBCC6-AB95-4A4A-BD9C-A0D02B243D83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CFDEBD0E-0F41-4611-94E8-CF943B99838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0D01B1F-6EC9-4BA9-916F-73AE48EAFF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0</TotalTime>
  <Words>0</Words>
  <Application>onlyoffice/8.3.2.19</Application>
  <PresentationFormat>On-screen Show (4:3)</PresentationFormat>
  <Paragraphs>0</Paragraphs>
  <Slides>38</Slides>
  <Notes>38</Notes>
  <HiddenSlides>0</HiddenSlides>
  <MMClips>2</MMClips>
  <ScaleCrop>0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0" baseType="lpstr">
      <vt:lpstr>Theme 1</vt:lpstr>
      <vt:lpstr>Theme 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</vt:vector>
  </TitlesOfParts>
  <Company>SAIT Polytechnic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Catherine Theng</dc:creator>
  <cp:lastModifiedBy>Qaiser Rehman</cp:lastModifiedBy>
  <cp:revision>364</cp:revision>
  <dcterms:created xsi:type="dcterms:W3CDTF">2009-04-06T17:04:40Z</dcterms:created>
  <dcterms:modified xsi:type="dcterms:W3CDTF">2025-06-25T19:55:22Z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