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14"/>
  </p:notesMasterIdLst>
  <p:sldIdLst>
    <p:sldId id="256" r:id="rId6"/>
    <p:sldId id="266" r:id="rId7"/>
    <p:sldId id="437" r:id="rId8"/>
    <p:sldId id="297" r:id="rId9"/>
    <p:sldId id="290" r:id="rId10"/>
    <p:sldId id="438" r:id="rId11"/>
    <p:sldId id="429" r:id="rId12"/>
    <p:sldId id="43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61" autoAdjust="0"/>
    <p:restoredTop sz="94660"/>
  </p:normalViewPr>
  <p:slideViewPr>
    <p:cSldViewPr snapToGrid="0">
      <p:cViewPr varScale="1">
        <p:scale>
          <a:sx n="78" d="100"/>
          <a:sy n="78" d="100"/>
        </p:scale>
        <p:origin x="672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commentAuthors" Target="commentAuthors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45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1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607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78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80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356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41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75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64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448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1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05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29072" y="4110609"/>
            <a:ext cx="7956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US" b="0" dirty="0">
                <a:solidFill>
                  <a:schemeClr val="bg1"/>
                </a:solidFill>
                <a:latin typeface="Futura PT Demi" panose="020B0702020204020303" pitchFamily="34" charset="0"/>
              </a:rPr>
              <a:t>Facial Ultrasound</a:t>
            </a:r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 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37961" y="530862"/>
            <a:ext cx="65587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latin typeface="Futura PT Demi" panose="020B0702020204020303" pitchFamily="34" charset="0"/>
              </a:rPr>
              <a:t>OUR JOURNEY TODAY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73F93E-34C5-ED11-5D9F-C4027ED82AE7}"/>
              </a:ext>
            </a:extLst>
          </p:cNvPr>
          <p:cNvSpPr txBox="1"/>
          <p:nvPr/>
        </p:nvSpPr>
        <p:spPr>
          <a:xfrm>
            <a:off x="969344" y="2311169"/>
            <a:ext cx="60960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0" i="1" dirty="0">
                <a:effectLst/>
              </a:rPr>
              <a:t>Ultrasound</a:t>
            </a:r>
            <a:r>
              <a:rPr lang="en-US" sz="2000" b="0" i="0" dirty="0">
                <a:effectLst/>
              </a:rPr>
              <a:t> and </a:t>
            </a:r>
            <a:r>
              <a:rPr lang="en-US" sz="2000" b="0" i="1" dirty="0">
                <a:effectLst/>
              </a:rPr>
              <a:t>ultrasonic</a:t>
            </a:r>
            <a:r>
              <a:rPr lang="en-US" sz="2000" b="0" i="0" dirty="0">
                <a:effectLst/>
              </a:rPr>
              <a:t> are synonymous terms referring to a frequency that is above the range of sound audible to the human ear. This equipment uses noninvasive sound waves to create results-oriented treatments. </a:t>
            </a:r>
            <a:r>
              <a:rPr lang="en-US" sz="2000" b="1" i="0" u="none" strike="noStrike" dirty="0">
                <a:effectLst/>
              </a:rPr>
              <a:t>Ultrasonic</a:t>
            </a:r>
            <a:r>
              <a:rPr lang="en-US" sz="2000" b="0" i="0" dirty="0">
                <a:effectLst/>
              </a:rPr>
              <a:t> equipment is based on high-frequency mechanical oscillations produced by a metal </a:t>
            </a:r>
            <a:r>
              <a:rPr lang="en-US" sz="2000" dirty="0"/>
              <a:t>round or spatula like tool </a:t>
            </a:r>
          </a:p>
        </p:txBody>
      </p:sp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5622" y="501662"/>
            <a:ext cx="65587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US" sz="4400" dirty="0">
                <a:solidFill>
                  <a:schemeClr val="tx1"/>
                </a:solidFill>
                <a:latin typeface="+mj-lt"/>
              </a:rPr>
              <a:t>How it Works </a:t>
            </a:r>
            <a:endParaRPr lang="en-CA" sz="4400" b="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2CB4C9-6D88-AD8C-FFF9-5756298F1077}"/>
              </a:ext>
            </a:extLst>
          </p:cNvPr>
          <p:cNvSpPr txBox="1"/>
          <p:nvPr/>
        </p:nvSpPr>
        <p:spPr>
          <a:xfrm>
            <a:off x="508000" y="1582340"/>
            <a:ext cx="111760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b="0" i="0" dirty="0">
              <a:effectLst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</a:rPr>
              <a:t> Ultrasound penetrates deeply and it stimulates tissue, increases blood flow, and promotes oxygenation.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</a:rPr>
              <a:t>The lower the frequency, the greater the penetration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</a:rPr>
              <a:t>A higher frequency has less penetration.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</a:rPr>
              <a:t>Heat is created, and the vibration in the cells stimulates circulation, metabolism, and lymph drainage.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</a:rPr>
              <a:t>The heat damage from ultrasound and other modalities (such as lasers) is what stimulates collagen production.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</a:rPr>
              <a:t>Ultrasound also sends waves and vibrations through the skin </a:t>
            </a:r>
            <a:r>
              <a:rPr lang="en-US" dirty="0"/>
              <a:t>increasing product penetration, </a:t>
            </a:r>
            <a:r>
              <a:rPr lang="en-US" b="0" i="0" dirty="0">
                <a:effectLst/>
              </a:rPr>
              <a:t>This process is called </a:t>
            </a:r>
            <a:r>
              <a:rPr lang="en-US" b="0" i="1" dirty="0">
                <a:effectLst/>
              </a:rPr>
              <a:t>sonophoresis</a:t>
            </a:r>
            <a:r>
              <a:rPr lang="en-US" b="0" i="0" dirty="0">
                <a:effectLst/>
              </a:rPr>
              <a:t> (SAHN-oh-for-EE-sus), which is like iontophoresis.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</a:rPr>
              <a:t>Advanced training and technical research on equipment claims are necessary before using any advanced esthetic machine.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</a:rPr>
              <a:t>Because of its gentle, nonabrasive nature, this treatment can be a viable choice for clients with sensitive skin conditions or rosacea versus other exfoliating services. As gentle as ultrasonic therapy is, some clients are still not good candidate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5F21B5-2FF1-4B5D-A317-DBD24DD52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35608" y="963877"/>
            <a:ext cx="3615813" cy="49302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CA" sz="4800" dirty="0">
                <a:solidFill>
                  <a:schemeClr val="bg1"/>
                </a:solidFill>
                <a:latin typeface="Futura PT Demi" panose="020B0702020204020303" pitchFamily="34" charset="0"/>
                <a:ea typeface="+mj-ea"/>
                <a:cs typeface="+mj-cs"/>
              </a:rPr>
              <a:t>Ultrasound Facts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33963" y="1644073"/>
            <a:ext cx="6377769" cy="42500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28600">
              <a:lnSpc>
                <a:spcPct val="90000"/>
              </a:lnSpc>
              <a:spcAft>
                <a:spcPts val="600"/>
              </a:spcAft>
            </a:pPr>
            <a:endParaRPr lang="en-CA" sz="3600" dirty="0">
              <a:latin typeface="Futura PT Book" panose="020B0502020204020303" pitchFamily="34" charset="0"/>
            </a:endParaRPr>
          </a:p>
          <a:p>
            <a:pPr marL="4572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CA" sz="3600" dirty="0">
              <a:latin typeface="Futura PT Book" panose="020B05020202040203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CE05BF-F5C1-0AD2-E4E2-F162CCA7DFC4}"/>
              </a:ext>
            </a:extLst>
          </p:cNvPr>
          <p:cNvSpPr txBox="1"/>
          <p:nvPr/>
        </p:nvSpPr>
        <p:spPr>
          <a:xfrm>
            <a:off x="5537902" y="963877"/>
            <a:ext cx="616989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effectLst/>
              </a:rPr>
              <a:t>Some esthetic ultrasound equipment is rated as an FDA Class II device and may not be within an esthetician’s scope of practice outside of a medical facility. 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D76E120-8E39-9B15-62E6-9587F7FCA5A7}"/>
              </a:ext>
            </a:extLst>
          </p:cNvPr>
          <p:cNvSpPr txBox="1"/>
          <p:nvPr/>
        </p:nvSpPr>
        <p:spPr>
          <a:xfrm>
            <a:off x="5537902" y="2284463"/>
            <a:ext cx="616989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effectLst/>
              </a:rPr>
              <a:t>Different frequencies of ultrasound are also used for medical imaging, physical therapy, and pain management. Lower-frequency ultrasonic devices are used for toothbrushes and jewelry cleaners.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FB3CB1-9BA7-B6BA-AE2F-90A8374B90A8}"/>
              </a:ext>
            </a:extLst>
          </p:cNvPr>
          <p:cNvSpPr txBox="1"/>
          <p:nvPr/>
        </p:nvSpPr>
        <p:spPr>
          <a:xfrm>
            <a:off x="5537902" y="3766127"/>
            <a:ext cx="616989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effectLst/>
              </a:rPr>
              <a:t>Hand-held devices for a consumer’s personal skin care that are used at home are milder but should be used in moderation to avoid damaging the skin.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7236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517" y="223325"/>
            <a:ext cx="10515600" cy="1389740"/>
          </a:xfrm>
        </p:spPr>
        <p:txBody>
          <a:bodyPr/>
          <a:lstStyle/>
          <a:p>
            <a:r>
              <a:rPr lang="en-US" sz="4000" dirty="0">
                <a:solidFill>
                  <a:srgbClr val="A21D22"/>
                </a:solidFill>
                <a:latin typeface="Futura PT Demi" panose="020B0702020204020303" pitchFamily="34" charset="0"/>
              </a:rPr>
              <a:t>Ultrasound Indications and Benefits </a:t>
            </a:r>
            <a:endParaRPr lang="en-US" dirty="0">
              <a:latin typeface="Futura PT Demi" panose="020B07020202040203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8823" y="1771526"/>
            <a:ext cx="10969832" cy="4351338"/>
          </a:xfrm>
        </p:spPr>
        <p:txBody>
          <a:bodyPr>
            <a:normAutofit fontScale="92500" lnSpcReduction="10000"/>
          </a:bodyPr>
          <a:lstStyle/>
          <a:p>
            <a:pPr>
              <a:spcAft>
                <a:spcPts val="1200"/>
              </a:spcAft>
              <a:buNone/>
            </a:pPr>
            <a:r>
              <a:rPr lang="en-US" b="1" dirty="0">
                <a:latin typeface="Futura PT Book" panose="020B0502020204020303" pitchFamily="34" charset="0"/>
              </a:rPr>
              <a:t>For the Face and body</a:t>
            </a:r>
          </a:p>
          <a:p>
            <a:pPr>
              <a:spcAft>
                <a:spcPts val="1200"/>
              </a:spcAft>
            </a:pPr>
            <a:r>
              <a:rPr lang="en-US" b="1" dirty="0">
                <a:latin typeface="Futura PT Book" panose="020B0502020204020303" pitchFamily="34" charset="0"/>
              </a:rPr>
              <a:t>Product penetration</a:t>
            </a:r>
          </a:p>
          <a:p>
            <a:pPr>
              <a:spcAft>
                <a:spcPts val="1200"/>
              </a:spcAft>
            </a:pPr>
            <a:r>
              <a:rPr lang="en-US" b="1" dirty="0">
                <a:latin typeface="Futura PT Book" panose="020B0502020204020303" pitchFamily="34" charset="0"/>
              </a:rPr>
              <a:t>Blood microcirculation</a:t>
            </a:r>
          </a:p>
          <a:p>
            <a:pPr>
              <a:spcAft>
                <a:spcPts val="1200"/>
              </a:spcAft>
            </a:pPr>
            <a:r>
              <a:rPr lang="en-US" b="1" dirty="0">
                <a:latin typeface="Futura PT Book" panose="020B0502020204020303" pitchFamily="34" charset="0"/>
              </a:rPr>
              <a:t>Collagen production</a:t>
            </a:r>
          </a:p>
          <a:p>
            <a:pPr>
              <a:spcAft>
                <a:spcPts val="1200"/>
              </a:spcAft>
            </a:pPr>
            <a:r>
              <a:rPr lang="en-US" b="1" dirty="0">
                <a:latin typeface="Futura PT Book" panose="020B0502020204020303" pitchFamily="34" charset="0"/>
              </a:rPr>
              <a:t>Muscle tone</a:t>
            </a:r>
          </a:p>
          <a:p>
            <a:pPr>
              <a:spcAft>
                <a:spcPts val="1200"/>
              </a:spcAft>
            </a:pPr>
            <a:r>
              <a:rPr lang="en-US" b="1" dirty="0">
                <a:latin typeface="Futura PT Book" panose="020B0502020204020303" pitchFamily="34" charset="0"/>
              </a:rPr>
              <a:t>Slight lifting on the skin tissues</a:t>
            </a:r>
          </a:p>
          <a:p>
            <a:pPr>
              <a:spcAft>
                <a:spcPts val="1200"/>
              </a:spcAft>
            </a:pPr>
            <a:r>
              <a:rPr lang="en-US" b="1" dirty="0">
                <a:latin typeface="Futura PT Book" panose="020B0502020204020303" pitchFamily="34" charset="0"/>
              </a:rPr>
              <a:t>Aids in cellulite treatments </a:t>
            </a:r>
          </a:p>
          <a:p>
            <a:pPr marL="0" indent="0">
              <a:spcAft>
                <a:spcPts val="1200"/>
              </a:spcAft>
              <a:buNone/>
            </a:pPr>
            <a:endParaRPr lang="en-US" b="1" dirty="0">
              <a:latin typeface="Futura PT Book" panose="020B0502020204020303" pitchFamily="34" charset="0"/>
            </a:endParaRPr>
          </a:p>
          <a:p>
            <a:pPr>
              <a:spcAft>
                <a:spcPts val="1200"/>
              </a:spcAft>
            </a:pPr>
            <a:endParaRPr lang="en-US" b="1" dirty="0">
              <a:latin typeface="Futura PT Book" panose="020B0502020204020303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307B6E-4CFB-6108-4BA9-1FCD68555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Contraindications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77C4D2C-50CD-AB0A-FC94-157C2B416A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7723" y="3134906"/>
            <a:ext cx="9896475" cy="1914525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94ED04A-EC35-B641-AC43-507F21273B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974" y="1611180"/>
            <a:ext cx="9705975" cy="16764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BC996D0-6D62-97F8-4458-63CA1B07ED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4926515"/>
            <a:ext cx="10106025" cy="85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9967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BE63AF4-FABF-D1F6-68C8-463D5AA1EC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162" y="2476500"/>
            <a:ext cx="10353675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7072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3d945b6-3f08-4700-b899-afa79fd95b21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76C27CCBE1B244AA5E846FE6F95D24D" ma:contentTypeVersion="12" ma:contentTypeDescription="Create a new document." ma:contentTypeScope="" ma:versionID="29cd02682e186c52768e0dd60db823b2">
  <xsd:schema xmlns:xsd="http://www.w3.org/2001/XMLSchema" xmlns:xs="http://www.w3.org/2001/XMLSchema" xmlns:p="http://schemas.microsoft.com/office/2006/metadata/properties" xmlns:ns3="23d945b6-3f08-4700-b899-afa79fd95b21" xmlns:ns4="8b1b5d6e-8ce8-415c-8b4e-50bf39ecb659" targetNamespace="http://schemas.microsoft.com/office/2006/metadata/properties" ma:root="true" ma:fieldsID="95fbcd58678d27f61f2f099ad4b4cfec" ns3:_="" ns4:_="">
    <xsd:import namespace="23d945b6-3f08-4700-b899-afa79fd95b21"/>
    <xsd:import namespace="8b1b5d6e-8ce8-415c-8b4e-50bf39ecb65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d945b6-3f08-4700-b899-afa79fd95b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9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1b5d6e-8ce8-415c-8b4e-50bf39ecb659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7F8F98D-FBAA-4105-85D8-282E14068585}">
  <ds:schemaRefs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terms/"/>
    <ds:schemaRef ds:uri="23d945b6-3f08-4700-b899-afa79fd95b21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8b1b5d6e-8ce8-415c-8b4e-50bf39ecb659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C252F00-221C-460F-8502-E7D25FE968D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3d945b6-3f08-4700-b899-afa79fd95b21"/>
    <ds:schemaRef ds:uri="8b1b5d6e-8ce8-415c-8b4e-50bf39ecb65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8004</TotalTime>
  <Words>331</Words>
  <Application>Microsoft Office PowerPoint</Application>
  <PresentationFormat>Widescreen</PresentationFormat>
  <Paragraphs>27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Futura PT Book</vt:lpstr>
      <vt:lpstr>Futura PT Demi</vt:lpstr>
      <vt:lpstr>Custom Design</vt:lpstr>
      <vt:lpstr>Office Theme</vt:lpstr>
      <vt:lpstr>PowerPoint Presentation</vt:lpstr>
      <vt:lpstr>PowerPoint Presentation</vt:lpstr>
      <vt:lpstr>PowerPoint Presentation</vt:lpstr>
      <vt:lpstr>PowerPoint Presentation</vt:lpstr>
      <vt:lpstr>Ultrasound Indications and Benefits </vt:lpstr>
      <vt:lpstr>Contraindications 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239</cp:revision>
  <dcterms:created xsi:type="dcterms:W3CDTF">2020-02-19T20:43:13Z</dcterms:created>
  <dcterms:modified xsi:type="dcterms:W3CDTF">2023-03-28T17:32:08Z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0x010100376C27CCBE1B244AA5E846FE6F95D24D</vt:lpwstr>
  </property>
</Properties>
</file>