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35"/>
  </p:notesMasterIdLst>
  <p:sldIdLst>
    <p:sldId id="256" r:id="rId5"/>
    <p:sldId id="266" r:id="rId6"/>
    <p:sldId id="440" r:id="rId7"/>
    <p:sldId id="437" r:id="rId8"/>
    <p:sldId id="297" r:id="rId9"/>
    <p:sldId id="290" r:id="rId10"/>
    <p:sldId id="429" r:id="rId11"/>
    <p:sldId id="439" r:id="rId12"/>
    <p:sldId id="441" r:id="rId13"/>
    <p:sldId id="442" r:id="rId14"/>
    <p:sldId id="443" r:id="rId15"/>
    <p:sldId id="444" r:id="rId16"/>
    <p:sldId id="445" r:id="rId17"/>
    <p:sldId id="446" r:id="rId18"/>
    <p:sldId id="447" r:id="rId19"/>
    <p:sldId id="448" r:id="rId20"/>
    <p:sldId id="449" r:id="rId21"/>
    <p:sldId id="450" r:id="rId22"/>
    <p:sldId id="451" r:id="rId23"/>
    <p:sldId id="452" r:id="rId24"/>
    <p:sldId id="453" r:id="rId25"/>
    <p:sldId id="454" r:id="rId26"/>
    <p:sldId id="455" r:id="rId27"/>
    <p:sldId id="456" r:id="rId28"/>
    <p:sldId id="457" r:id="rId29"/>
    <p:sldId id="458" r:id="rId30"/>
    <p:sldId id="459" r:id="rId31"/>
    <p:sldId id="460" r:id="rId32"/>
    <p:sldId id="461" r:id="rId33"/>
    <p:sldId id="436"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8" d="100"/>
          <a:sy n="78" d="100"/>
        </p:scale>
        <p:origin x="878"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2023-04-11</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chemeClr val="bg1"/>
                </a:solidFill>
                <a:latin typeface="Futura PT Demi" panose="020B0702020204020303" pitchFamily="34" charset="0"/>
              </a:rPr>
              <a:t>Laser Vascular </a:t>
            </a:r>
            <a:r>
              <a:rPr lang="en-CA" b="0" dirty="0" err="1">
                <a:solidFill>
                  <a:schemeClr val="bg1"/>
                </a:solidFill>
                <a:latin typeface="Futura PT Demi" panose="020B0702020204020303" pitchFamily="34" charset="0"/>
              </a:rPr>
              <a:t>Lessions</a:t>
            </a:r>
            <a:r>
              <a:rPr lang="en-CA" b="0" dirty="0">
                <a:solidFill>
                  <a:schemeClr val="bg1"/>
                </a:solidFill>
                <a:latin typeface="Futura PT Demi" panose="020B0702020204020303" pitchFamily="34" charset="0"/>
              </a:rPr>
              <a:t> </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215D060-2386-ED9D-1194-99CCA1A127A3}"/>
              </a:ext>
            </a:extLst>
          </p:cNvPr>
          <p:cNvPicPr>
            <a:picLocks noChangeAspect="1"/>
          </p:cNvPicPr>
          <p:nvPr/>
        </p:nvPicPr>
        <p:blipFill>
          <a:blip r:embed="rId2"/>
          <a:stretch>
            <a:fillRect/>
          </a:stretch>
        </p:blipFill>
        <p:spPr>
          <a:xfrm>
            <a:off x="1905000" y="842962"/>
            <a:ext cx="8382000" cy="5172075"/>
          </a:xfrm>
          <a:prstGeom prst="rect">
            <a:avLst/>
          </a:prstGeom>
        </p:spPr>
      </p:pic>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B8EDEF6-7142-3CB1-CA99-E8864BCA3E59}"/>
              </a:ext>
            </a:extLst>
          </p:cNvPr>
          <p:cNvSpPr>
            <a:spLocks noGrp="1"/>
          </p:cNvSpPr>
          <p:nvPr>
            <p:ph type="title"/>
          </p:nvPr>
        </p:nvSpPr>
        <p:spPr/>
        <p:txBody>
          <a:bodyPr/>
          <a:lstStyle/>
          <a:p>
            <a:r>
              <a:rPr lang="en-US" dirty="0"/>
              <a:t>Introduction and History</a:t>
            </a:r>
          </a:p>
        </p:txBody>
      </p:sp>
      <p:sp>
        <p:nvSpPr>
          <p:cNvPr id="3" name="Content Placeholder 2">
            <a:extLst>
              <a:ext uri="{FF2B5EF4-FFF2-40B4-BE49-F238E27FC236}">
                <a16:creationId xmlns:a16="http://schemas.microsoft.com/office/drawing/2014/main" id="{AE6359B9-5DB1-C412-F05E-76C07D3069FB}"/>
              </a:ext>
            </a:extLst>
          </p:cNvPr>
          <p:cNvSpPr>
            <a:spLocks noGrp="1"/>
          </p:cNvSpPr>
          <p:nvPr>
            <p:ph idx="1"/>
          </p:nvPr>
        </p:nvSpPr>
        <p:spPr/>
        <p:txBody>
          <a:bodyPr/>
          <a:lstStyle/>
          <a:p>
            <a:r>
              <a:rPr lang="en-US" dirty="0"/>
              <a:t>The treatment of vascular lesions was among the first applications of lasers in dermatology. Laser surgery has since become the treatment of choice for many vascular lesions, including port-wine birthmarks (PWBs), rosacea, and poikiloderma. Laser can also be used for infantile hemangiomas (IH).</a:t>
            </a:r>
          </a:p>
          <a:p>
            <a:r>
              <a:rPr lang="en-US" dirty="0"/>
              <a:t>Three components are necessary for selective </a:t>
            </a:r>
            <a:r>
              <a:rPr lang="en-US" dirty="0" err="1"/>
              <a:t>photothermolysis</a:t>
            </a:r>
            <a:r>
              <a:rPr lang="en-US" dirty="0"/>
              <a:t>: a laser wavelength with preferential absorption of the target chromophore (RED)  appropriate pulse duration matched to the target size, and a fluence that both treats the target and minimizes nonspecific thermal injury. </a:t>
            </a:r>
          </a:p>
        </p:txBody>
      </p:sp>
    </p:spTree>
    <p:extLst>
      <p:ext uri="{BB962C8B-B14F-4D97-AF65-F5344CB8AC3E}">
        <p14:creationId xmlns:p14="http://schemas.microsoft.com/office/powerpoint/2010/main" val="1961756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19FF476-5793-C8D8-B8ED-B8629AF607D7}"/>
              </a:ext>
            </a:extLst>
          </p:cNvPr>
          <p:cNvSpPr txBox="1"/>
          <p:nvPr/>
        </p:nvSpPr>
        <p:spPr>
          <a:xfrm>
            <a:off x="434109" y="425485"/>
            <a:ext cx="10529455" cy="5693866"/>
          </a:xfrm>
          <a:prstGeom prst="rect">
            <a:avLst/>
          </a:prstGeom>
          <a:noFill/>
        </p:spPr>
        <p:txBody>
          <a:bodyPr wrap="square">
            <a:spAutoFit/>
          </a:bodyPr>
          <a:lstStyle/>
          <a:p>
            <a:pPr marL="285750" indent="-285750">
              <a:buFont typeface="Arial" panose="020B0604020202020204" pitchFamily="34" charset="0"/>
              <a:buChar char="•"/>
            </a:pPr>
            <a:r>
              <a:rPr lang="en-US" sz="2800" dirty="0"/>
              <a:t>The target chromophore for vascular lesions is oxyhemoglobin which has greatest absorption peaks at 418, 542, and 577 nm </a:t>
            </a:r>
          </a:p>
          <a:p>
            <a:pPr marL="285750" indent="-285750">
              <a:buFont typeface="Arial" panose="020B0604020202020204" pitchFamily="34" charset="0"/>
              <a:buChar char="•"/>
            </a:pPr>
            <a:r>
              <a:rPr lang="en-US" sz="2800" dirty="0"/>
              <a:t>Laser light is absorbed by </a:t>
            </a:r>
            <a:r>
              <a:rPr lang="en-US" sz="2800" dirty="0">
                <a:solidFill>
                  <a:srgbClr val="FF0000"/>
                </a:solidFill>
              </a:rPr>
              <a:t>oxyhemoglobin</a:t>
            </a:r>
            <a:r>
              <a:rPr lang="en-US" sz="2800" dirty="0"/>
              <a:t> and converted to heat, which is transferred to the vessel wall causing coagulation and vessel closure. </a:t>
            </a:r>
          </a:p>
          <a:p>
            <a:pPr marL="285750" indent="-285750">
              <a:buFont typeface="Arial" panose="020B0604020202020204" pitchFamily="34" charset="0"/>
              <a:buChar char="•"/>
            </a:pPr>
            <a:r>
              <a:rPr lang="en-US" sz="2800" dirty="0"/>
              <a:t>Other </a:t>
            </a:r>
            <a:r>
              <a:rPr lang="en-US" sz="2800" dirty="0">
                <a:solidFill>
                  <a:srgbClr val="FF0000"/>
                </a:solidFill>
              </a:rPr>
              <a:t>hemoglobin </a:t>
            </a:r>
            <a:r>
              <a:rPr lang="en-US" sz="2800" dirty="0"/>
              <a:t>species can also be targeted. For example, venous lesions may benefit from wavelengths that target </a:t>
            </a:r>
            <a:r>
              <a:rPr lang="en-US" sz="2800" dirty="0">
                <a:solidFill>
                  <a:srgbClr val="FF0000"/>
                </a:solidFill>
              </a:rPr>
              <a:t>deoxyhemoglobin. </a:t>
            </a:r>
          </a:p>
          <a:p>
            <a:pPr marL="285750" indent="-285750">
              <a:buFont typeface="Arial" panose="020B0604020202020204" pitchFamily="34" charset="0"/>
              <a:buChar char="•"/>
            </a:pPr>
            <a:r>
              <a:rPr lang="en-US" sz="2800" dirty="0"/>
              <a:t>The alexandrite laser at 755 nm is close to a </a:t>
            </a:r>
            <a:r>
              <a:rPr lang="en-US" sz="2800" dirty="0">
                <a:solidFill>
                  <a:srgbClr val="FF0000"/>
                </a:solidFill>
              </a:rPr>
              <a:t>deoxyhemoglobin </a:t>
            </a:r>
            <a:r>
              <a:rPr lang="en-US" sz="2800" dirty="0"/>
              <a:t>absorption peak and has been used for refractory or hypertrophic PWBs, </a:t>
            </a:r>
            <a:r>
              <a:rPr lang="en-US" sz="2800" dirty="0" err="1"/>
              <a:t>venocapillary</a:t>
            </a:r>
            <a:r>
              <a:rPr lang="en-US" sz="2800" dirty="0"/>
              <a:t> malformations, and venous lakes. </a:t>
            </a:r>
          </a:p>
          <a:p>
            <a:pPr marL="285750" indent="-285750">
              <a:buFont typeface="Arial" panose="020B0604020202020204" pitchFamily="34" charset="0"/>
              <a:buChar char="•"/>
            </a:pPr>
            <a:r>
              <a:rPr lang="en-US" sz="2800" dirty="0">
                <a:solidFill>
                  <a:srgbClr val="FF0000"/>
                </a:solidFill>
              </a:rPr>
              <a:t>Methemoglobin</a:t>
            </a:r>
            <a:r>
              <a:rPr lang="en-US" sz="2800" dirty="0"/>
              <a:t> absorption (which forms after 585 or 595 nm treatment at or above 5 J/cm2) has been recognized as another potential target chromophore.</a:t>
            </a:r>
          </a:p>
        </p:txBody>
      </p:sp>
    </p:spTree>
    <p:extLst>
      <p:ext uri="{BB962C8B-B14F-4D97-AF65-F5344CB8AC3E}">
        <p14:creationId xmlns:p14="http://schemas.microsoft.com/office/powerpoint/2010/main" val="2329743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A5F21B5-2FF1-4B5D-A317-DBD24DD52F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extBox 1">
            <a:extLst>
              <a:ext uri="{FF2B5EF4-FFF2-40B4-BE49-F238E27FC236}">
                <a16:creationId xmlns:a16="http://schemas.microsoft.com/office/drawing/2014/main" id="{764BD51A-594A-F8B8-81D3-D1A8D14B4D32}"/>
              </a:ext>
            </a:extLst>
          </p:cNvPr>
          <p:cNvSpPr txBox="1"/>
          <p:nvPr/>
        </p:nvSpPr>
        <p:spPr>
          <a:xfrm>
            <a:off x="1201016" y="2783705"/>
            <a:ext cx="3638550" cy="1446550"/>
          </a:xfrm>
          <a:prstGeom prst="rect">
            <a:avLst/>
          </a:prstGeom>
          <a:noFill/>
        </p:spPr>
        <p:txBody>
          <a:bodyPr wrap="square" rtlCol="0">
            <a:spAutoFit/>
          </a:bodyPr>
          <a:lstStyle/>
          <a:p>
            <a:r>
              <a:rPr lang="en-US" sz="4400" b="1" dirty="0">
                <a:solidFill>
                  <a:schemeClr val="bg1"/>
                </a:solidFill>
              </a:rPr>
              <a:t>Research Time!  </a:t>
            </a:r>
          </a:p>
        </p:txBody>
      </p:sp>
      <p:sp>
        <p:nvSpPr>
          <p:cNvPr id="8" name="TextBox 7">
            <a:extLst>
              <a:ext uri="{FF2B5EF4-FFF2-40B4-BE49-F238E27FC236}">
                <a16:creationId xmlns:a16="http://schemas.microsoft.com/office/drawing/2014/main" id="{ED8999ED-2D74-6C72-2DC3-F960805576A1}"/>
              </a:ext>
            </a:extLst>
          </p:cNvPr>
          <p:cNvSpPr txBox="1"/>
          <p:nvPr/>
        </p:nvSpPr>
        <p:spPr>
          <a:xfrm>
            <a:off x="5726546" y="1140844"/>
            <a:ext cx="6172200" cy="369332"/>
          </a:xfrm>
          <a:prstGeom prst="rect">
            <a:avLst/>
          </a:prstGeom>
          <a:noFill/>
        </p:spPr>
        <p:txBody>
          <a:bodyPr wrap="square">
            <a:spAutoFit/>
          </a:bodyPr>
          <a:lstStyle/>
          <a:p>
            <a:r>
              <a:rPr lang="en-US" dirty="0">
                <a:solidFill>
                  <a:srgbClr val="FF0000"/>
                </a:solidFill>
              </a:rPr>
              <a:t>O</a:t>
            </a:r>
            <a:r>
              <a:rPr lang="en-US" sz="1800" dirty="0">
                <a:solidFill>
                  <a:srgbClr val="FF0000"/>
                </a:solidFill>
              </a:rPr>
              <a:t>xyhemoglobin</a:t>
            </a:r>
            <a:endParaRPr lang="en-US" dirty="0"/>
          </a:p>
        </p:txBody>
      </p:sp>
      <p:sp>
        <p:nvSpPr>
          <p:cNvPr id="6" name="TextBox 5">
            <a:extLst>
              <a:ext uri="{FF2B5EF4-FFF2-40B4-BE49-F238E27FC236}">
                <a16:creationId xmlns:a16="http://schemas.microsoft.com/office/drawing/2014/main" id="{5C4A5A86-5153-600F-5C24-D7732F27F18B}"/>
              </a:ext>
            </a:extLst>
          </p:cNvPr>
          <p:cNvSpPr txBox="1"/>
          <p:nvPr/>
        </p:nvSpPr>
        <p:spPr>
          <a:xfrm>
            <a:off x="5726546" y="2263338"/>
            <a:ext cx="6169890" cy="369332"/>
          </a:xfrm>
          <a:prstGeom prst="rect">
            <a:avLst/>
          </a:prstGeom>
          <a:noFill/>
        </p:spPr>
        <p:txBody>
          <a:bodyPr wrap="square">
            <a:spAutoFit/>
          </a:bodyPr>
          <a:lstStyle/>
          <a:p>
            <a:r>
              <a:rPr lang="en-US" sz="1800" dirty="0"/>
              <a:t> </a:t>
            </a:r>
            <a:r>
              <a:rPr lang="en-US" dirty="0">
                <a:solidFill>
                  <a:srgbClr val="FF0000"/>
                </a:solidFill>
              </a:rPr>
              <a:t>H</a:t>
            </a:r>
            <a:r>
              <a:rPr lang="en-US" sz="1800" dirty="0">
                <a:solidFill>
                  <a:srgbClr val="FF0000"/>
                </a:solidFill>
              </a:rPr>
              <a:t>emoglobin </a:t>
            </a:r>
            <a:endParaRPr lang="en-US" dirty="0"/>
          </a:p>
        </p:txBody>
      </p:sp>
      <p:sp>
        <p:nvSpPr>
          <p:cNvPr id="9" name="TextBox 8">
            <a:extLst>
              <a:ext uri="{FF2B5EF4-FFF2-40B4-BE49-F238E27FC236}">
                <a16:creationId xmlns:a16="http://schemas.microsoft.com/office/drawing/2014/main" id="{AA1064A2-3549-644B-C975-1826C5F6CB39}"/>
              </a:ext>
            </a:extLst>
          </p:cNvPr>
          <p:cNvSpPr txBox="1"/>
          <p:nvPr/>
        </p:nvSpPr>
        <p:spPr>
          <a:xfrm>
            <a:off x="5726546" y="1702091"/>
            <a:ext cx="6169890" cy="369332"/>
          </a:xfrm>
          <a:prstGeom prst="rect">
            <a:avLst/>
          </a:prstGeom>
          <a:noFill/>
        </p:spPr>
        <p:txBody>
          <a:bodyPr wrap="square">
            <a:spAutoFit/>
          </a:bodyPr>
          <a:lstStyle/>
          <a:p>
            <a:r>
              <a:rPr lang="en-US" dirty="0">
                <a:solidFill>
                  <a:srgbClr val="FF0000"/>
                </a:solidFill>
              </a:rPr>
              <a:t>Deoxyhemoglobin</a:t>
            </a:r>
            <a:endParaRPr lang="en-US" dirty="0"/>
          </a:p>
        </p:txBody>
      </p:sp>
      <p:sp>
        <p:nvSpPr>
          <p:cNvPr id="11" name="TextBox 10">
            <a:extLst>
              <a:ext uri="{FF2B5EF4-FFF2-40B4-BE49-F238E27FC236}">
                <a16:creationId xmlns:a16="http://schemas.microsoft.com/office/drawing/2014/main" id="{E68EE8E0-AD4E-3D1D-850E-CADE76809EB6}"/>
              </a:ext>
            </a:extLst>
          </p:cNvPr>
          <p:cNvSpPr txBox="1"/>
          <p:nvPr/>
        </p:nvSpPr>
        <p:spPr>
          <a:xfrm>
            <a:off x="5726546" y="626026"/>
            <a:ext cx="6169890" cy="2677656"/>
          </a:xfrm>
          <a:prstGeom prst="rect">
            <a:avLst/>
          </a:prstGeom>
          <a:noFill/>
        </p:spPr>
        <p:txBody>
          <a:bodyPr wrap="square">
            <a:spAutoFit/>
          </a:bodyPr>
          <a:lstStyle/>
          <a:p>
            <a:r>
              <a:rPr lang="en-US" sz="2400" b="1" dirty="0">
                <a:solidFill>
                  <a:srgbClr val="FF0000"/>
                </a:solidFill>
              </a:rPr>
              <a:t>Define: </a:t>
            </a:r>
          </a:p>
          <a:p>
            <a:endParaRPr lang="en-US" dirty="0">
              <a:solidFill>
                <a:srgbClr val="FF0000"/>
              </a:solidFill>
            </a:endParaRPr>
          </a:p>
          <a:p>
            <a:endParaRPr lang="en-US" dirty="0">
              <a:solidFill>
                <a:srgbClr val="FF0000"/>
              </a:solidFill>
            </a:endParaRPr>
          </a:p>
          <a:p>
            <a:endParaRPr lang="en-US" sz="1800" dirty="0">
              <a:solidFill>
                <a:srgbClr val="FF0000"/>
              </a:solidFill>
            </a:endParaRPr>
          </a:p>
          <a:p>
            <a:endParaRPr lang="en-US" dirty="0">
              <a:solidFill>
                <a:srgbClr val="FF0000"/>
              </a:solidFill>
            </a:endParaRPr>
          </a:p>
          <a:p>
            <a:endParaRPr lang="en-US" dirty="0">
              <a:solidFill>
                <a:srgbClr val="FF0000"/>
              </a:solidFill>
            </a:endParaRPr>
          </a:p>
          <a:p>
            <a:endParaRPr lang="en-US" dirty="0">
              <a:solidFill>
                <a:srgbClr val="FF0000"/>
              </a:solidFill>
            </a:endParaRPr>
          </a:p>
          <a:p>
            <a:endParaRPr lang="en-US" dirty="0">
              <a:solidFill>
                <a:srgbClr val="FF0000"/>
              </a:solidFill>
            </a:endParaRPr>
          </a:p>
          <a:p>
            <a:r>
              <a:rPr lang="en-US" sz="1800" dirty="0">
                <a:solidFill>
                  <a:srgbClr val="FF0000"/>
                </a:solidFill>
              </a:rPr>
              <a:t>Methemoglobin</a:t>
            </a:r>
            <a:endParaRPr lang="en-US" dirty="0"/>
          </a:p>
        </p:txBody>
      </p:sp>
    </p:spTree>
    <p:extLst>
      <p:ext uri="{BB962C8B-B14F-4D97-AF65-F5344CB8AC3E}">
        <p14:creationId xmlns:p14="http://schemas.microsoft.com/office/powerpoint/2010/main" val="32172367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869C86CF-7AA5-33D5-187C-4F1554939C72}"/>
              </a:ext>
            </a:extLst>
          </p:cNvPr>
          <p:cNvPicPr>
            <a:picLocks noGrp="1" noChangeAspect="1"/>
          </p:cNvPicPr>
          <p:nvPr>
            <p:ph idx="1"/>
          </p:nvPr>
        </p:nvPicPr>
        <p:blipFill>
          <a:blip r:embed="rId2"/>
          <a:stretch>
            <a:fillRect/>
          </a:stretch>
        </p:blipFill>
        <p:spPr>
          <a:xfrm>
            <a:off x="2948505" y="643466"/>
            <a:ext cx="6294990" cy="5571067"/>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CC69D5A-6D12-B261-2D9B-F55BB540FA78}"/>
              </a:ext>
            </a:extLst>
          </p:cNvPr>
          <p:cNvSpPr txBox="1"/>
          <p:nvPr/>
        </p:nvSpPr>
        <p:spPr>
          <a:xfrm>
            <a:off x="785091" y="1175895"/>
            <a:ext cx="8414327" cy="4893647"/>
          </a:xfrm>
          <a:prstGeom prst="rect">
            <a:avLst/>
          </a:prstGeom>
          <a:noFill/>
        </p:spPr>
        <p:txBody>
          <a:bodyPr wrap="square">
            <a:spAutoFit/>
          </a:bodyPr>
          <a:lstStyle/>
          <a:p>
            <a:pPr marL="285750" indent="-285750">
              <a:buFont typeface="Arial" panose="020B0604020202020204" pitchFamily="34" charset="0"/>
              <a:buChar char="•"/>
            </a:pPr>
            <a:r>
              <a:rPr lang="en-US" sz="2400" dirty="0"/>
              <a:t>The pulsed dye laser (PDL) became available in 1986 and was initially developed at 577 nm to target oxyhemoglobin’s yellow absorption peak.</a:t>
            </a:r>
          </a:p>
          <a:p>
            <a:pPr marL="285750" indent="-285750">
              <a:buFont typeface="Arial" panose="020B0604020202020204" pitchFamily="34" charset="0"/>
              <a:buChar char="•"/>
            </a:pPr>
            <a:r>
              <a:rPr lang="en-US" sz="2400" dirty="0"/>
              <a:t> It was later realized that selective </a:t>
            </a:r>
            <a:r>
              <a:rPr lang="en-US" sz="2400" dirty="0" err="1"/>
              <a:t>photothermolysis</a:t>
            </a:r>
            <a:r>
              <a:rPr lang="en-US" sz="2400" dirty="0"/>
              <a:t> could be achieved with wavelengths near absorption peaks, if preferential absorption still occurred. PDLs shifted to 585 nm, allowing for a depth of penetration of approximately 1.16 mm</a:t>
            </a:r>
          </a:p>
          <a:p>
            <a:pPr marL="285750" indent="-285750">
              <a:buFont typeface="Arial" panose="020B0604020202020204" pitchFamily="34" charset="0"/>
              <a:buChar char="•"/>
            </a:pPr>
            <a:r>
              <a:rPr lang="en-US" sz="2400" dirty="0"/>
              <a:t> 595 nm PDLs later became available to achieve greater depth of penetration. </a:t>
            </a:r>
          </a:p>
          <a:p>
            <a:pPr marL="285750" indent="-285750">
              <a:buFont typeface="Arial" panose="020B0604020202020204" pitchFamily="34" charset="0"/>
              <a:buChar char="•"/>
            </a:pPr>
            <a:r>
              <a:rPr lang="en-US" sz="2400" dirty="0"/>
              <a:t>PDLs also evolved to incorporate longer pulse durations. Early PDLs had a fixed pulse duration of 0.45 </a:t>
            </a:r>
            <a:r>
              <a:rPr lang="en-US" sz="2400" dirty="0" err="1"/>
              <a:t>ms</a:t>
            </a:r>
            <a:r>
              <a:rPr lang="en-US" sz="2400" dirty="0"/>
              <a:t>, whereas currently available PDLs have pulse durations from 0.45 to 40 </a:t>
            </a:r>
            <a:r>
              <a:rPr lang="en-US" sz="2400" dirty="0" err="1"/>
              <a:t>ms.</a:t>
            </a:r>
            <a:endParaRPr lang="en-US" sz="2400" dirty="0"/>
          </a:p>
          <a:p>
            <a:pPr marL="285750" indent="-285750">
              <a:buFont typeface="Arial" panose="020B0604020202020204" pitchFamily="34" charset="0"/>
              <a:buChar char="•"/>
            </a:pPr>
            <a:r>
              <a:rPr lang="en-US" sz="2400" dirty="0"/>
              <a:t> Longer pulse durations can minimize posttreatment purpura.</a:t>
            </a:r>
          </a:p>
        </p:txBody>
      </p:sp>
    </p:spTree>
    <p:extLst>
      <p:ext uri="{BB962C8B-B14F-4D97-AF65-F5344CB8AC3E}">
        <p14:creationId xmlns:p14="http://schemas.microsoft.com/office/powerpoint/2010/main" val="27157072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936BCC01-2727-909A-9574-5E1131F0928D}"/>
              </a:ext>
            </a:extLst>
          </p:cNvPr>
          <p:cNvSpPr>
            <a:spLocks noGrp="1"/>
          </p:cNvSpPr>
          <p:nvPr>
            <p:ph idx="1"/>
          </p:nvPr>
        </p:nvSpPr>
        <p:spPr>
          <a:xfrm>
            <a:off x="653472" y="1253331"/>
            <a:ext cx="10515600" cy="4351338"/>
          </a:xfrm>
        </p:spPr>
        <p:txBody>
          <a:bodyPr>
            <a:normAutofit fontScale="77500" lnSpcReduction="20000"/>
          </a:bodyPr>
          <a:lstStyle/>
          <a:p>
            <a:r>
              <a:rPr lang="en-US" dirty="0"/>
              <a:t>Epidermal cooling was introduced in the 1990s to protect the epidermis, minimizing pigmentary changes and scarring. Cooling also permits use of higher fluences and provides greater treatment efficacy while minimizing discomfort. Modern cooling methods include cryogen spray, contact, and forced cold air.</a:t>
            </a:r>
          </a:p>
          <a:p>
            <a:r>
              <a:rPr lang="en-US" dirty="0"/>
              <a:t>Because PDL reaches a depth of only 1–2 mm, other lasers can be used to treat vascular lesions with greater depth. </a:t>
            </a:r>
          </a:p>
          <a:p>
            <a:r>
              <a:rPr lang="en-US" dirty="0"/>
              <a:t>For example, the 755 nm alexandrite laser and 1064 nm </a:t>
            </a:r>
            <a:r>
              <a:rPr lang="en-US" dirty="0" err="1"/>
              <a:t>neodymium:yttrium-aluminum-garnet</a:t>
            </a:r>
            <a:r>
              <a:rPr lang="en-US" dirty="0"/>
              <a:t> (</a:t>
            </a:r>
            <a:r>
              <a:rPr lang="en-US" dirty="0" err="1"/>
              <a:t>Nd:YAG</a:t>
            </a:r>
            <a:r>
              <a:rPr lang="en-US" dirty="0"/>
              <a:t>) laser penetrate up to 50%–75% deeper into the skin. </a:t>
            </a:r>
          </a:p>
          <a:p>
            <a:r>
              <a:rPr lang="en-US" dirty="0"/>
              <a:t>Given that the absolute absorption of hemoglobin is lower at these wavelengths, higher fluences are required and risk of injury is greater.</a:t>
            </a:r>
          </a:p>
          <a:p>
            <a:endParaRPr lang="en-US" dirty="0"/>
          </a:p>
          <a:p>
            <a:r>
              <a:rPr lang="en-US" dirty="0"/>
              <a:t>Intense pulsed light (IPL) devices emit polychromatic noncoherent broadband light from 420 to 1400 nm with varying pulse durations. </a:t>
            </a:r>
          </a:p>
          <a:p>
            <a:r>
              <a:rPr lang="en-US" dirty="0"/>
              <a:t>Filters are implemented to remove unwanted wavelengths.</a:t>
            </a:r>
          </a:p>
        </p:txBody>
      </p:sp>
    </p:spTree>
    <p:extLst>
      <p:ext uri="{BB962C8B-B14F-4D97-AF65-F5344CB8AC3E}">
        <p14:creationId xmlns:p14="http://schemas.microsoft.com/office/powerpoint/2010/main" val="8385282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C151A0-EBA1-0AFC-A6D2-ED6F58018CA9}"/>
              </a:ext>
            </a:extLst>
          </p:cNvPr>
          <p:cNvSpPr>
            <a:spLocks noGrp="1"/>
          </p:cNvSpPr>
          <p:nvPr>
            <p:ph type="title"/>
          </p:nvPr>
        </p:nvSpPr>
        <p:spPr/>
        <p:txBody>
          <a:bodyPr/>
          <a:lstStyle/>
          <a:p>
            <a:r>
              <a:rPr lang="en-US" dirty="0"/>
              <a:t>Do you know…</a:t>
            </a:r>
          </a:p>
        </p:txBody>
      </p:sp>
      <p:sp>
        <p:nvSpPr>
          <p:cNvPr id="3" name="Content Placeholder 2">
            <a:extLst>
              <a:ext uri="{FF2B5EF4-FFF2-40B4-BE49-F238E27FC236}">
                <a16:creationId xmlns:a16="http://schemas.microsoft.com/office/drawing/2014/main" id="{46602C9F-9241-8609-F7D9-16132D8CFB4A}"/>
              </a:ext>
            </a:extLst>
          </p:cNvPr>
          <p:cNvSpPr>
            <a:spLocks noGrp="1"/>
          </p:cNvSpPr>
          <p:nvPr>
            <p:ph idx="1"/>
          </p:nvPr>
        </p:nvSpPr>
        <p:spPr>
          <a:xfrm>
            <a:off x="838200" y="1436519"/>
            <a:ext cx="10515600" cy="4351338"/>
          </a:xfrm>
        </p:spPr>
        <p:txBody>
          <a:bodyPr>
            <a:normAutofit fontScale="92500" lnSpcReduction="10000"/>
          </a:bodyPr>
          <a:lstStyle/>
          <a:p>
            <a:r>
              <a:rPr lang="en-US" dirty="0"/>
              <a:t>In general, smaller objects cool faster than larger ones. For example, 0.5- to 1.0-lm melanosomes have a thermal relaxation time of approximately 1 microsecond whereas 10- to 100-lm capillaries have a thermal relaxation time of approximately 1 millisecond.5 </a:t>
            </a:r>
          </a:p>
          <a:p>
            <a:r>
              <a:rPr lang="en-US" dirty="0"/>
              <a:t>If the pulse width is greater than the thermal relaxation time, nonspecific thermal damage occurs because of heat diffusion. </a:t>
            </a:r>
          </a:p>
          <a:p>
            <a:r>
              <a:rPr lang="en-US" dirty="0"/>
              <a:t>Finally, the energy delivered to the site (fluence/</a:t>
            </a:r>
            <a:r>
              <a:rPr lang="en-US" dirty="0" err="1"/>
              <a:t>Jouls</a:t>
            </a:r>
            <a:r>
              <a:rPr lang="en-US" dirty="0"/>
              <a:t>) must be high enough to destroy the chromophore within the pulse duration. </a:t>
            </a:r>
          </a:p>
          <a:p>
            <a:r>
              <a:rPr lang="en-US" dirty="0"/>
              <a:t>Based on the theory of selective </a:t>
            </a:r>
            <a:r>
              <a:rPr lang="en-US" dirty="0" err="1"/>
              <a:t>photothermolysis</a:t>
            </a:r>
            <a:r>
              <a:rPr lang="en-US" dirty="0"/>
              <a:t>,</a:t>
            </a:r>
            <a:r>
              <a:rPr lang="en-US" dirty="0">
                <a:highlight>
                  <a:srgbClr val="FFFF00"/>
                </a:highlight>
              </a:rPr>
              <a:t> pulse duration/width , and fluence of a laser can be tailored to result in selective damage to the lesions without nonspecific thermal damage to the surrounding tissues.</a:t>
            </a:r>
          </a:p>
        </p:txBody>
      </p:sp>
    </p:spTree>
    <p:extLst>
      <p:ext uri="{BB962C8B-B14F-4D97-AF65-F5344CB8AC3E}">
        <p14:creationId xmlns:p14="http://schemas.microsoft.com/office/powerpoint/2010/main" val="10173971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672BBDC-84D1-F143-D3CA-88FC6341A1BF}"/>
              </a:ext>
            </a:extLst>
          </p:cNvPr>
          <p:cNvSpPr>
            <a:spLocks noGrp="1"/>
          </p:cNvSpPr>
          <p:nvPr>
            <p:ph idx="1"/>
          </p:nvPr>
        </p:nvSpPr>
        <p:spPr>
          <a:xfrm>
            <a:off x="838200" y="1825625"/>
            <a:ext cx="9968345" cy="2146011"/>
          </a:xfrm>
        </p:spPr>
        <p:txBody>
          <a:bodyPr/>
          <a:lstStyle/>
          <a:p>
            <a:r>
              <a:rPr lang="en-US" dirty="0"/>
              <a:t>Other potential vascular targeting lasers include potassium titanyl phosphate (KTP) (532 nm), other near-infrared, long-pulsed lasers such as diode (including 800–810 nm, 940 nm), and dual wavelength lasers such as PDL and </a:t>
            </a:r>
            <a:r>
              <a:rPr lang="en-US" dirty="0" err="1"/>
              <a:t>Nd:YAG</a:t>
            </a:r>
            <a:r>
              <a:rPr lang="en-US" dirty="0"/>
              <a:t> (595 nm and 1064 nm).</a:t>
            </a:r>
          </a:p>
        </p:txBody>
      </p:sp>
    </p:spTree>
    <p:extLst>
      <p:ext uri="{BB962C8B-B14F-4D97-AF65-F5344CB8AC3E}">
        <p14:creationId xmlns:p14="http://schemas.microsoft.com/office/powerpoint/2010/main" val="34851898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684BB2D-F389-77BE-3A67-F7308697E065}"/>
              </a:ext>
            </a:extLst>
          </p:cNvPr>
          <p:cNvSpPr>
            <a:spLocks noGrp="1"/>
          </p:cNvSpPr>
          <p:nvPr>
            <p:ph type="title"/>
          </p:nvPr>
        </p:nvSpPr>
        <p:spPr/>
        <p:txBody>
          <a:bodyPr/>
          <a:lstStyle/>
          <a:p>
            <a:r>
              <a:rPr lang="en-US" dirty="0"/>
              <a:t>Vascular Anomalies Classification</a:t>
            </a:r>
          </a:p>
        </p:txBody>
      </p:sp>
      <p:sp>
        <p:nvSpPr>
          <p:cNvPr id="3" name="Content Placeholder 2">
            <a:extLst>
              <a:ext uri="{FF2B5EF4-FFF2-40B4-BE49-F238E27FC236}">
                <a16:creationId xmlns:a16="http://schemas.microsoft.com/office/drawing/2014/main" id="{2189F1C0-3B13-67BD-6851-64031BD7DA7F}"/>
              </a:ext>
            </a:extLst>
          </p:cNvPr>
          <p:cNvSpPr>
            <a:spLocks noGrp="1"/>
          </p:cNvSpPr>
          <p:nvPr>
            <p:ph idx="1"/>
          </p:nvPr>
        </p:nvSpPr>
        <p:spPr/>
        <p:txBody>
          <a:bodyPr/>
          <a:lstStyle/>
          <a:p>
            <a:r>
              <a:rPr lang="en-US" dirty="0"/>
              <a:t>The International Society for the Study of Vascular Anomalies (ISSVA) publishes a widely accepted standard for classification of vascular anomalies that was updated in 2018.</a:t>
            </a:r>
          </a:p>
          <a:p>
            <a:r>
              <a:rPr lang="en-US" dirty="0"/>
              <a:t> Lesions are broadly grouped as either vascular tumors  or vascular malformations.</a:t>
            </a:r>
          </a:p>
          <a:p>
            <a:r>
              <a:rPr lang="en-US" dirty="0"/>
              <a:t> IH, a type of vascular tumor, and PWB, a type of vascular malformation are common vascular anomalies that present to the dermatologist</a:t>
            </a:r>
          </a:p>
        </p:txBody>
      </p:sp>
    </p:spTree>
    <p:extLst>
      <p:ext uri="{BB962C8B-B14F-4D97-AF65-F5344CB8AC3E}">
        <p14:creationId xmlns:p14="http://schemas.microsoft.com/office/powerpoint/2010/main" val="19739589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CD29A1D-6E0E-3FE8-FF4A-AD1596B4AB53}"/>
              </a:ext>
            </a:extLst>
          </p:cNvPr>
          <p:cNvPicPr>
            <a:picLocks noGrp="1" noChangeAspect="1"/>
          </p:cNvPicPr>
          <p:nvPr>
            <p:ph idx="1"/>
          </p:nvPr>
        </p:nvPicPr>
        <p:blipFill>
          <a:blip r:embed="rId2"/>
          <a:stretch>
            <a:fillRect/>
          </a:stretch>
        </p:blipFill>
        <p:spPr>
          <a:xfrm>
            <a:off x="984930" y="1067037"/>
            <a:ext cx="9444945" cy="5147496"/>
          </a:xfrm>
          <a:prstGeom prst="rect">
            <a:avLst/>
          </a:prstGeom>
        </p:spPr>
      </p:pic>
    </p:spTree>
    <p:extLst>
      <p:ext uri="{BB962C8B-B14F-4D97-AF65-F5344CB8AC3E}">
        <p14:creationId xmlns:p14="http://schemas.microsoft.com/office/powerpoint/2010/main" val="8092037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B46BE75A-FC34-277C-240D-891E84E021F6}"/>
              </a:ext>
            </a:extLst>
          </p:cNvPr>
          <p:cNvSpPr>
            <a:spLocks noGrp="1"/>
          </p:cNvSpPr>
          <p:nvPr>
            <p:ph type="title"/>
          </p:nvPr>
        </p:nvSpPr>
        <p:spPr/>
        <p:txBody>
          <a:bodyPr/>
          <a:lstStyle/>
          <a:p>
            <a:r>
              <a:rPr lang="en-US" dirty="0"/>
              <a:t>Port-Wine Birthmarks</a:t>
            </a:r>
          </a:p>
        </p:txBody>
      </p:sp>
      <p:sp>
        <p:nvSpPr>
          <p:cNvPr id="3" name="Content Placeholder 2">
            <a:extLst>
              <a:ext uri="{FF2B5EF4-FFF2-40B4-BE49-F238E27FC236}">
                <a16:creationId xmlns:a16="http://schemas.microsoft.com/office/drawing/2014/main" id="{E069D520-6591-8056-6184-64DAF02DA0DC}"/>
              </a:ext>
            </a:extLst>
          </p:cNvPr>
          <p:cNvSpPr>
            <a:spLocks noGrp="1"/>
          </p:cNvSpPr>
          <p:nvPr>
            <p:ph idx="1"/>
          </p:nvPr>
        </p:nvSpPr>
        <p:spPr/>
        <p:txBody>
          <a:bodyPr/>
          <a:lstStyle/>
          <a:p>
            <a:r>
              <a:rPr lang="en-US" dirty="0"/>
              <a:t>PWBs are vascular malformations that are composed of </a:t>
            </a:r>
            <a:r>
              <a:rPr lang="en-US" dirty="0" err="1"/>
              <a:t>ectatic</a:t>
            </a:r>
            <a:r>
              <a:rPr lang="en-US" dirty="0"/>
              <a:t> capillaries and postcapillary venules in the superficial vascular plexus.</a:t>
            </a:r>
          </a:p>
          <a:p>
            <a:r>
              <a:rPr lang="en-US" dirty="0"/>
              <a:t>PWB vessels vary in size from 7 to 300 µm, with older patients, particularly those naive to laser treatment, tending to demonstrate larger vessels. </a:t>
            </a:r>
          </a:p>
          <a:p>
            <a:r>
              <a:rPr lang="en-US" dirty="0"/>
              <a:t>In most cases, PWBs are congenital, although acquired cases are reported. </a:t>
            </a:r>
          </a:p>
          <a:p>
            <a:r>
              <a:rPr lang="en-US" dirty="0"/>
              <a:t>PWBs occur in approximately 0.3%–0.5% of newborns</a:t>
            </a:r>
          </a:p>
          <a:p>
            <a:r>
              <a:rPr lang="en-US" dirty="0"/>
              <a:t>If left untreated it gets darker with age </a:t>
            </a:r>
          </a:p>
        </p:txBody>
      </p:sp>
    </p:spTree>
    <p:extLst>
      <p:ext uri="{BB962C8B-B14F-4D97-AF65-F5344CB8AC3E}">
        <p14:creationId xmlns:p14="http://schemas.microsoft.com/office/powerpoint/2010/main" val="33305040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596B2A3-7574-B67C-D491-E71B28342E3D}"/>
              </a:ext>
            </a:extLst>
          </p:cNvPr>
          <p:cNvPicPr>
            <a:picLocks noGrp="1" noChangeAspect="1"/>
          </p:cNvPicPr>
          <p:nvPr>
            <p:ph idx="1"/>
          </p:nvPr>
        </p:nvPicPr>
        <p:blipFill>
          <a:blip r:embed="rId2"/>
          <a:stretch>
            <a:fillRect/>
          </a:stretch>
        </p:blipFill>
        <p:spPr>
          <a:xfrm>
            <a:off x="2300287" y="1891506"/>
            <a:ext cx="7591425" cy="4219575"/>
          </a:xfrm>
        </p:spPr>
      </p:pic>
    </p:spTree>
    <p:extLst>
      <p:ext uri="{BB962C8B-B14F-4D97-AF65-F5344CB8AC3E}">
        <p14:creationId xmlns:p14="http://schemas.microsoft.com/office/powerpoint/2010/main" val="10892789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327C300-33AA-9375-4186-8637B9D55339}"/>
              </a:ext>
            </a:extLst>
          </p:cNvPr>
          <p:cNvSpPr>
            <a:spLocks noGrp="1"/>
          </p:cNvSpPr>
          <p:nvPr>
            <p:ph type="title"/>
          </p:nvPr>
        </p:nvSpPr>
        <p:spPr/>
        <p:txBody>
          <a:bodyPr/>
          <a:lstStyle/>
          <a:p>
            <a:r>
              <a:rPr lang="en-US" dirty="0"/>
              <a:t>Treatment</a:t>
            </a:r>
          </a:p>
        </p:txBody>
      </p:sp>
      <p:sp>
        <p:nvSpPr>
          <p:cNvPr id="3" name="Content Placeholder 2">
            <a:extLst>
              <a:ext uri="{FF2B5EF4-FFF2-40B4-BE49-F238E27FC236}">
                <a16:creationId xmlns:a16="http://schemas.microsoft.com/office/drawing/2014/main" id="{154E061A-5065-32F6-D30A-27BAA12F36AA}"/>
              </a:ext>
            </a:extLst>
          </p:cNvPr>
          <p:cNvSpPr>
            <a:spLocks noGrp="1"/>
          </p:cNvSpPr>
          <p:nvPr>
            <p:ph idx="1"/>
          </p:nvPr>
        </p:nvSpPr>
        <p:spPr/>
        <p:txBody>
          <a:bodyPr/>
          <a:lstStyle/>
          <a:p>
            <a:r>
              <a:rPr lang="en-US" dirty="0"/>
              <a:t>This type of condition can only be treated by dermatologists !</a:t>
            </a:r>
          </a:p>
        </p:txBody>
      </p:sp>
      <p:sp>
        <p:nvSpPr>
          <p:cNvPr id="7" name="TextBox 6">
            <a:extLst>
              <a:ext uri="{FF2B5EF4-FFF2-40B4-BE49-F238E27FC236}">
                <a16:creationId xmlns:a16="http://schemas.microsoft.com/office/drawing/2014/main" id="{9A42CE11-C298-1CE2-C7F7-AD09AB6591B6}"/>
              </a:ext>
            </a:extLst>
          </p:cNvPr>
          <p:cNvSpPr txBox="1"/>
          <p:nvPr/>
        </p:nvSpPr>
        <p:spPr>
          <a:xfrm>
            <a:off x="838200" y="2709174"/>
            <a:ext cx="6096000" cy="2585323"/>
          </a:xfrm>
          <a:prstGeom prst="rect">
            <a:avLst/>
          </a:prstGeom>
          <a:noFill/>
        </p:spPr>
        <p:txBody>
          <a:bodyPr wrap="square">
            <a:spAutoFit/>
          </a:bodyPr>
          <a:lstStyle/>
          <a:p>
            <a:r>
              <a:rPr lang="en-US" dirty="0"/>
              <a:t>Treatments are typically performed at 3- to 6-week intervals for 10 or more treatments until a plateau is reached or the lesion clears (Fig. 2.3). When choosing settings, it is advisable to determine the fluence threshold on the darkest portion of the PWB with one or two test pulses. The fluence is adjusted to achieve the desired end point, which in the case of PDL using short pulse durations (e.g., 1.5 </a:t>
            </a:r>
            <a:r>
              <a:rPr lang="en-US" dirty="0" err="1"/>
              <a:t>ms</a:t>
            </a:r>
            <a:r>
              <a:rPr lang="en-US" dirty="0"/>
              <a:t>) is immediate purpura. If instead a gray color appears, the fluence is too high. Careful monitoring for tissue response is essential.</a:t>
            </a:r>
          </a:p>
        </p:txBody>
      </p:sp>
    </p:spTree>
    <p:extLst>
      <p:ext uri="{BB962C8B-B14F-4D97-AF65-F5344CB8AC3E}">
        <p14:creationId xmlns:p14="http://schemas.microsoft.com/office/powerpoint/2010/main" val="408426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05E4CDA0-4B8F-C501-80E4-A4035B55D261}"/>
              </a:ext>
            </a:extLst>
          </p:cNvPr>
          <p:cNvPicPr>
            <a:picLocks noGrp="1" noChangeAspect="1"/>
          </p:cNvPicPr>
          <p:nvPr>
            <p:ph idx="1"/>
          </p:nvPr>
        </p:nvPicPr>
        <p:blipFill>
          <a:blip r:embed="rId2"/>
          <a:stretch>
            <a:fillRect/>
          </a:stretch>
        </p:blipFill>
        <p:spPr>
          <a:xfrm>
            <a:off x="2478424" y="643466"/>
            <a:ext cx="7235151" cy="5571067"/>
          </a:xfrm>
          <a:prstGeom prst="rect">
            <a:avLst/>
          </a:prstGeom>
        </p:spPr>
      </p:pic>
    </p:spTree>
    <p:extLst>
      <p:ext uri="{BB962C8B-B14F-4D97-AF65-F5344CB8AC3E}">
        <p14:creationId xmlns:p14="http://schemas.microsoft.com/office/powerpoint/2010/main" val="9117964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11B152E-FAAE-5990-E069-8D1CC76E275F}"/>
              </a:ext>
            </a:extLst>
          </p:cNvPr>
          <p:cNvPicPr>
            <a:picLocks noGrp="1" noChangeAspect="1"/>
          </p:cNvPicPr>
          <p:nvPr>
            <p:ph idx="1"/>
          </p:nvPr>
        </p:nvPicPr>
        <p:blipFill>
          <a:blip r:embed="rId2"/>
          <a:stretch>
            <a:fillRect/>
          </a:stretch>
        </p:blipFill>
        <p:spPr>
          <a:xfrm>
            <a:off x="2762867" y="1253331"/>
            <a:ext cx="6361466" cy="4351338"/>
          </a:xfrm>
        </p:spPr>
      </p:pic>
    </p:spTree>
    <p:extLst>
      <p:ext uri="{BB962C8B-B14F-4D97-AF65-F5344CB8AC3E}">
        <p14:creationId xmlns:p14="http://schemas.microsoft.com/office/powerpoint/2010/main" val="5072253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49C5BB4-8EDC-2114-0A79-50F39F4635EA}"/>
              </a:ext>
            </a:extLst>
          </p:cNvPr>
          <p:cNvPicPr>
            <a:picLocks noGrp="1" noChangeAspect="1"/>
          </p:cNvPicPr>
          <p:nvPr>
            <p:ph idx="1"/>
          </p:nvPr>
        </p:nvPicPr>
        <p:blipFill>
          <a:blip r:embed="rId2"/>
          <a:stretch>
            <a:fillRect/>
          </a:stretch>
        </p:blipFill>
        <p:spPr>
          <a:xfrm>
            <a:off x="1776412" y="1748631"/>
            <a:ext cx="8772525" cy="3152775"/>
          </a:xfrm>
        </p:spPr>
      </p:pic>
    </p:spTree>
    <p:extLst>
      <p:ext uri="{BB962C8B-B14F-4D97-AF65-F5344CB8AC3E}">
        <p14:creationId xmlns:p14="http://schemas.microsoft.com/office/powerpoint/2010/main" val="25543337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A0780E3-8069-AD7D-BF56-5C797E772428}"/>
              </a:ext>
            </a:extLst>
          </p:cNvPr>
          <p:cNvSpPr>
            <a:spLocks noGrp="1"/>
          </p:cNvSpPr>
          <p:nvPr>
            <p:ph type="title"/>
          </p:nvPr>
        </p:nvSpPr>
        <p:spPr/>
        <p:txBody>
          <a:bodyPr/>
          <a:lstStyle/>
          <a:p>
            <a:r>
              <a:rPr lang="en-US" dirty="0"/>
              <a:t>Infantile </a:t>
            </a:r>
            <a:r>
              <a:rPr lang="en-US" dirty="0" err="1"/>
              <a:t>hemangomas</a:t>
            </a:r>
            <a:endParaRPr lang="en-US" dirty="0"/>
          </a:p>
        </p:txBody>
      </p:sp>
      <p:sp>
        <p:nvSpPr>
          <p:cNvPr id="3" name="Content Placeholder 2">
            <a:extLst>
              <a:ext uri="{FF2B5EF4-FFF2-40B4-BE49-F238E27FC236}">
                <a16:creationId xmlns:a16="http://schemas.microsoft.com/office/drawing/2014/main" id="{3E3DD24A-C1C4-B10E-3FC9-9B9960C71CB5}"/>
              </a:ext>
            </a:extLst>
          </p:cNvPr>
          <p:cNvSpPr>
            <a:spLocks noGrp="1"/>
          </p:cNvSpPr>
          <p:nvPr>
            <p:ph idx="1"/>
          </p:nvPr>
        </p:nvSpPr>
        <p:spPr/>
        <p:txBody>
          <a:bodyPr/>
          <a:lstStyle/>
          <a:p>
            <a:r>
              <a:rPr lang="en-US" dirty="0"/>
              <a:t>IH are benign endothelial cell proliferations that represent the most common tumor of infancy, occurring in 4%–10% of infants</a:t>
            </a:r>
          </a:p>
          <a:p>
            <a:endParaRPr lang="en-US" dirty="0"/>
          </a:p>
        </p:txBody>
      </p:sp>
      <p:pic>
        <p:nvPicPr>
          <p:cNvPr id="7" name="Picture 6">
            <a:extLst>
              <a:ext uri="{FF2B5EF4-FFF2-40B4-BE49-F238E27FC236}">
                <a16:creationId xmlns:a16="http://schemas.microsoft.com/office/drawing/2014/main" id="{C265D31E-63E7-FA90-E49F-955DFADB0CE7}"/>
              </a:ext>
            </a:extLst>
          </p:cNvPr>
          <p:cNvPicPr>
            <a:picLocks noChangeAspect="1"/>
          </p:cNvPicPr>
          <p:nvPr/>
        </p:nvPicPr>
        <p:blipFill>
          <a:blip r:embed="rId2"/>
          <a:stretch>
            <a:fillRect/>
          </a:stretch>
        </p:blipFill>
        <p:spPr>
          <a:xfrm>
            <a:off x="3790950" y="2697992"/>
            <a:ext cx="4081462" cy="3759958"/>
          </a:xfrm>
          <a:prstGeom prst="rect">
            <a:avLst/>
          </a:prstGeom>
        </p:spPr>
      </p:pic>
    </p:spTree>
    <p:extLst>
      <p:ext uri="{BB962C8B-B14F-4D97-AF65-F5344CB8AC3E}">
        <p14:creationId xmlns:p14="http://schemas.microsoft.com/office/powerpoint/2010/main" val="5772290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08A309D-AE76-6A8F-6FB5-41D83C7F1224}"/>
              </a:ext>
            </a:extLst>
          </p:cNvPr>
          <p:cNvSpPr>
            <a:spLocks noGrp="1"/>
          </p:cNvSpPr>
          <p:nvPr>
            <p:ph idx="1"/>
          </p:nvPr>
        </p:nvSpPr>
        <p:spPr/>
        <p:txBody>
          <a:bodyPr/>
          <a:lstStyle/>
          <a:p>
            <a:pPr marL="0" indent="0">
              <a:buNone/>
            </a:pPr>
            <a:r>
              <a:rPr lang="en-US" dirty="0"/>
              <a:t>Only by Prescription by Dermatologist</a:t>
            </a:r>
          </a:p>
          <a:p>
            <a:r>
              <a:rPr lang="en-US" dirty="0"/>
              <a:t>Medication</a:t>
            </a:r>
          </a:p>
          <a:p>
            <a:r>
              <a:rPr lang="en-US" dirty="0"/>
              <a:t>Topical Medications</a:t>
            </a:r>
          </a:p>
          <a:p>
            <a:r>
              <a:rPr lang="en-US" dirty="0"/>
              <a:t>Lasers </a:t>
            </a:r>
          </a:p>
          <a:p>
            <a:pPr marL="0" indent="0">
              <a:buNone/>
            </a:pPr>
            <a:r>
              <a:rPr lang="en-US" dirty="0"/>
              <a:t> </a:t>
            </a:r>
          </a:p>
        </p:txBody>
      </p:sp>
      <p:pic>
        <p:nvPicPr>
          <p:cNvPr id="5" name="Picture 4">
            <a:extLst>
              <a:ext uri="{FF2B5EF4-FFF2-40B4-BE49-F238E27FC236}">
                <a16:creationId xmlns:a16="http://schemas.microsoft.com/office/drawing/2014/main" id="{090A9003-458E-58C9-0E36-E5B7426B1F2D}"/>
              </a:ext>
            </a:extLst>
          </p:cNvPr>
          <p:cNvPicPr>
            <a:picLocks noChangeAspect="1"/>
          </p:cNvPicPr>
          <p:nvPr/>
        </p:nvPicPr>
        <p:blipFill>
          <a:blip r:embed="rId2"/>
          <a:stretch>
            <a:fillRect/>
          </a:stretch>
        </p:blipFill>
        <p:spPr>
          <a:xfrm>
            <a:off x="838200" y="681037"/>
            <a:ext cx="2714625" cy="721975"/>
          </a:xfrm>
          <a:prstGeom prst="rect">
            <a:avLst/>
          </a:prstGeom>
        </p:spPr>
      </p:pic>
      <p:pic>
        <p:nvPicPr>
          <p:cNvPr id="7" name="Picture 6">
            <a:extLst>
              <a:ext uri="{FF2B5EF4-FFF2-40B4-BE49-F238E27FC236}">
                <a16:creationId xmlns:a16="http://schemas.microsoft.com/office/drawing/2014/main" id="{A155C9E4-4A5D-BAEF-4817-8DA4DB6B0523}"/>
              </a:ext>
            </a:extLst>
          </p:cNvPr>
          <p:cNvPicPr>
            <a:picLocks noChangeAspect="1"/>
          </p:cNvPicPr>
          <p:nvPr/>
        </p:nvPicPr>
        <p:blipFill>
          <a:blip r:embed="rId3"/>
          <a:stretch>
            <a:fillRect/>
          </a:stretch>
        </p:blipFill>
        <p:spPr>
          <a:xfrm>
            <a:off x="6374724" y="2371725"/>
            <a:ext cx="3869413" cy="3643312"/>
          </a:xfrm>
          <a:prstGeom prst="rect">
            <a:avLst/>
          </a:prstGeom>
        </p:spPr>
      </p:pic>
    </p:spTree>
    <p:extLst>
      <p:ext uri="{BB962C8B-B14F-4D97-AF65-F5344CB8AC3E}">
        <p14:creationId xmlns:p14="http://schemas.microsoft.com/office/powerpoint/2010/main" val="40743353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09D9650-86E6-4D49-7A2F-35F6006CF3B4}"/>
              </a:ext>
            </a:extLst>
          </p:cNvPr>
          <p:cNvPicPr>
            <a:picLocks noGrp="1" noChangeAspect="1"/>
          </p:cNvPicPr>
          <p:nvPr>
            <p:ph idx="1"/>
          </p:nvPr>
        </p:nvPicPr>
        <p:blipFill>
          <a:blip r:embed="rId2"/>
          <a:stretch>
            <a:fillRect/>
          </a:stretch>
        </p:blipFill>
        <p:spPr>
          <a:xfrm>
            <a:off x="2240590" y="643466"/>
            <a:ext cx="7710819" cy="5571067"/>
          </a:xfrm>
          <a:prstGeom prst="rect">
            <a:avLst/>
          </a:prstGeom>
        </p:spPr>
      </p:pic>
    </p:spTree>
    <p:extLst>
      <p:ext uri="{BB962C8B-B14F-4D97-AF65-F5344CB8AC3E}">
        <p14:creationId xmlns:p14="http://schemas.microsoft.com/office/powerpoint/2010/main" val="18833461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943799F-5DFB-3AB1-EF79-482F5E17A480}"/>
              </a:ext>
            </a:extLst>
          </p:cNvPr>
          <p:cNvSpPr>
            <a:spLocks noGrp="1"/>
          </p:cNvSpPr>
          <p:nvPr>
            <p:ph type="title"/>
          </p:nvPr>
        </p:nvSpPr>
        <p:spPr/>
        <p:txBody>
          <a:bodyPr/>
          <a:lstStyle/>
          <a:p>
            <a:r>
              <a:rPr lang="en-US" dirty="0"/>
              <a:t>Venous malformations</a:t>
            </a:r>
          </a:p>
        </p:txBody>
      </p:sp>
      <p:pic>
        <p:nvPicPr>
          <p:cNvPr id="7" name="Content Placeholder 6">
            <a:extLst>
              <a:ext uri="{FF2B5EF4-FFF2-40B4-BE49-F238E27FC236}">
                <a16:creationId xmlns:a16="http://schemas.microsoft.com/office/drawing/2014/main" id="{B706A139-44AC-F5BB-0A5F-9A986992FE65}"/>
              </a:ext>
            </a:extLst>
          </p:cNvPr>
          <p:cNvPicPr>
            <a:picLocks noGrp="1" noChangeAspect="1"/>
          </p:cNvPicPr>
          <p:nvPr>
            <p:ph idx="1"/>
          </p:nvPr>
        </p:nvPicPr>
        <p:blipFill>
          <a:blip r:embed="rId2"/>
          <a:stretch>
            <a:fillRect/>
          </a:stretch>
        </p:blipFill>
        <p:spPr>
          <a:xfrm>
            <a:off x="2205037" y="2329656"/>
            <a:ext cx="7781925" cy="3343275"/>
          </a:xfrm>
        </p:spPr>
      </p:pic>
      <p:pic>
        <p:nvPicPr>
          <p:cNvPr id="9" name="Picture 8">
            <a:extLst>
              <a:ext uri="{FF2B5EF4-FFF2-40B4-BE49-F238E27FC236}">
                <a16:creationId xmlns:a16="http://schemas.microsoft.com/office/drawing/2014/main" id="{5E6A59C1-E838-3608-60B3-4960BC0E779E}"/>
              </a:ext>
            </a:extLst>
          </p:cNvPr>
          <p:cNvPicPr>
            <a:picLocks noChangeAspect="1"/>
          </p:cNvPicPr>
          <p:nvPr/>
        </p:nvPicPr>
        <p:blipFill>
          <a:blip r:embed="rId3"/>
          <a:stretch>
            <a:fillRect/>
          </a:stretch>
        </p:blipFill>
        <p:spPr>
          <a:xfrm>
            <a:off x="4867274" y="1767681"/>
            <a:ext cx="2457450" cy="561975"/>
          </a:xfrm>
          <a:prstGeom prst="rect">
            <a:avLst/>
          </a:prstGeom>
        </p:spPr>
      </p:pic>
    </p:spTree>
    <p:extLst>
      <p:ext uri="{BB962C8B-B14F-4D97-AF65-F5344CB8AC3E}">
        <p14:creationId xmlns:p14="http://schemas.microsoft.com/office/powerpoint/2010/main" val="13574654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643CC9-D2C2-6973-233F-DDC4FC524378}"/>
              </a:ext>
            </a:extLst>
          </p:cNvPr>
          <p:cNvSpPr>
            <a:spLocks noGrp="1"/>
          </p:cNvSpPr>
          <p:nvPr>
            <p:ph type="title"/>
          </p:nvPr>
        </p:nvSpPr>
        <p:spPr/>
        <p:txBody>
          <a:bodyPr/>
          <a:lstStyle/>
          <a:p>
            <a:r>
              <a:rPr lang="en-US" dirty="0"/>
              <a:t>Lymphangioma </a:t>
            </a:r>
            <a:r>
              <a:rPr lang="en-US" dirty="0" err="1"/>
              <a:t>circumscriptium</a:t>
            </a:r>
            <a:endParaRPr lang="en-US" dirty="0"/>
          </a:p>
        </p:txBody>
      </p:sp>
      <p:pic>
        <p:nvPicPr>
          <p:cNvPr id="5" name="Content Placeholder 4">
            <a:extLst>
              <a:ext uri="{FF2B5EF4-FFF2-40B4-BE49-F238E27FC236}">
                <a16:creationId xmlns:a16="http://schemas.microsoft.com/office/drawing/2014/main" id="{4B37E552-2132-3257-1068-5599F099ED0D}"/>
              </a:ext>
            </a:extLst>
          </p:cNvPr>
          <p:cNvPicPr>
            <a:picLocks noGrp="1" noChangeAspect="1"/>
          </p:cNvPicPr>
          <p:nvPr>
            <p:ph idx="1"/>
          </p:nvPr>
        </p:nvPicPr>
        <p:blipFill>
          <a:blip r:embed="rId2"/>
          <a:stretch>
            <a:fillRect/>
          </a:stretch>
        </p:blipFill>
        <p:spPr>
          <a:xfrm>
            <a:off x="4457700" y="2948781"/>
            <a:ext cx="3276600" cy="2105025"/>
          </a:xfrm>
        </p:spPr>
      </p:pic>
    </p:spTree>
    <p:extLst>
      <p:ext uri="{BB962C8B-B14F-4D97-AF65-F5344CB8AC3E}">
        <p14:creationId xmlns:p14="http://schemas.microsoft.com/office/powerpoint/2010/main" val="39805682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9A9CF38-994E-E89E-6FD8-01D813F26222}"/>
              </a:ext>
            </a:extLst>
          </p:cNvPr>
          <p:cNvSpPr>
            <a:spLocks noGrp="1"/>
          </p:cNvSpPr>
          <p:nvPr>
            <p:ph type="title"/>
          </p:nvPr>
        </p:nvSpPr>
        <p:spPr/>
        <p:txBody>
          <a:bodyPr/>
          <a:lstStyle/>
          <a:p>
            <a:r>
              <a:rPr lang="en-US" dirty="0"/>
              <a:t>Rosacea and </a:t>
            </a:r>
            <a:r>
              <a:rPr lang="en-US" dirty="0" err="1"/>
              <a:t>telangiectasa</a:t>
            </a:r>
            <a:endParaRPr lang="en-US" dirty="0"/>
          </a:p>
        </p:txBody>
      </p:sp>
      <p:pic>
        <p:nvPicPr>
          <p:cNvPr id="7" name="Content Placeholder 6">
            <a:extLst>
              <a:ext uri="{FF2B5EF4-FFF2-40B4-BE49-F238E27FC236}">
                <a16:creationId xmlns:a16="http://schemas.microsoft.com/office/drawing/2014/main" id="{603EF5D3-B539-423F-FEBD-6C7CC29791CF}"/>
              </a:ext>
            </a:extLst>
          </p:cNvPr>
          <p:cNvPicPr>
            <a:picLocks noGrp="1" noChangeAspect="1"/>
          </p:cNvPicPr>
          <p:nvPr>
            <p:ph idx="1"/>
          </p:nvPr>
        </p:nvPicPr>
        <p:blipFill>
          <a:blip r:embed="rId2"/>
          <a:stretch>
            <a:fillRect/>
          </a:stretch>
        </p:blipFill>
        <p:spPr>
          <a:xfrm>
            <a:off x="1152525" y="2724150"/>
            <a:ext cx="3171825" cy="2143125"/>
          </a:xfrm>
        </p:spPr>
      </p:pic>
      <p:pic>
        <p:nvPicPr>
          <p:cNvPr id="11" name="Picture 10">
            <a:extLst>
              <a:ext uri="{FF2B5EF4-FFF2-40B4-BE49-F238E27FC236}">
                <a16:creationId xmlns:a16="http://schemas.microsoft.com/office/drawing/2014/main" id="{2DD5639F-B12B-D3AB-B07D-8961A4622424}"/>
              </a:ext>
            </a:extLst>
          </p:cNvPr>
          <p:cNvPicPr>
            <a:picLocks noChangeAspect="1"/>
          </p:cNvPicPr>
          <p:nvPr/>
        </p:nvPicPr>
        <p:blipFill>
          <a:blip r:embed="rId3"/>
          <a:stretch>
            <a:fillRect/>
          </a:stretch>
        </p:blipFill>
        <p:spPr>
          <a:xfrm>
            <a:off x="6900862" y="2558256"/>
            <a:ext cx="2809875" cy="2066925"/>
          </a:xfrm>
          <a:prstGeom prst="rect">
            <a:avLst/>
          </a:prstGeom>
        </p:spPr>
      </p:pic>
      <p:pic>
        <p:nvPicPr>
          <p:cNvPr id="13" name="Picture 12">
            <a:extLst>
              <a:ext uri="{FF2B5EF4-FFF2-40B4-BE49-F238E27FC236}">
                <a16:creationId xmlns:a16="http://schemas.microsoft.com/office/drawing/2014/main" id="{B0757500-BCDA-FFD4-BD32-80E3DC243358}"/>
              </a:ext>
            </a:extLst>
          </p:cNvPr>
          <p:cNvPicPr>
            <a:picLocks noChangeAspect="1"/>
          </p:cNvPicPr>
          <p:nvPr/>
        </p:nvPicPr>
        <p:blipFill>
          <a:blip r:embed="rId4"/>
          <a:stretch>
            <a:fillRect/>
          </a:stretch>
        </p:blipFill>
        <p:spPr>
          <a:xfrm>
            <a:off x="7152507" y="1779089"/>
            <a:ext cx="2105025" cy="523875"/>
          </a:xfrm>
          <a:prstGeom prst="rect">
            <a:avLst/>
          </a:prstGeom>
        </p:spPr>
      </p:pic>
      <p:sp>
        <p:nvSpPr>
          <p:cNvPr id="8" name="TextBox 7">
            <a:extLst>
              <a:ext uri="{FF2B5EF4-FFF2-40B4-BE49-F238E27FC236}">
                <a16:creationId xmlns:a16="http://schemas.microsoft.com/office/drawing/2014/main" id="{E3097E2A-628A-A591-AB3A-3591675EF7C8}"/>
              </a:ext>
            </a:extLst>
          </p:cNvPr>
          <p:cNvSpPr txBox="1"/>
          <p:nvPr/>
        </p:nvSpPr>
        <p:spPr>
          <a:xfrm>
            <a:off x="7281865" y="4938022"/>
            <a:ext cx="3616120" cy="369332"/>
          </a:xfrm>
          <a:prstGeom prst="rect">
            <a:avLst/>
          </a:prstGeom>
          <a:noFill/>
        </p:spPr>
        <p:txBody>
          <a:bodyPr wrap="square" rtlCol="0">
            <a:spAutoFit/>
          </a:bodyPr>
          <a:lstStyle/>
          <a:p>
            <a:r>
              <a:rPr lang="en-US" dirty="0"/>
              <a:t>Rosacea</a:t>
            </a:r>
          </a:p>
        </p:txBody>
      </p:sp>
      <p:sp>
        <p:nvSpPr>
          <p:cNvPr id="10" name="TextBox 9">
            <a:extLst>
              <a:ext uri="{FF2B5EF4-FFF2-40B4-BE49-F238E27FC236}">
                <a16:creationId xmlns:a16="http://schemas.microsoft.com/office/drawing/2014/main" id="{08D5D24A-59E9-48F6-02AD-7745DBD4A085}"/>
              </a:ext>
            </a:extLst>
          </p:cNvPr>
          <p:cNvSpPr txBox="1"/>
          <p:nvPr/>
        </p:nvSpPr>
        <p:spPr>
          <a:xfrm>
            <a:off x="1304925" y="5147187"/>
            <a:ext cx="3616120" cy="369332"/>
          </a:xfrm>
          <a:prstGeom prst="rect">
            <a:avLst/>
          </a:prstGeom>
          <a:noFill/>
        </p:spPr>
        <p:txBody>
          <a:bodyPr wrap="square" rtlCol="0">
            <a:spAutoFit/>
          </a:bodyPr>
          <a:lstStyle/>
          <a:p>
            <a:r>
              <a:rPr lang="en-US" dirty="0"/>
              <a:t>telangiectasia</a:t>
            </a:r>
          </a:p>
        </p:txBody>
      </p:sp>
    </p:spTree>
    <p:extLst>
      <p:ext uri="{BB962C8B-B14F-4D97-AF65-F5344CB8AC3E}">
        <p14:creationId xmlns:p14="http://schemas.microsoft.com/office/powerpoint/2010/main" val="29882361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7A3ECB0-284D-485F-8EF9-E728DCA876A3}"/>
              </a:ext>
            </a:extLst>
          </p:cNvPr>
          <p:cNvSpPr>
            <a:spLocks noGrp="1"/>
          </p:cNvSpPr>
          <p:nvPr>
            <p:ph type="title"/>
          </p:nvPr>
        </p:nvSpPr>
        <p:spPr/>
        <p:txBody>
          <a:bodyPr/>
          <a:lstStyle/>
          <a:p>
            <a:r>
              <a:rPr lang="en-US" dirty="0"/>
              <a:t>Poikiloderma of </a:t>
            </a:r>
            <a:r>
              <a:rPr lang="en-US" dirty="0" err="1"/>
              <a:t>Civatte</a:t>
            </a:r>
            <a:endParaRPr lang="en-US" dirty="0"/>
          </a:p>
        </p:txBody>
      </p:sp>
      <p:pic>
        <p:nvPicPr>
          <p:cNvPr id="7" name="Content Placeholder 6">
            <a:extLst>
              <a:ext uri="{FF2B5EF4-FFF2-40B4-BE49-F238E27FC236}">
                <a16:creationId xmlns:a16="http://schemas.microsoft.com/office/drawing/2014/main" id="{03627D38-C2A2-FB11-B227-C66CB1C4ABD3}"/>
              </a:ext>
            </a:extLst>
          </p:cNvPr>
          <p:cNvPicPr>
            <a:picLocks noGrp="1" noChangeAspect="1"/>
          </p:cNvPicPr>
          <p:nvPr>
            <p:ph idx="1"/>
          </p:nvPr>
        </p:nvPicPr>
        <p:blipFill>
          <a:blip r:embed="rId2"/>
          <a:stretch>
            <a:fillRect/>
          </a:stretch>
        </p:blipFill>
        <p:spPr>
          <a:xfrm>
            <a:off x="3854245" y="2227307"/>
            <a:ext cx="3451430" cy="2731250"/>
          </a:xfrm>
        </p:spPr>
      </p:pic>
    </p:spTree>
    <p:extLst>
      <p:ext uri="{BB962C8B-B14F-4D97-AF65-F5344CB8AC3E}">
        <p14:creationId xmlns:p14="http://schemas.microsoft.com/office/powerpoint/2010/main" val="41028202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EA3ED9A-AAC4-31C1-B632-DB5334DFB24A}"/>
              </a:ext>
            </a:extLst>
          </p:cNvPr>
          <p:cNvSpPr>
            <a:spLocks noGrp="1"/>
          </p:cNvSpPr>
          <p:nvPr>
            <p:ph type="title"/>
          </p:nvPr>
        </p:nvSpPr>
        <p:spPr/>
        <p:txBody>
          <a:bodyPr/>
          <a:lstStyle/>
          <a:p>
            <a:r>
              <a:rPr lang="en-US" dirty="0"/>
              <a:t>Cherry Angiomas</a:t>
            </a:r>
          </a:p>
        </p:txBody>
      </p:sp>
      <p:pic>
        <p:nvPicPr>
          <p:cNvPr id="7" name="Content Placeholder 6">
            <a:extLst>
              <a:ext uri="{FF2B5EF4-FFF2-40B4-BE49-F238E27FC236}">
                <a16:creationId xmlns:a16="http://schemas.microsoft.com/office/drawing/2014/main" id="{610052B0-3441-3AF2-4827-38E06CBC015C}"/>
              </a:ext>
            </a:extLst>
          </p:cNvPr>
          <p:cNvPicPr>
            <a:picLocks noGrp="1" noChangeAspect="1"/>
          </p:cNvPicPr>
          <p:nvPr>
            <p:ph idx="1"/>
          </p:nvPr>
        </p:nvPicPr>
        <p:blipFill>
          <a:blip r:embed="rId2"/>
          <a:stretch>
            <a:fillRect/>
          </a:stretch>
        </p:blipFill>
        <p:spPr>
          <a:xfrm>
            <a:off x="2362200" y="1981994"/>
            <a:ext cx="7467600" cy="4038600"/>
          </a:xfrm>
        </p:spPr>
      </p:pic>
    </p:spTree>
    <p:extLst>
      <p:ext uri="{BB962C8B-B14F-4D97-AF65-F5344CB8AC3E}">
        <p14:creationId xmlns:p14="http://schemas.microsoft.com/office/powerpoint/2010/main" val="23707270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D371AE4-8B9B-0D5A-205F-5D1222275068}"/>
              </a:ext>
            </a:extLst>
          </p:cNvPr>
          <p:cNvSpPr>
            <a:spLocks noGrp="1"/>
          </p:cNvSpPr>
          <p:nvPr>
            <p:ph type="title"/>
          </p:nvPr>
        </p:nvSpPr>
        <p:spPr>
          <a:xfrm>
            <a:off x="838199" y="325796"/>
            <a:ext cx="10515600" cy="1325563"/>
          </a:xfrm>
        </p:spPr>
        <p:txBody>
          <a:bodyPr/>
          <a:lstStyle/>
          <a:p>
            <a:r>
              <a:rPr lang="en-US" dirty="0"/>
              <a:t>Angiokeratomas</a:t>
            </a:r>
          </a:p>
        </p:txBody>
      </p:sp>
      <p:pic>
        <p:nvPicPr>
          <p:cNvPr id="11" name="Content Placeholder 10">
            <a:extLst>
              <a:ext uri="{FF2B5EF4-FFF2-40B4-BE49-F238E27FC236}">
                <a16:creationId xmlns:a16="http://schemas.microsoft.com/office/drawing/2014/main" id="{DD63B855-AD1F-4184-2A11-5BE8E39B9C10}"/>
              </a:ext>
            </a:extLst>
          </p:cNvPr>
          <p:cNvPicPr>
            <a:picLocks noGrp="1" noChangeAspect="1"/>
          </p:cNvPicPr>
          <p:nvPr>
            <p:ph idx="1"/>
          </p:nvPr>
        </p:nvPicPr>
        <p:blipFill>
          <a:blip r:embed="rId2"/>
          <a:stretch>
            <a:fillRect/>
          </a:stretch>
        </p:blipFill>
        <p:spPr>
          <a:xfrm>
            <a:off x="4891087" y="3086894"/>
            <a:ext cx="2409825" cy="1828800"/>
          </a:xfrm>
        </p:spPr>
      </p:pic>
    </p:spTree>
    <p:extLst>
      <p:ext uri="{BB962C8B-B14F-4D97-AF65-F5344CB8AC3E}">
        <p14:creationId xmlns:p14="http://schemas.microsoft.com/office/powerpoint/2010/main" val="13276524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2C1FE46-AAF3-2918-E3E1-DDFC23ECCCA6}"/>
              </a:ext>
            </a:extLst>
          </p:cNvPr>
          <p:cNvSpPr>
            <a:spLocks noGrp="1"/>
          </p:cNvSpPr>
          <p:nvPr>
            <p:ph type="title"/>
          </p:nvPr>
        </p:nvSpPr>
        <p:spPr>
          <a:xfrm>
            <a:off x="523568" y="325796"/>
            <a:ext cx="10515600" cy="1325563"/>
          </a:xfrm>
        </p:spPr>
        <p:txBody>
          <a:bodyPr/>
          <a:lstStyle/>
          <a:p>
            <a:r>
              <a:rPr lang="en-US" dirty="0"/>
              <a:t>Approach to treatment of vascular lesions</a:t>
            </a:r>
          </a:p>
        </p:txBody>
      </p:sp>
      <p:sp>
        <p:nvSpPr>
          <p:cNvPr id="3" name="Content Placeholder 2">
            <a:extLst>
              <a:ext uri="{FF2B5EF4-FFF2-40B4-BE49-F238E27FC236}">
                <a16:creationId xmlns:a16="http://schemas.microsoft.com/office/drawing/2014/main" id="{DCBC1B4F-E1B0-9189-9ACF-72512AB8A7CC}"/>
              </a:ext>
            </a:extLst>
          </p:cNvPr>
          <p:cNvSpPr>
            <a:spLocks noGrp="1"/>
          </p:cNvSpPr>
          <p:nvPr>
            <p:ph idx="1"/>
          </p:nvPr>
        </p:nvSpPr>
        <p:spPr/>
        <p:txBody>
          <a:bodyPr/>
          <a:lstStyle/>
          <a:p>
            <a:r>
              <a:rPr lang="en-US" dirty="0"/>
              <a:t>Pre-Treatment consultation is needed</a:t>
            </a:r>
          </a:p>
          <a:p>
            <a:r>
              <a:rPr lang="en-US" dirty="0"/>
              <a:t>The only vascular conditions an esthetician can help with laser are Rosacea and Telangiectasias</a:t>
            </a:r>
          </a:p>
          <a:p>
            <a:r>
              <a:rPr lang="en-US" dirty="0"/>
              <a:t>Procedures options should be discussed with the clients</a:t>
            </a:r>
          </a:p>
          <a:p>
            <a:r>
              <a:rPr lang="en-US" dirty="0"/>
              <a:t>Post op care should be reviewed</a:t>
            </a:r>
          </a:p>
          <a:p>
            <a:r>
              <a:rPr lang="en-US" dirty="0"/>
              <a:t>Treatment options like using IPL or NYDAG depending on the procedure </a:t>
            </a:r>
          </a:p>
        </p:txBody>
      </p:sp>
    </p:spTree>
    <p:extLst>
      <p:ext uri="{BB962C8B-B14F-4D97-AF65-F5344CB8AC3E}">
        <p14:creationId xmlns:p14="http://schemas.microsoft.com/office/powerpoint/2010/main" val="28215467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5A41738-9613-C125-9284-CF427A64277C}"/>
              </a:ext>
            </a:extLst>
          </p:cNvPr>
          <p:cNvPicPr>
            <a:picLocks noGrp="1" noChangeAspect="1"/>
          </p:cNvPicPr>
          <p:nvPr>
            <p:ph idx="1"/>
          </p:nvPr>
        </p:nvPicPr>
        <p:blipFill>
          <a:blip r:embed="rId2"/>
          <a:stretch>
            <a:fillRect/>
          </a:stretch>
        </p:blipFill>
        <p:spPr>
          <a:xfrm>
            <a:off x="1843087" y="2472531"/>
            <a:ext cx="8505825" cy="1038225"/>
          </a:xfrm>
        </p:spPr>
      </p:pic>
    </p:spTree>
    <p:extLst>
      <p:ext uri="{BB962C8B-B14F-4D97-AF65-F5344CB8AC3E}">
        <p14:creationId xmlns:p14="http://schemas.microsoft.com/office/powerpoint/2010/main" val="37828987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3.xml><?xml version="1.0" encoding="utf-8"?>
<ds:datastoreItem xmlns:ds="http://schemas.openxmlformats.org/officeDocument/2006/customXml" ds:itemID="{B8C5489E-87E3-4684-B2F3-6D56E1B60BA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6895</TotalTime>
  <Words>1066</Words>
  <Application>Microsoft Office PowerPoint</Application>
  <PresentationFormat>Widescreen</PresentationFormat>
  <Paragraphs>75</Paragraphs>
  <Slides>30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Arial</vt:lpstr>
      <vt:lpstr>Calibri</vt:lpstr>
      <vt:lpstr>Futura PT Book</vt:lpstr>
      <vt:lpstr>Futura PT Demi</vt:lpstr>
      <vt:lpstr>Office Theme</vt:lpstr>
      <vt:lpstr>PowerPoint Presentation</vt:lpstr>
      <vt:lpstr>PowerPoint Presentation</vt:lpstr>
      <vt:lpstr>Introduction and History</vt:lpstr>
      <vt:lpstr>PowerPoint Presentation</vt:lpstr>
      <vt:lpstr>PowerPoint Presentation</vt:lpstr>
      <vt:lpstr>PowerPoint Presentation</vt:lpstr>
      <vt:lpstr>PowerPoint Presentation</vt:lpstr>
      <vt:lpstr>PowerPoint Presentation</vt:lpstr>
      <vt:lpstr>Do you know…</vt:lpstr>
      <vt:lpstr>PowerPoint Presentation</vt:lpstr>
      <vt:lpstr>Vascular Anomalies Classification</vt:lpstr>
      <vt:lpstr>PowerPoint Presentation</vt:lpstr>
      <vt:lpstr>Port-Wine Birthmarks</vt:lpstr>
      <vt:lpstr>PowerPoint Presentation</vt:lpstr>
      <vt:lpstr>Treatment</vt:lpstr>
      <vt:lpstr>PowerPoint Presentation</vt:lpstr>
      <vt:lpstr>PowerPoint Presentation</vt:lpstr>
      <vt:lpstr>PowerPoint Presentation</vt:lpstr>
      <vt:lpstr>Infantile hemangomas</vt:lpstr>
      <vt:lpstr>PowerPoint Presentation</vt:lpstr>
      <vt:lpstr>PowerPoint Presentation</vt:lpstr>
      <vt:lpstr>Venous malformations</vt:lpstr>
      <vt:lpstr>Lymphangioma circumscriptium</vt:lpstr>
      <vt:lpstr>Rosacea and telangiectasa</vt:lpstr>
      <vt:lpstr>Poikiloderma of Civatte</vt:lpstr>
      <vt:lpstr>Cherry Angiomas</vt:lpstr>
      <vt:lpstr>Angiokeratomas</vt:lpstr>
      <vt:lpstr>Approach to treatment of vascular lesions</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242</cp:revision>
  <dcterms:created xsi:type="dcterms:W3CDTF">2020-02-19T20:43:13Z</dcterms:created>
  <dcterms:modified xsi:type="dcterms:W3CDTF">2023-04-11T21:54:14Z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