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5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940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BF05C-AE97-424D-98B7-CFE4C4BD2BC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D6DF12-3DD3-4426-85B7-8ADA4633A2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2794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E5FC2-84C9-0154-4043-CFC5FF5A2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A757A5-F4A4-1DBC-AE12-8FD04CA8B6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EB033E-2532-7614-925E-2AD09353E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9088C-44C1-0346-8DAC-7D71DBA61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5F3A4-04CE-41B3-0CEC-B909553D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9010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14991-24DB-DB2A-C416-47B912B7F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658BE-DE62-6006-D3D5-E0F11C2978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6D0636-9C24-4CE9-BCBD-93B2C7453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95ACA-E253-3ABD-73F2-51DCA5EF9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FE6D2E-6160-44C4-E81A-5355409E8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442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1F496-B18E-9168-5EAA-7EF1268EE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31E68D-E1E1-67F8-EE9B-C18F210C3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4FD92-B49E-E3B3-F95E-A62559479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8D31FA-A193-72A4-956E-007D2FD8E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AAD322-E29D-7507-2838-11A2414A9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9513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8DCB5-ED1F-3E94-BB2B-F66371727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7FE33A-AA09-7F90-097B-5D79884ADA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053163-254C-E29F-DCAF-C0836B70FC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BBBC4-C326-04A4-6E0E-5CA489CB2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F80F8C-E1D7-9B11-1A7A-348CDE7F3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D159A-AA64-1971-70AE-16EF8D837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28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56D55-B323-5B5A-39D7-8F5204A56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B4F5AB-6E0F-0989-8868-6682787FE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292EFC-6AB8-F0BF-233E-CE57D9DEB1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5690F8-339A-B5F1-E6F2-E8302A177E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AAA489-7BF0-FDDD-EF8E-387BF79515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0CF8A3-3C06-5DB3-A756-FBDDA507C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CE6ADA-945E-35BC-A7C1-D98E948C0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88DD62-3BAF-E9A0-8463-69346ED3A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2663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0A899-137A-0BD8-999E-DD100656E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59150C-EA8E-56E2-CD2D-E50FB977A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1171AD-4662-0CD9-1082-1E97E990F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D9A30F-9D6E-AEC7-CEAD-5FA22AA52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323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BFAA96-A099-8C0B-30AF-79ABC5FC7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93E301-3369-2B18-A04D-7D7D78808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5F88C0-3E67-0A7E-F5B8-32CFAC51F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47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F8693-E098-038B-C745-DABA1CD1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B5D06-3E2C-1818-EE6B-45346CDA14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5FD7BC-24D7-624A-A343-E464299AA2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5D79B2-EAF0-18CC-5705-104B10628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7FEE46-48A0-141D-A738-150B02650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859623-A9D2-AEEA-B04B-62C6BE462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0510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40FB7-ED02-12C7-8FFA-680FA9BC9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E415F4-23A3-B3A1-E8B5-AD65985B04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7C2506-CD12-00B7-430E-1560EB06B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FEE534-EC80-2EB7-5C80-D2C005D57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6BD761-DC9A-FA01-8790-EA3DEAC3C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293D80-39B3-7D5D-3B13-BB1D32451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4589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CB9E4-A607-01F1-F74D-2B9569951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2D4712-7723-38DC-DBE0-1237C267FA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B1133-8E3C-E4A4-5DA2-30D1C77CD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DC6B8F-23A1-B057-062D-FAC078974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6C5E7-EBEF-75C8-D221-42FA00E11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7442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3FDF48-EDC8-348B-5569-0D8880CE61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E897A7-0903-85E3-5110-B9E9350288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A5B9BD-101A-D6B1-3425-246B158C8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7942B2-32EF-D4BA-4A66-368AAF1B6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51296C-BE63-F89F-DD34-2706B099E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88881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880A0-EA3D-4615-9C74-AB4FB22B5BFC}" type="datetime1">
              <a:rPr lang="en-US" smtClean="0"/>
              <a:t>2/12/2025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9830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B1D252-189C-406B-822E-C03C48792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3B4AD7-3C7C-3844-486E-8E272A3CAC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D0733-6AF7-5A25-83BD-4E6C869AC7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8C1A32-BAEC-4AE0-AE33-E0F7AFDDCB0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3EC01-3A27-D14F-5086-FA4901ED7D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1F57E5-0C19-2B81-6176-01D04B3DBF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11272E-D821-4D4E-97F7-8558254F7A2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2486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iopscience.iop.org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971800" y="2819400"/>
            <a:ext cx="7386955" cy="7575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22880">
              <a:lnSpc>
                <a:spcPct val="100000"/>
              </a:lnSpc>
              <a:spcBef>
                <a:spcPts val="100"/>
              </a:spcBef>
            </a:pPr>
            <a:r>
              <a:rPr spc="-5" dirty="0">
                <a:solidFill>
                  <a:schemeClr val="tx1"/>
                </a:solidFill>
                <a:latin typeface="+mj-lt"/>
              </a:rPr>
              <a:t>CT</a:t>
            </a:r>
            <a:r>
              <a:rPr spc="-180" dirty="0">
                <a:solidFill>
                  <a:schemeClr val="tx1"/>
                </a:solidFill>
                <a:latin typeface="+mj-lt"/>
              </a:rPr>
              <a:t> </a:t>
            </a:r>
            <a:r>
              <a:rPr spc="-30" dirty="0">
                <a:solidFill>
                  <a:schemeClr val="tx1"/>
                </a:solidFill>
                <a:latin typeface="+mj-lt"/>
              </a:rPr>
              <a:t>Theory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648200" y="4584646"/>
            <a:ext cx="6727825" cy="101758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653415" algn="ctr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cs typeface="Calibri Light"/>
              </a:rPr>
              <a:t>Spine</a:t>
            </a:r>
            <a:r>
              <a:rPr sz="2800" spc="-85" dirty="0">
                <a:cs typeface="Calibri Light"/>
              </a:rPr>
              <a:t> </a:t>
            </a:r>
            <a:r>
              <a:rPr sz="2800" spc="-40" dirty="0">
                <a:cs typeface="Calibri Light"/>
              </a:rPr>
              <a:t>Anatomy</a:t>
            </a:r>
            <a:r>
              <a:rPr sz="2800" spc="-60" dirty="0">
                <a:cs typeface="Calibri Light"/>
              </a:rPr>
              <a:t> </a:t>
            </a:r>
            <a:r>
              <a:rPr sz="2800" spc="-5" dirty="0">
                <a:cs typeface="Calibri Light"/>
              </a:rPr>
              <a:t>&amp;</a:t>
            </a:r>
            <a:r>
              <a:rPr sz="2800" spc="-60" dirty="0">
                <a:cs typeface="Calibri Light"/>
              </a:rPr>
              <a:t> </a:t>
            </a:r>
            <a:r>
              <a:rPr sz="2800" spc="-35" dirty="0">
                <a:cs typeface="Calibri Light"/>
              </a:rPr>
              <a:t>Procedures</a:t>
            </a:r>
            <a:endParaRPr sz="2800" dirty="0">
              <a:cs typeface="Calibri Light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650" dirty="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6343650" cy="2976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spc="-5" dirty="0">
                <a:cs typeface="Calibri"/>
              </a:rPr>
              <a:t>Module </a:t>
            </a:r>
            <a:r>
              <a:rPr sz="2800" spc="-10" dirty="0">
                <a:cs typeface="Calibri"/>
              </a:rPr>
              <a:t>Objectives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anatomy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Label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anatomical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image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Scanning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protocols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including: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Positioning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Indications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Contraindications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Exposure</a:t>
            </a:r>
            <a:r>
              <a:rPr sz="2400" spc="-3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Factors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18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Most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common</a:t>
            </a:r>
            <a:r>
              <a:rPr sz="2800" spc="20" dirty="0">
                <a:cs typeface="Calibri"/>
              </a:rPr>
              <a:t> </a:t>
            </a:r>
            <a:r>
              <a:rPr sz="2800" dirty="0">
                <a:cs typeface="Calibri"/>
              </a:rPr>
              <a:t>CT </a:t>
            </a:r>
            <a:r>
              <a:rPr sz="2800" spc="-10" dirty="0">
                <a:cs typeface="Calibri"/>
              </a:rPr>
              <a:t>Spine</a:t>
            </a:r>
            <a:r>
              <a:rPr sz="2800" spc="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exams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done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618095" cy="2921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195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Kelley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textbook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goes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lot of </a:t>
            </a:r>
            <a:r>
              <a:rPr sz="2800" spc="-10" dirty="0">
                <a:cs typeface="Calibri"/>
              </a:rPr>
              <a:t>detail!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Focus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25" dirty="0">
                <a:cs typeface="Calibri"/>
              </a:rPr>
              <a:t>Vertebral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bodies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Intervertebral</a:t>
            </a:r>
            <a:r>
              <a:rPr sz="2400" spc="-5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discs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Spinal</a:t>
            </a:r>
            <a:r>
              <a:rPr sz="2400" spc="-5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Cord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Meninges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18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Complete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ID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exercises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D2L</a:t>
            </a:r>
            <a:r>
              <a:rPr sz="2800" spc="-5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Brightspace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093960" cy="359029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marR="5080" indent="-228600">
              <a:lnSpc>
                <a:spcPts val="3030"/>
              </a:lnSpc>
              <a:spcBef>
                <a:spcPts val="4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latin typeface="+mj-lt"/>
                <a:cs typeface="Calibri"/>
              </a:rPr>
              <a:t>All</a:t>
            </a:r>
            <a:r>
              <a:rPr sz="2800" dirty="0">
                <a:latin typeface="+mj-lt"/>
                <a:cs typeface="Calibri"/>
              </a:rPr>
              <a:t> </a:t>
            </a:r>
            <a:r>
              <a:rPr sz="2800" spc="-15" dirty="0">
                <a:latin typeface="+mj-lt"/>
                <a:cs typeface="Calibri"/>
              </a:rPr>
              <a:t>vertebral</a:t>
            </a:r>
            <a:r>
              <a:rPr sz="280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bodies</a:t>
            </a:r>
            <a:r>
              <a:rPr sz="2800" spc="20" dirty="0">
                <a:latin typeface="+mj-lt"/>
                <a:cs typeface="Calibri"/>
              </a:rPr>
              <a:t> </a:t>
            </a:r>
            <a:r>
              <a:rPr sz="2800" spc="-25" dirty="0">
                <a:latin typeface="+mj-lt"/>
                <a:cs typeface="Calibri"/>
              </a:rPr>
              <a:t>have</a:t>
            </a:r>
            <a:r>
              <a:rPr sz="2800" spc="5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a</a:t>
            </a:r>
            <a:r>
              <a:rPr sz="2800" spc="10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common</a:t>
            </a:r>
            <a:r>
              <a:rPr sz="2800" spc="30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structure,</a:t>
            </a:r>
            <a:r>
              <a:rPr sz="2800" spc="4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with</a:t>
            </a:r>
            <a:r>
              <a:rPr sz="2800" spc="15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some</a:t>
            </a:r>
            <a:r>
              <a:rPr sz="2800" spc="20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variations. </a:t>
            </a:r>
            <a:r>
              <a:rPr sz="2800" spc="-615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Their</a:t>
            </a:r>
            <a:r>
              <a:rPr sz="2800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features</a:t>
            </a:r>
            <a:r>
              <a:rPr sz="280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include:</a:t>
            </a:r>
            <a:endParaRPr sz="2800" dirty="0">
              <a:latin typeface="+mj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latin typeface="+mj-lt"/>
                <a:cs typeface="Calibri"/>
              </a:rPr>
              <a:t>Body</a:t>
            </a: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5" dirty="0">
                <a:latin typeface="+mj-lt"/>
                <a:cs typeface="Calibri"/>
              </a:rPr>
              <a:t>Vertebral</a:t>
            </a:r>
            <a:r>
              <a:rPr sz="2400" spc="-40" dirty="0">
                <a:latin typeface="+mj-lt"/>
                <a:cs typeface="Calibri"/>
              </a:rPr>
              <a:t> </a:t>
            </a:r>
            <a:r>
              <a:rPr sz="2400" spc="-10" dirty="0">
                <a:latin typeface="+mj-lt"/>
                <a:cs typeface="Calibri"/>
              </a:rPr>
              <a:t>Arch</a:t>
            </a:r>
            <a:endParaRPr sz="2400" dirty="0">
              <a:latin typeface="+mj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30" dirty="0">
                <a:latin typeface="+mj-lt"/>
                <a:cs typeface="Calibri"/>
              </a:rPr>
              <a:t>Transverse</a:t>
            </a:r>
            <a:r>
              <a:rPr sz="2400" spc="-45" dirty="0">
                <a:latin typeface="+mj-lt"/>
                <a:cs typeface="Calibri"/>
              </a:rPr>
              <a:t> </a:t>
            </a:r>
            <a:r>
              <a:rPr sz="2400" spc="-10" dirty="0">
                <a:latin typeface="+mj-lt"/>
                <a:cs typeface="Calibri"/>
              </a:rPr>
              <a:t>Process</a:t>
            </a:r>
            <a:endParaRPr sz="2400" dirty="0">
              <a:latin typeface="+mj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latin typeface="+mj-lt"/>
                <a:cs typeface="Calibri"/>
              </a:rPr>
              <a:t>Spinous</a:t>
            </a:r>
            <a:r>
              <a:rPr sz="2400" spc="-50" dirty="0">
                <a:latin typeface="+mj-lt"/>
                <a:cs typeface="Calibri"/>
              </a:rPr>
              <a:t> </a:t>
            </a:r>
            <a:r>
              <a:rPr sz="2400" spc="-10" dirty="0">
                <a:latin typeface="+mj-lt"/>
                <a:cs typeface="Calibri"/>
              </a:rPr>
              <a:t>Process</a:t>
            </a:r>
            <a:endParaRPr sz="2400" dirty="0">
              <a:latin typeface="+mj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latin typeface="+mj-lt"/>
                <a:cs typeface="Calibri"/>
              </a:rPr>
              <a:t>Pedicle</a:t>
            </a:r>
            <a:endParaRPr sz="2400" dirty="0">
              <a:latin typeface="+mj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latin typeface="+mj-lt"/>
                <a:cs typeface="Calibri"/>
              </a:rPr>
              <a:t>Lamina</a:t>
            </a:r>
            <a:endParaRPr sz="2400" dirty="0">
              <a:latin typeface="+mj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latin typeface="+mj-lt"/>
                <a:cs typeface="Calibri"/>
              </a:rPr>
              <a:t>Superior</a:t>
            </a:r>
            <a:r>
              <a:rPr sz="2400" spc="-25" dirty="0">
                <a:latin typeface="+mj-lt"/>
                <a:cs typeface="Calibri"/>
              </a:rPr>
              <a:t> </a:t>
            </a:r>
            <a:r>
              <a:rPr sz="2400" dirty="0">
                <a:latin typeface="+mj-lt"/>
                <a:cs typeface="Calibri"/>
              </a:rPr>
              <a:t>&amp;</a:t>
            </a:r>
            <a:r>
              <a:rPr sz="2400" spc="-20" dirty="0">
                <a:latin typeface="+mj-lt"/>
                <a:cs typeface="Calibri"/>
              </a:rPr>
              <a:t> </a:t>
            </a:r>
            <a:r>
              <a:rPr sz="2400" spc="-10" dirty="0">
                <a:latin typeface="+mj-lt"/>
                <a:cs typeface="Calibri"/>
              </a:rPr>
              <a:t>Inferior </a:t>
            </a:r>
            <a:r>
              <a:rPr sz="2400" dirty="0">
                <a:latin typeface="+mj-lt"/>
                <a:cs typeface="Calibri"/>
              </a:rPr>
              <a:t>Articular</a:t>
            </a:r>
            <a:r>
              <a:rPr sz="2400" spc="-40" dirty="0">
                <a:latin typeface="+mj-lt"/>
                <a:cs typeface="Calibri"/>
              </a:rPr>
              <a:t> </a:t>
            </a:r>
            <a:r>
              <a:rPr sz="2400" spc="-10" dirty="0">
                <a:latin typeface="+mj-lt"/>
                <a:cs typeface="Calibri"/>
              </a:rPr>
              <a:t>Processes</a:t>
            </a:r>
            <a:endParaRPr sz="2400" dirty="0">
              <a:latin typeface="+mj-lt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10197465" cy="3812454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Cervical</a:t>
            </a:r>
            <a:r>
              <a:rPr sz="2800" spc="-35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Vertebrae</a:t>
            </a:r>
            <a:endParaRPr sz="2800" dirty="0">
              <a:cs typeface="Calibri"/>
            </a:endParaRPr>
          </a:p>
          <a:p>
            <a:pPr marL="698500" marR="161290" lvl="1" indent="-228600">
              <a:lnSpc>
                <a:spcPts val="2590"/>
              </a:lnSpc>
              <a:spcBef>
                <a:spcPts val="575"/>
              </a:spcBef>
              <a:buFont typeface="Arial MT"/>
              <a:buChar char="•"/>
              <a:tabLst>
                <a:tab pos="699135" algn="l"/>
                <a:tab pos="2121535" algn="l"/>
                <a:tab pos="7960995" algn="l"/>
              </a:tabLst>
            </a:pPr>
            <a:r>
              <a:rPr sz="2400" spc="-5" dirty="0">
                <a:cs typeface="Calibri"/>
              </a:rPr>
              <a:t>Distinguishable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because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dirty="0">
                <a:cs typeface="Calibri"/>
              </a:rPr>
              <a:t> 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in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4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transverse </a:t>
            </a:r>
            <a:r>
              <a:rPr sz="2400" spc="-5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processes.	</a:t>
            </a:r>
            <a:r>
              <a:rPr sz="2400" spc="-5" dirty="0">
                <a:cs typeface="Calibri"/>
              </a:rPr>
              <a:t>The</a:t>
            </a:r>
            <a:r>
              <a:rPr sz="240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transverse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foramina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allow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passage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endParaRPr sz="2400" dirty="0">
              <a:cs typeface="Calibri"/>
            </a:endParaRPr>
          </a:p>
          <a:p>
            <a:pPr marL="698500">
              <a:lnSpc>
                <a:spcPts val="2555"/>
              </a:lnSpc>
              <a:tabLst>
                <a:tab pos="4965700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dirty="0">
                <a:cs typeface="Calibri"/>
              </a:rPr>
              <a:t>.</a:t>
            </a:r>
          </a:p>
          <a:p>
            <a:pPr marL="698500" lvl="1" indent="-229235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Spinous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processes</a:t>
            </a:r>
            <a:r>
              <a:rPr sz="2400" spc="-15" dirty="0">
                <a:cs typeface="Calibri"/>
              </a:rPr>
              <a:t> are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bifid,</a:t>
            </a:r>
            <a:r>
              <a:rPr sz="2400" spc="-15" dirty="0">
                <a:cs typeface="Calibri"/>
              </a:rPr>
              <a:t> except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C7.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First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2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cervical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vertebrae </a:t>
            </a:r>
            <a:r>
              <a:rPr sz="2400" spc="-20" dirty="0">
                <a:cs typeface="Calibri"/>
              </a:rPr>
              <a:t>have</a:t>
            </a:r>
            <a:r>
              <a:rPr sz="2400" spc="-5" dirty="0">
                <a:cs typeface="Calibri"/>
              </a:rPr>
              <a:t> no </a:t>
            </a:r>
            <a:r>
              <a:rPr sz="2400" spc="-10" dirty="0">
                <a:cs typeface="Calibri"/>
              </a:rPr>
              <a:t>intervertebral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disc </a:t>
            </a:r>
            <a:r>
              <a:rPr sz="2400" spc="-10" dirty="0">
                <a:cs typeface="Calibri"/>
              </a:rPr>
              <a:t>between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them.</a:t>
            </a:r>
          </a:p>
          <a:p>
            <a:pPr marL="698500" marR="234950" lvl="1" indent="-228600">
              <a:lnSpc>
                <a:spcPts val="2590"/>
              </a:lnSpc>
              <a:spcBef>
                <a:spcPts val="545"/>
              </a:spcBef>
              <a:buFont typeface="Arial MT"/>
              <a:buChar char="•"/>
              <a:tabLst>
                <a:tab pos="699135" algn="l"/>
                <a:tab pos="2123440" algn="l"/>
              </a:tabLst>
            </a:pPr>
            <a:r>
              <a:rPr sz="2400" i="1" spc="-5" dirty="0">
                <a:cs typeface="Calibri"/>
              </a:rPr>
              <a:t>C1</a:t>
            </a:r>
            <a:r>
              <a:rPr sz="2400" i="1" spc="-10" dirty="0">
                <a:cs typeface="Calibri"/>
              </a:rPr>
              <a:t> </a:t>
            </a:r>
            <a:r>
              <a:rPr sz="2400" i="1" dirty="0">
                <a:cs typeface="Calibri"/>
              </a:rPr>
              <a:t>= </a:t>
            </a:r>
            <a:r>
              <a:rPr sz="2400" i="1" spc="-5" dirty="0">
                <a:cs typeface="Calibri"/>
              </a:rPr>
              <a:t>atlas</a:t>
            </a:r>
            <a:r>
              <a:rPr sz="2400" spc="-5" dirty="0">
                <a:cs typeface="Calibri"/>
              </a:rPr>
              <a:t>:	Has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no</a:t>
            </a:r>
            <a:r>
              <a:rPr sz="2400" spc="-10" dirty="0">
                <a:cs typeface="Calibri"/>
              </a:rPr>
              <a:t> </a:t>
            </a:r>
            <a:r>
              <a:rPr sz="2400" spc="-40" dirty="0">
                <a:cs typeface="Calibri"/>
              </a:rPr>
              <a:t>body,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no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spinous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process,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short</a:t>
            </a:r>
            <a:r>
              <a:rPr sz="240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transverse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process. 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Consists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1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anterior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&amp; </a:t>
            </a:r>
            <a:r>
              <a:rPr sz="2400" spc="-10" dirty="0">
                <a:cs typeface="Calibri"/>
              </a:rPr>
              <a:t>posterior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arch </a:t>
            </a:r>
            <a:r>
              <a:rPr sz="2400" dirty="0">
                <a:cs typeface="Calibri"/>
              </a:rPr>
              <a:t>and</a:t>
            </a:r>
            <a:r>
              <a:rPr sz="2400" spc="1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two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large</a:t>
            </a:r>
            <a:r>
              <a:rPr sz="2400" dirty="0">
                <a:cs typeface="Calibri"/>
              </a:rPr>
              <a:t> articular</a:t>
            </a:r>
            <a:r>
              <a:rPr sz="2400" spc="-30" dirty="0">
                <a:cs typeface="Calibri"/>
              </a:rPr>
              <a:t> </a:t>
            </a:r>
            <a:r>
              <a:rPr sz="2400" i="1" spc="-5" dirty="0">
                <a:cs typeface="Calibri"/>
              </a:rPr>
              <a:t>lateral masses</a:t>
            </a:r>
            <a:r>
              <a:rPr sz="2400" spc="-5" dirty="0">
                <a:cs typeface="Calibri"/>
              </a:rPr>
              <a:t>.</a:t>
            </a:r>
            <a:endParaRPr sz="2400" dirty="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spcBef>
                <a:spcPts val="509"/>
              </a:spcBef>
              <a:buFont typeface="Arial MT"/>
              <a:buChar char="•"/>
              <a:tabLst>
                <a:tab pos="699135" algn="l"/>
                <a:tab pos="1995805" algn="l"/>
              </a:tabLst>
            </a:pPr>
            <a:r>
              <a:rPr sz="2400" i="1" spc="-5" dirty="0">
                <a:cs typeface="Calibri"/>
              </a:rPr>
              <a:t>C2</a:t>
            </a:r>
            <a:r>
              <a:rPr sz="2400" i="1" spc="-15" dirty="0">
                <a:cs typeface="Calibri"/>
              </a:rPr>
              <a:t> </a:t>
            </a:r>
            <a:r>
              <a:rPr sz="2400" i="1" dirty="0">
                <a:cs typeface="Calibri"/>
              </a:rPr>
              <a:t>= axis</a:t>
            </a:r>
            <a:r>
              <a:rPr sz="2400" dirty="0">
                <a:cs typeface="Calibri"/>
              </a:rPr>
              <a:t>:	</a:t>
            </a:r>
            <a:r>
              <a:rPr sz="2400" spc="-5" dirty="0">
                <a:cs typeface="Calibri"/>
              </a:rPr>
              <a:t>Has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dens</a:t>
            </a:r>
            <a:r>
              <a:rPr sz="2400" spc="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(or</a:t>
            </a:r>
            <a:r>
              <a:rPr sz="2400" spc="-15" dirty="0">
                <a:cs typeface="Calibri"/>
              </a:rPr>
              <a:t> odontoid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process)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that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acts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as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 </a:t>
            </a:r>
            <a:r>
              <a:rPr sz="2400" spc="-10" dirty="0">
                <a:cs typeface="Calibri"/>
              </a:rPr>
              <a:t>pivot</a:t>
            </a:r>
            <a:r>
              <a:rPr sz="2400" spc="-5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for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rotation </a:t>
            </a:r>
            <a:r>
              <a:rPr sz="2400" spc="-5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head.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74594" y="1777111"/>
            <a:ext cx="163766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Arial MT"/>
                <a:cs typeface="Arial MT"/>
              </a:rPr>
              <a:t>C1</a:t>
            </a:r>
            <a:r>
              <a:rPr sz="2800" spc="-35" dirty="0">
                <a:latin typeface="Arial MT"/>
                <a:cs typeface="Arial MT"/>
              </a:rPr>
              <a:t> </a:t>
            </a:r>
            <a:r>
              <a:rPr sz="2800" spc="-5" dirty="0">
                <a:latin typeface="Arial MT"/>
                <a:cs typeface="Arial MT"/>
              </a:rPr>
              <a:t>=</a:t>
            </a:r>
            <a:r>
              <a:rPr sz="2800" spc="-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atlas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693789" y="1777111"/>
            <a:ext cx="15189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Arial MT"/>
                <a:cs typeface="Arial MT"/>
              </a:rPr>
              <a:t>C2</a:t>
            </a:r>
            <a:r>
              <a:rPr sz="2800" spc="-35" dirty="0">
                <a:latin typeface="Arial MT"/>
                <a:cs typeface="Arial MT"/>
              </a:rPr>
              <a:t> </a:t>
            </a:r>
            <a:r>
              <a:rPr sz="2800" spc="-5" dirty="0">
                <a:latin typeface="Arial MT"/>
                <a:cs typeface="Arial MT"/>
              </a:rPr>
              <a:t>=</a:t>
            </a:r>
            <a:r>
              <a:rPr sz="2800" spc="-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axis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81200" y="2590800"/>
            <a:ext cx="3938016" cy="30480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80759" y="2729483"/>
            <a:ext cx="4341876" cy="29093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33727" y="1653539"/>
            <a:ext cx="8924543" cy="469544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39293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62631" y="1339207"/>
            <a:ext cx="7063679" cy="506666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8320" y="1651980"/>
            <a:ext cx="8503920" cy="365688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10329545" cy="232918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Thoracic</a:t>
            </a:r>
            <a:r>
              <a:rPr sz="2800" spc="-50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Verebrae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Distinguishable</a:t>
            </a:r>
            <a:r>
              <a:rPr sz="2400" spc="-10" dirty="0">
                <a:cs typeface="Calibri"/>
              </a:rPr>
              <a:t> by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i="1" spc="-20" dirty="0">
                <a:cs typeface="Calibri"/>
              </a:rPr>
              <a:t>costal</a:t>
            </a:r>
            <a:r>
              <a:rPr sz="2400" i="1" spc="10" dirty="0">
                <a:cs typeface="Calibri"/>
              </a:rPr>
              <a:t> </a:t>
            </a:r>
            <a:r>
              <a:rPr sz="2400" i="1" spc="-10" dirty="0">
                <a:cs typeface="Calibri"/>
              </a:rPr>
              <a:t>facets</a:t>
            </a:r>
            <a:r>
              <a:rPr sz="2400" spc="-10" dirty="0">
                <a:cs typeface="Calibri"/>
              </a:rPr>
              <a:t>, </a:t>
            </a:r>
            <a:r>
              <a:rPr sz="2400" spc="-5" dirty="0">
                <a:cs typeface="Calibri"/>
              </a:rPr>
              <a:t>or</a:t>
            </a:r>
            <a:r>
              <a:rPr sz="2400" dirty="0">
                <a:cs typeface="Calibri"/>
              </a:rPr>
              <a:t> rib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articulations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located</a:t>
            </a:r>
            <a:r>
              <a:rPr sz="2400" spc="-5" dirty="0">
                <a:cs typeface="Calibri"/>
              </a:rPr>
              <a:t> on</a:t>
            </a:r>
            <a:r>
              <a:rPr sz="2400" dirty="0">
                <a:cs typeface="Calibri"/>
              </a:rPr>
              <a:t> the</a:t>
            </a:r>
          </a:p>
          <a:p>
            <a:pPr marL="698500">
              <a:lnSpc>
                <a:spcPts val="2735"/>
              </a:lnSpc>
              <a:tabLst>
                <a:tab pos="3354704" algn="l"/>
                <a:tab pos="8007350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spc="-5" dirty="0">
                <a:cs typeface="Calibri"/>
              </a:rPr>
              <a:t>and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.</a:t>
            </a:r>
          </a:p>
          <a:p>
            <a:pPr marL="698500" lvl="1" indent="-229235">
              <a:lnSpc>
                <a:spcPts val="2735"/>
              </a:lnSpc>
              <a:spcBef>
                <a:spcPts val="219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The</a:t>
            </a:r>
            <a:r>
              <a:rPr sz="2400" spc="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head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rib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articulates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with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5" dirty="0">
                <a:cs typeface="Calibri"/>
              </a:rPr>
              <a:t>vertebral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body</a:t>
            </a:r>
            <a:r>
              <a:rPr sz="2400" dirty="0">
                <a:cs typeface="Calibri"/>
              </a:rPr>
              <a:t> and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tubercle</a:t>
            </a:r>
            <a:r>
              <a:rPr sz="2400" spc="-5" dirty="0">
                <a:cs typeface="Calibri"/>
              </a:rPr>
              <a:t> 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</a:p>
          <a:p>
            <a:pPr marL="698500">
              <a:lnSpc>
                <a:spcPts val="2735"/>
              </a:lnSpc>
            </a:pPr>
            <a:r>
              <a:rPr sz="2400" dirty="0">
                <a:cs typeface="Calibri"/>
              </a:rPr>
              <a:t>rib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articulates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with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transverse</a:t>
            </a:r>
            <a:r>
              <a:rPr sz="2400" spc="-10" dirty="0">
                <a:cs typeface="Calibri"/>
              </a:rPr>
              <a:t> process.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Long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pointed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spinous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processes.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72028" y="1440180"/>
            <a:ext cx="5885687" cy="494411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262839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33703" y="1241721"/>
            <a:ext cx="4924592" cy="519921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10196195" cy="200025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Lumbar</a:t>
            </a:r>
            <a:r>
              <a:rPr sz="2800" spc="-10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Vertebrae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Distinguishable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by large,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heavy </a:t>
            </a:r>
            <a:r>
              <a:rPr sz="2400" spc="-5" dirty="0">
                <a:cs typeface="Calibri"/>
              </a:rPr>
              <a:t>bodies.</a:t>
            </a:r>
            <a:endParaRPr sz="2400" dirty="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spcBef>
                <a:spcPts val="5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Many </a:t>
            </a:r>
            <a:r>
              <a:rPr sz="2400" dirty="0">
                <a:cs typeface="Calibri"/>
              </a:rPr>
              <a:t>muscles </a:t>
            </a:r>
            <a:r>
              <a:rPr sz="2400" spc="-10" dirty="0">
                <a:cs typeface="Calibri"/>
              </a:rPr>
              <a:t>surrounding </a:t>
            </a:r>
            <a:r>
              <a:rPr sz="2400" dirty="0">
                <a:cs typeface="Calibri"/>
              </a:rPr>
              <a:t>and </a:t>
            </a:r>
            <a:r>
              <a:rPr sz="2400" spc="-5" dirty="0">
                <a:cs typeface="Calibri"/>
              </a:rPr>
              <a:t>supporting L1-L5, supports </a:t>
            </a:r>
            <a:r>
              <a:rPr sz="2400" dirty="0">
                <a:cs typeface="Calibri"/>
              </a:rPr>
              <a:t>much 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body </a:t>
            </a:r>
            <a:r>
              <a:rPr sz="2400" spc="-5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weight.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70"/>
              </a:spcBef>
              <a:buFont typeface="Arial MT"/>
              <a:buChar char="•"/>
              <a:tabLst>
                <a:tab pos="699135" algn="l"/>
                <a:tab pos="4120515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Times New Roman"/>
              </a:rPr>
              <a:t> 	</a:t>
            </a:r>
            <a:r>
              <a:rPr sz="2400" spc="-5" dirty="0">
                <a:cs typeface="Calibri"/>
              </a:rPr>
              <a:t>spinous</a:t>
            </a:r>
            <a:r>
              <a:rPr sz="2400" spc="-4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processes.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33535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19271" y="1092708"/>
            <a:ext cx="5850635" cy="532485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681931"/>
            <a:ext cx="10256520" cy="4016356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Intervertebral</a:t>
            </a:r>
            <a:r>
              <a:rPr sz="2800" u="heavy" spc="-3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discs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50"/>
              </a:spcBef>
              <a:buFont typeface="Arial MT"/>
              <a:buChar char="•"/>
              <a:tabLst>
                <a:tab pos="241300" algn="l"/>
              </a:tabLst>
            </a:pPr>
            <a:r>
              <a:rPr sz="2400" i="1" spc="-5" dirty="0">
                <a:cs typeface="Calibri"/>
              </a:rPr>
              <a:t>Fibrocartilaginous pads </a:t>
            </a:r>
            <a:r>
              <a:rPr sz="2400" spc="-5" dirty="0">
                <a:cs typeface="Calibri"/>
              </a:rPr>
              <a:t>between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vertebral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bodies</a:t>
            </a:r>
            <a:r>
              <a:rPr sz="2400" dirty="0">
                <a:cs typeface="Calibri"/>
              </a:rPr>
              <a:t> classified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as</a:t>
            </a:r>
            <a:r>
              <a:rPr sz="2400" spc="15" dirty="0">
                <a:cs typeface="Calibri"/>
              </a:rPr>
              <a:t> </a:t>
            </a:r>
            <a:r>
              <a:rPr sz="2400" i="1" spc="-15" dirty="0">
                <a:cs typeface="Calibri"/>
              </a:rPr>
              <a:t>symphysis</a:t>
            </a:r>
            <a:r>
              <a:rPr sz="2400" i="1" spc="30" dirty="0">
                <a:cs typeface="Calibri"/>
              </a:rPr>
              <a:t> </a:t>
            </a:r>
            <a:r>
              <a:rPr sz="2400" i="1" spc="-5" dirty="0">
                <a:cs typeface="Calibri"/>
              </a:rPr>
              <a:t>joints</a:t>
            </a:r>
            <a:r>
              <a:rPr sz="2400" spc="-5" dirty="0">
                <a:cs typeface="Calibri"/>
              </a:rPr>
              <a:t>.</a:t>
            </a:r>
            <a:endParaRPr sz="2400" dirty="0">
              <a:cs typeface="Calibri"/>
            </a:endParaRPr>
          </a:p>
          <a:p>
            <a:pPr marL="309880" indent="-297180">
              <a:lnSpc>
                <a:spcPts val="2735"/>
              </a:lnSpc>
              <a:spcBef>
                <a:spcPts val="705"/>
              </a:spcBef>
              <a:buFont typeface="Arial MT"/>
              <a:buChar char="•"/>
              <a:tabLst>
                <a:tab pos="309245" algn="l"/>
                <a:tab pos="309880" algn="l"/>
              </a:tabLst>
            </a:pPr>
            <a:r>
              <a:rPr sz="2400" spc="-10" dirty="0">
                <a:cs typeface="Calibri"/>
              </a:rPr>
              <a:t>Each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disc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has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</a:t>
            </a:r>
            <a:r>
              <a:rPr sz="2400" spc="-5" dirty="0">
                <a:cs typeface="Calibri"/>
              </a:rPr>
              <a:t> soft</a:t>
            </a:r>
            <a:r>
              <a:rPr sz="2400" spc="-10" dirty="0">
                <a:cs typeface="Calibri"/>
              </a:rPr>
              <a:t> central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core,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called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</a:p>
          <a:p>
            <a:pPr marL="241300">
              <a:lnSpc>
                <a:spcPts val="2735"/>
              </a:lnSpc>
              <a:tabLst>
                <a:tab pos="4974590" algn="l"/>
              </a:tabLst>
            </a:pPr>
            <a:r>
              <a:rPr sz="2400" i="1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i="1" spc="5" dirty="0">
                <a:cs typeface="Calibri"/>
              </a:rPr>
              <a:t>.</a:t>
            </a:r>
            <a:endParaRPr sz="2400" dirty="0">
              <a:cs typeface="Calibri"/>
            </a:endParaRPr>
          </a:p>
          <a:p>
            <a:pPr marL="698500" marR="208279" lvl="1" indent="-228600">
              <a:lnSpc>
                <a:spcPts val="2160"/>
              </a:lnSpc>
              <a:spcBef>
                <a:spcPts val="555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000" dirty="0">
                <a:cs typeface="Calibri"/>
              </a:rPr>
              <a:t>Acts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as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a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shock absorber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and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a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ball</a:t>
            </a:r>
            <a:r>
              <a:rPr sz="2000" spc="-5" dirty="0">
                <a:cs typeface="Calibri"/>
              </a:rPr>
              <a:t> bearing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during </a:t>
            </a:r>
            <a:r>
              <a:rPr sz="2000" spc="-10" dirty="0">
                <a:cs typeface="Calibri"/>
              </a:rPr>
              <a:t>flexion,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extension</a:t>
            </a:r>
            <a:r>
              <a:rPr sz="2000" spc="20" dirty="0">
                <a:cs typeface="Calibri"/>
              </a:rPr>
              <a:t> </a:t>
            </a:r>
            <a:r>
              <a:rPr sz="2000" dirty="0">
                <a:cs typeface="Calibri"/>
              </a:rPr>
              <a:t>and </a:t>
            </a:r>
            <a:r>
              <a:rPr sz="2000" spc="-15" dirty="0">
                <a:cs typeface="Calibri"/>
              </a:rPr>
              <a:t>lateral</a:t>
            </a:r>
            <a:r>
              <a:rPr sz="2000" spc="30" dirty="0">
                <a:cs typeface="Calibri"/>
              </a:rPr>
              <a:t> </a:t>
            </a:r>
            <a:r>
              <a:rPr sz="2000" dirty="0">
                <a:cs typeface="Calibri"/>
              </a:rPr>
              <a:t>bending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 </a:t>
            </a:r>
            <a:r>
              <a:rPr sz="2000" spc="-440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-5" dirty="0">
                <a:cs typeface="Calibri"/>
              </a:rPr>
              <a:t> spine.</a:t>
            </a:r>
            <a:endParaRPr sz="2000" dirty="0">
              <a:cs typeface="Calibri"/>
            </a:endParaRPr>
          </a:p>
          <a:p>
            <a:pPr marL="309880" indent="-29718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309245" algn="l"/>
                <a:tab pos="309880" algn="l"/>
                <a:tab pos="10166350" algn="l"/>
              </a:tabLst>
            </a:pPr>
            <a:r>
              <a:rPr sz="2400" spc="-30" dirty="0">
                <a:cs typeface="Calibri"/>
              </a:rPr>
              <a:t>E</a:t>
            </a:r>
            <a:r>
              <a:rPr sz="2400" dirty="0">
                <a:cs typeface="Calibri"/>
              </a:rPr>
              <a:t>a</a:t>
            </a:r>
            <a:r>
              <a:rPr sz="2400" spc="5" dirty="0">
                <a:cs typeface="Calibri"/>
              </a:rPr>
              <a:t>c</a:t>
            </a:r>
            <a:r>
              <a:rPr sz="2400" dirty="0">
                <a:cs typeface="Calibri"/>
              </a:rPr>
              <a:t>h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dis</a:t>
            </a:r>
            <a:r>
              <a:rPr sz="2400" dirty="0">
                <a:cs typeface="Calibri"/>
              </a:rPr>
              <a:t>c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</a:t>
            </a:r>
            <a:r>
              <a:rPr sz="2400" dirty="0">
                <a:cs typeface="Calibri"/>
              </a:rPr>
              <a:t>as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</a:t>
            </a:r>
            <a:r>
              <a:rPr sz="2400" spc="-5" dirty="0">
                <a:cs typeface="Calibri"/>
              </a:rPr>
              <a:t> fi</a:t>
            </a:r>
            <a:r>
              <a:rPr sz="2400" dirty="0">
                <a:cs typeface="Calibri"/>
              </a:rPr>
              <a:t>rm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ou</a:t>
            </a:r>
            <a:r>
              <a:rPr sz="2400" spc="-25" dirty="0">
                <a:cs typeface="Calibri"/>
              </a:rPr>
              <a:t>t</a:t>
            </a:r>
            <a:r>
              <a:rPr sz="2400" dirty="0">
                <a:cs typeface="Calibri"/>
              </a:rPr>
              <a:t>er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ri</a:t>
            </a:r>
            <a:r>
              <a:rPr sz="2400" spc="5" dirty="0">
                <a:cs typeface="Calibri"/>
              </a:rPr>
              <a:t>n</a:t>
            </a:r>
            <a:r>
              <a:rPr sz="2400" spc="20" dirty="0">
                <a:cs typeface="Calibri"/>
              </a:rPr>
              <a:t>g</a:t>
            </a:r>
            <a:r>
              <a:rPr sz="2400" dirty="0">
                <a:cs typeface="Calibri"/>
              </a:rPr>
              <a:t>, </a:t>
            </a:r>
            <a:r>
              <a:rPr sz="2400" spc="-20" dirty="0">
                <a:cs typeface="Calibri"/>
              </a:rPr>
              <a:t>c</a:t>
            </a:r>
            <a:r>
              <a:rPr sz="2400" dirty="0">
                <a:cs typeface="Calibri"/>
              </a:rPr>
              <a:t>all</a:t>
            </a:r>
            <a:r>
              <a:rPr sz="2400" spc="5" dirty="0">
                <a:cs typeface="Calibri"/>
              </a:rPr>
              <a:t>e</a:t>
            </a:r>
            <a:r>
              <a:rPr sz="2400" dirty="0">
                <a:cs typeface="Calibri"/>
              </a:rPr>
              <a:t>d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5" dirty="0">
                <a:cs typeface="Calibri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dirty="0">
                <a:cs typeface="Calibri"/>
              </a:rPr>
              <a:t>.</a:t>
            </a:r>
          </a:p>
          <a:p>
            <a:pPr marL="698500" marR="67945" lvl="1" indent="-228600">
              <a:lnSpc>
                <a:spcPts val="2160"/>
              </a:lnSpc>
              <a:spcBef>
                <a:spcPts val="555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000" spc="-5" dirty="0">
                <a:cs typeface="Calibri"/>
              </a:rPr>
              <a:t>Composed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rings</a:t>
            </a:r>
            <a:r>
              <a:rPr sz="2000" spc="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</a:t>
            </a:r>
            <a:r>
              <a:rPr sz="200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fibrocartilage</a:t>
            </a:r>
            <a:r>
              <a:rPr sz="2000" spc="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that</a:t>
            </a:r>
            <a:r>
              <a:rPr sz="2000" spc="20" dirty="0">
                <a:cs typeface="Calibri"/>
              </a:rPr>
              <a:t> </a:t>
            </a:r>
            <a:r>
              <a:rPr sz="2000" dirty="0">
                <a:cs typeface="Calibri"/>
              </a:rPr>
              <a:t>run</a:t>
            </a:r>
            <a:r>
              <a:rPr sz="2000" spc="-5" dirty="0">
                <a:cs typeface="Calibri"/>
              </a:rPr>
              <a:t> obliquely</a:t>
            </a:r>
            <a:r>
              <a:rPr sz="2000" spc="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from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one </a:t>
            </a:r>
            <a:r>
              <a:rPr sz="2000" spc="-15" dirty="0">
                <a:cs typeface="Calibri"/>
              </a:rPr>
              <a:t>vertebra</a:t>
            </a:r>
            <a:r>
              <a:rPr sz="2000" spc="2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to</a:t>
            </a:r>
            <a:r>
              <a:rPr sz="2000" dirty="0">
                <a:cs typeface="Calibri"/>
              </a:rPr>
              <a:t> the</a:t>
            </a:r>
            <a:r>
              <a:rPr sz="2000" spc="1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next</a:t>
            </a:r>
            <a:r>
              <a:rPr sz="2000" spc="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to</a:t>
            </a:r>
            <a:r>
              <a:rPr sz="2000" spc="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form </a:t>
            </a:r>
            <a:r>
              <a:rPr sz="2000" spc="-44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strong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bonds.</a:t>
            </a:r>
            <a:endParaRPr sz="2000" dirty="0">
              <a:cs typeface="Calibri"/>
            </a:endParaRPr>
          </a:p>
          <a:p>
            <a:pPr marL="241300" marR="171450" indent="-228600">
              <a:lnSpc>
                <a:spcPts val="2590"/>
              </a:lnSpc>
              <a:spcBef>
                <a:spcPts val="990"/>
              </a:spcBef>
              <a:buFont typeface="Arial MT"/>
              <a:buChar char="•"/>
              <a:tabLst>
                <a:tab pos="309245" algn="l"/>
                <a:tab pos="309880" algn="l"/>
              </a:tabLst>
            </a:pPr>
            <a:r>
              <a:rPr dirty="0"/>
              <a:t>	</a:t>
            </a:r>
            <a:r>
              <a:rPr sz="2400" dirty="0">
                <a:cs typeface="Calibri"/>
              </a:rPr>
              <a:t>A </a:t>
            </a:r>
            <a:r>
              <a:rPr sz="2400" i="1" spc="-5" dirty="0">
                <a:cs typeface="Calibri"/>
              </a:rPr>
              <a:t>herniated disc </a:t>
            </a:r>
            <a:r>
              <a:rPr sz="2400" spc="-10" dirty="0">
                <a:cs typeface="Calibri"/>
              </a:rPr>
              <a:t>occurs </a:t>
            </a:r>
            <a:r>
              <a:rPr sz="2400" dirty="0">
                <a:cs typeface="Calibri"/>
              </a:rPr>
              <a:t>when the </a:t>
            </a:r>
            <a:r>
              <a:rPr sz="2400" spc="-5" dirty="0">
                <a:cs typeface="Calibri"/>
              </a:rPr>
              <a:t>nucleus pulposis </a:t>
            </a:r>
            <a:r>
              <a:rPr sz="2400" spc="-10" dirty="0">
                <a:cs typeface="Calibri"/>
              </a:rPr>
              <a:t>protrudes through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outer </a:t>
            </a:r>
            <a:r>
              <a:rPr sz="2400" spc="-530" dirty="0">
                <a:cs typeface="Calibri"/>
              </a:rPr>
              <a:t> </a:t>
            </a:r>
            <a:r>
              <a:rPr sz="2400" dirty="0">
                <a:cs typeface="Calibri"/>
              </a:rPr>
              <a:t>ring.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6023" y="1306067"/>
            <a:ext cx="8691372" cy="494385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85247" y="1535424"/>
            <a:ext cx="7667838" cy="477374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22832" y="1563624"/>
            <a:ext cx="5009388" cy="44196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897751" y="1255013"/>
            <a:ext cx="3258185" cy="4458400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2700" marR="162560" algn="just">
              <a:lnSpc>
                <a:spcPct val="80000"/>
              </a:lnSpc>
              <a:spcBef>
                <a:spcPts val="620"/>
              </a:spcBef>
            </a:pPr>
            <a:r>
              <a:rPr sz="2200" spc="-5" dirty="0">
                <a:cs typeface="Arial MT"/>
              </a:rPr>
              <a:t>This axial slice through a </a:t>
            </a:r>
            <a:r>
              <a:rPr sz="2200" spc="-6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lumbar vertebra shows a </a:t>
            </a:r>
            <a:r>
              <a:rPr sz="2200" spc="-6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herniated</a:t>
            </a:r>
            <a:r>
              <a:rPr sz="2200" spc="10" dirty="0">
                <a:cs typeface="Arial MT"/>
              </a:rPr>
              <a:t> </a:t>
            </a:r>
            <a:r>
              <a:rPr sz="2200" dirty="0">
                <a:cs typeface="Arial MT"/>
              </a:rPr>
              <a:t>disc.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750" dirty="0">
              <a:cs typeface="Arial MT"/>
            </a:endParaRPr>
          </a:p>
          <a:p>
            <a:pPr marL="12700" marR="363220">
              <a:lnSpc>
                <a:spcPct val="80000"/>
              </a:lnSpc>
            </a:pPr>
            <a:r>
              <a:rPr sz="2200" spc="-5" dirty="0">
                <a:cs typeface="Arial MT"/>
              </a:rPr>
              <a:t>The disc is protruding </a:t>
            </a:r>
            <a:r>
              <a:rPr sz="22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posteriorly and causing </a:t>
            </a:r>
            <a:r>
              <a:rPr sz="2200" spc="-6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pressure</a:t>
            </a:r>
            <a:r>
              <a:rPr sz="2200" spc="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on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the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spinal </a:t>
            </a:r>
            <a:r>
              <a:rPr sz="22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cord.</a:t>
            </a:r>
            <a:endParaRPr sz="22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750" dirty="0">
              <a:cs typeface="Arial MT"/>
            </a:endParaRPr>
          </a:p>
          <a:p>
            <a:pPr marL="12700" marR="5080">
              <a:lnSpc>
                <a:spcPct val="80000"/>
              </a:lnSpc>
            </a:pPr>
            <a:r>
              <a:rPr sz="2200" spc="-5" dirty="0">
                <a:cs typeface="Arial MT"/>
              </a:rPr>
              <a:t>The</a:t>
            </a:r>
            <a:r>
              <a:rPr sz="2200" spc="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pressure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caused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by</a:t>
            </a:r>
            <a:r>
              <a:rPr sz="22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a </a:t>
            </a:r>
            <a:r>
              <a:rPr sz="2200" spc="-6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herniated</a:t>
            </a:r>
            <a:r>
              <a:rPr sz="2200" spc="10" dirty="0">
                <a:cs typeface="Arial MT"/>
              </a:rPr>
              <a:t> </a:t>
            </a:r>
            <a:r>
              <a:rPr sz="2200" dirty="0">
                <a:cs typeface="Arial MT"/>
              </a:rPr>
              <a:t>disc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often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also </a:t>
            </a:r>
            <a:r>
              <a:rPr sz="22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compresses</a:t>
            </a:r>
            <a:r>
              <a:rPr sz="2200" spc="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nerves </a:t>
            </a:r>
            <a:r>
              <a:rPr sz="22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running</a:t>
            </a:r>
            <a:r>
              <a:rPr sz="2200" spc="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through</a:t>
            </a:r>
            <a:r>
              <a:rPr sz="2200" spc="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the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spinal </a:t>
            </a:r>
            <a:r>
              <a:rPr sz="2200" spc="-59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canal, causing the patient </a:t>
            </a:r>
            <a:r>
              <a:rPr sz="2200" spc="-6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back and</a:t>
            </a:r>
            <a:r>
              <a:rPr sz="22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leg pain.</a:t>
            </a:r>
            <a:endParaRPr sz="2200" dirty="0">
              <a:cs typeface="Arial M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146665" cy="3145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Sacrum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&amp;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Coccyx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Sacrum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5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vertebrae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that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fuse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together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Fused</a:t>
            </a:r>
            <a:r>
              <a:rPr sz="2400" spc="-15" dirty="0">
                <a:cs typeface="Calibri"/>
              </a:rPr>
              <a:t> transverse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processes</a:t>
            </a:r>
            <a:r>
              <a:rPr sz="2400" spc="-15" dirty="0">
                <a:cs typeface="Calibri"/>
              </a:rPr>
              <a:t> form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ala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/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masses</a:t>
            </a: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Articulate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with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pelvis </a:t>
            </a:r>
            <a:r>
              <a:rPr sz="2400" spc="-15" dirty="0">
                <a:cs typeface="Calibri"/>
              </a:rPr>
              <a:t>at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sacroiliac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Sacral</a:t>
            </a:r>
            <a:r>
              <a:rPr sz="2400" spc="-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foramina, </a:t>
            </a:r>
            <a:r>
              <a:rPr sz="2400" dirty="0">
                <a:cs typeface="Calibri"/>
              </a:rPr>
              <a:t>within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 ala,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allow </a:t>
            </a:r>
            <a:r>
              <a:rPr sz="2400" spc="-20" dirty="0">
                <a:cs typeface="Calibri"/>
              </a:rPr>
              <a:t>for</a:t>
            </a:r>
            <a:r>
              <a:rPr sz="2400" spc="-10" dirty="0">
                <a:cs typeface="Calibri"/>
              </a:rPr>
              <a:t> passage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endParaRPr sz="2400" dirty="0">
              <a:cs typeface="Calibri"/>
            </a:endParaRPr>
          </a:p>
          <a:p>
            <a:pPr marL="698500">
              <a:lnSpc>
                <a:spcPts val="2590"/>
              </a:lnSpc>
              <a:tabLst>
                <a:tab pos="4051300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dirty="0">
                <a:cs typeface="Calibri"/>
              </a:rPr>
              <a:t>.</a:t>
            </a: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Sacral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prominence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bony</a:t>
            </a:r>
            <a:r>
              <a:rPr sz="2400" spc="15" dirty="0">
                <a:cs typeface="Calibri"/>
              </a:rPr>
              <a:t> </a:t>
            </a:r>
            <a:r>
              <a:rPr sz="2400" dirty="0">
                <a:cs typeface="Calibri"/>
              </a:rPr>
              <a:t>landmark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that</a:t>
            </a:r>
            <a:r>
              <a:rPr sz="2400" spc="-15" dirty="0">
                <a:cs typeface="Calibri"/>
              </a:rPr>
              <a:t> separates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abdominal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cavity</a:t>
            </a:r>
            <a:endParaRPr sz="2400" dirty="0">
              <a:cs typeface="Calibri"/>
            </a:endParaRPr>
          </a:p>
          <a:p>
            <a:pPr marL="698500">
              <a:lnSpc>
                <a:spcPts val="2735"/>
              </a:lnSpc>
            </a:pPr>
            <a:r>
              <a:rPr sz="2400" spc="-15" dirty="0">
                <a:cs typeface="Calibri"/>
              </a:rPr>
              <a:t>from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pelvis </a:t>
            </a:r>
            <a:r>
              <a:rPr sz="2400" spc="-35" dirty="0">
                <a:cs typeface="Calibri"/>
              </a:rPr>
              <a:t>cavity.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766300" cy="21570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Sacrum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&amp;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Coccyx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Coccyx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Inferior</a:t>
            </a:r>
            <a:r>
              <a:rPr sz="2400" spc="-15" dirty="0">
                <a:cs typeface="Calibri"/>
              </a:rPr>
              <a:t> 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fifth </a:t>
            </a:r>
            <a:r>
              <a:rPr sz="2400" spc="-10" dirty="0">
                <a:cs typeface="Calibri"/>
              </a:rPr>
              <a:t>sacral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segment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3-5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small,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fused, </a:t>
            </a:r>
            <a:r>
              <a:rPr sz="2400" spc="-20" dirty="0">
                <a:cs typeface="Calibri"/>
              </a:rPr>
              <a:t>bony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segments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  <a:tab pos="9187180" algn="l"/>
              </a:tabLst>
            </a:pPr>
            <a:r>
              <a:rPr sz="2400" spc="-10" dirty="0">
                <a:cs typeface="Calibri"/>
              </a:rPr>
              <a:t>Projection </a:t>
            </a:r>
            <a:r>
              <a:rPr sz="2400" spc="-15" dirty="0">
                <a:cs typeface="Calibri"/>
              </a:rPr>
              <a:t>off</a:t>
            </a:r>
            <a:r>
              <a:rPr sz="2400" spc="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2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first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coccygeal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segment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called</a:t>
            </a:r>
            <a:r>
              <a:rPr sz="2400" dirty="0">
                <a:cs typeface="Calibri"/>
              </a:rPr>
              <a:t> 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is</a:t>
            </a:r>
            <a:r>
              <a:rPr sz="2400" spc="-95" dirty="0">
                <a:cs typeface="Calibri"/>
              </a:rPr>
              <a:t> </a:t>
            </a:r>
            <a:r>
              <a:rPr sz="2400" dirty="0">
                <a:cs typeface="Calibri"/>
              </a:rPr>
              <a:t>an</a:t>
            </a:r>
          </a:p>
          <a:p>
            <a:pPr marL="698500">
              <a:lnSpc>
                <a:spcPts val="2735"/>
              </a:lnSpc>
            </a:pPr>
            <a:r>
              <a:rPr sz="2400" spc="-15" dirty="0">
                <a:cs typeface="Calibri"/>
              </a:rPr>
              <a:t>attachment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point</a:t>
            </a:r>
            <a:r>
              <a:rPr sz="2400" spc="-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spc="-10" dirty="0">
                <a:cs typeface="Calibri"/>
              </a:rPr>
              <a:t> ligaments.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34345" y="1503088"/>
            <a:ext cx="6336913" cy="4827612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26304" y="1499297"/>
            <a:ext cx="7216993" cy="491168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245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681931"/>
            <a:ext cx="10187940" cy="3837304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Spinal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Cord</a:t>
            </a:r>
            <a:endParaRPr sz="2800" dirty="0">
              <a:cs typeface="Calibri"/>
            </a:endParaRPr>
          </a:p>
          <a:p>
            <a:pPr marL="241300" marR="16510" indent="-228600">
              <a:lnSpc>
                <a:spcPts val="2590"/>
              </a:lnSpc>
              <a:spcBef>
                <a:spcPts val="1075"/>
              </a:spcBef>
              <a:buFont typeface="Arial MT"/>
              <a:buChar char="•"/>
              <a:tabLst>
                <a:tab pos="241300" algn="l"/>
                <a:tab pos="5776595" algn="l"/>
                <a:tab pos="9575800" algn="l"/>
                <a:tab pos="9934575" algn="l"/>
              </a:tabLst>
            </a:pPr>
            <a:r>
              <a:rPr sz="2400" dirty="0">
                <a:cs typeface="Calibri"/>
              </a:rPr>
              <a:t>C</a:t>
            </a:r>
            <a:r>
              <a:rPr sz="2400" spc="-5" dirty="0">
                <a:cs typeface="Calibri"/>
              </a:rPr>
              <a:t>o</a:t>
            </a:r>
            <a:r>
              <a:rPr sz="2400" spc="-25" dirty="0">
                <a:cs typeface="Calibri"/>
              </a:rPr>
              <a:t>n</a:t>
            </a:r>
            <a:r>
              <a:rPr sz="2400" dirty="0">
                <a:cs typeface="Calibri"/>
              </a:rPr>
              <a:t>tinu</a:t>
            </a:r>
            <a:r>
              <a:rPr sz="2400" spc="-20" dirty="0">
                <a:cs typeface="Calibri"/>
              </a:rPr>
              <a:t>a</a:t>
            </a:r>
            <a:r>
              <a:rPr sz="2400" dirty="0">
                <a:cs typeface="Calibri"/>
              </a:rPr>
              <a:t>tion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</a:t>
            </a:r>
            <a:r>
              <a:rPr sz="2400" dirty="0">
                <a:cs typeface="Calibri"/>
              </a:rPr>
              <a:t>f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dirty="0">
                <a:cs typeface="Calibri"/>
              </a:rPr>
              <a:t>_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&amp;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	</a:t>
            </a:r>
            <a:r>
              <a:rPr sz="2400" spc="-5" dirty="0">
                <a:cs typeface="Calibri"/>
              </a:rPr>
              <a:t>_,  </a:t>
            </a:r>
            <a:r>
              <a:rPr sz="2400" spc="-10" dirty="0">
                <a:cs typeface="Calibri"/>
              </a:rPr>
              <a:t>continues</a:t>
            </a:r>
            <a:r>
              <a:rPr sz="2400" spc="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downward</a:t>
            </a:r>
            <a:r>
              <a:rPr sz="2400" spc="1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until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it</a:t>
            </a:r>
            <a:r>
              <a:rPr sz="2400" spc="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terminates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at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level</a:t>
            </a:r>
            <a:r>
              <a:rPr sz="2400" spc="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.</a:t>
            </a: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450" dirty="0">
              <a:cs typeface="Calibri"/>
            </a:endParaRPr>
          </a:p>
          <a:p>
            <a:pPr marL="309880" indent="-297180">
              <a:lnSpc>
                <a:spcPts val="2735"/>
              </a:lnSpc>
              <a:spcBef>
                <a:spcPts val="5"/>
              </a:spcBef>
              <a:buFont typeface="Arial MT"/>
              <a:buChar char="•"/>
              <a:tabLst>
                <a:tab pos="309245" algn="l"/>
                <a:tab pos="309880" algn="l"/>
              </a:tabLst>
            </a:pPr>
            <a:r>
              <a:rPr sz="2400" spc="-10" dirty="0">
                <a:cs typeface="Calibri"/>
              </a:rPr>
              <a:t>Distally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T12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-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L1,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spinal </a:t>
            </a:r>
            <a:r>
              <a:rPr sz="2400" spc="-20" dirty="0">
                <a:cs typeface="Calibri"/>
              </a:rPr>
              <a:t>cord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terminates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in a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triangular</a:t>
            </a:r>
            <a:r>
              <a:rPr sz="2400" spc="-10" dirty="0">
                <a:cs typeface="Calibri"/>
              </a:rPr>
              <a:t> region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called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</a:p>
          <a:p>
            <a:pPr marL="241300">
              <a:lnSpc>
                <a:spcPts val="2735"/>
              </a:lnSpc>
            </a:pPr>
            <a:r>
              <a:rPr sz="2400" i="1" spc="-5" dirty="0">
                <a:cs typeface="Calibri"/>
              </a:rPr>
              <a:t>conus</a:t>
            </a:r>
            <a:r>
              <a:rPr sz="2400" i="1" spc="-35" dirty="0">
                <a:cs typeface="Calibri"/>
              </a:rPr>
              <a:t> </a:t>
            </a:r>
            <a:r>
              <a:rPr sz="2400" i="1" dirty="0">
                <a:cs typeface="Calibri"/>
              </a:rPr>
              <a:t>medullaris</a:t>
            </a:r>
            <a:r>
              <a:rPr sz="2400" dirty="0">
                <a:cs typeface="Calibri"/>
              </a:rPr>
              <a:t>.</a:t>
            </a:r>
          </a:p>
          <a:p>
            <a:pPr>
              <a:lnSpc>
                <a:spcPct val="100000"/>
              </a:lnSpc>
            </a:pPr>
            <a:endParaRPr sz="2400" dirty="0">
              <a:cs typeface="Calibri"/>
            </a:endParaRPr>
          </a:p>
          <a:p>
            <a:pPr marL="241300" marR="5080" indent="-228600">
              <a:lnSpc>
                <a:spcPts val="2590"/>
              </a:lnSpc>
              <a:spcBef>
                <a:spcPts val="1705"/>
              </a:spcBef>
              <a:buFont typeface="Arial MT"/>
              <a:buChar char="•"/>
              <a:tabLst>
                <a:tab pos="241300" algn="l"/>
                <a:tab pos="9314180" algn="l"/>
              </a:tabLst>
            </a:pPr>
            <a:r>
              <a:rPr sz="2400" spc="-30" dirty="0">
                <a:cs typeface="Calibri"/>
              </a:rPr>
              <a:t>At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distal </a:t>
            </a:r>
            <a:r>
              <a:rPr sz="2400" dirty="0">
                <a:cs typeface="Calibri"/>
              </a:rPr>
              <a:t>end 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spinal </a:t>
            </a:r>
            <a:r>
              <a:rPr sz="2400" spc="-15" dirty="0">
                <a:cs typeface="Calibri"/>
              </a:rPr>
              <a:t>cord, many </a:t>
            </a:r>
            <a:r>
              <a:rPr sz="2400" dirty="0">
                <a:cs typeface="Calibri"/>
              </a:rPr>
              <a:t>spinal </a:t>
            </a:r>
            <a:r>
              <a:rPr sz="2400" spc="-5" dirty="0">
                <a:cs typeface="Calibri"/>
              </a:rPr>
              <a:t>nerves </a:t>
            </a:r>
            <a:r>
              <a:rPr sz="2400" spc="-10" dirty="0">
                <a:cs typeface="Calibri"/>
              </a:rPr>
              <a:t>extend beyond </a:t>
            </a:r>
            <a:r>
              <a:rPr sz="2400" dirty="0">
                <a:cs typeface="Calibri"/>
              </a:rPr>
              <a:t>the </a:t>
            </a:r>
            <a:r>
              <a:rPr sz="2400" i="1" spc="-10" dirty="0">
                <a:cs typeface="Calibri"/>
              </a:rPr>
              <a:t>conus </a:t>
            </a:r>
            <a:r>
              <a:rPr sz="2400" i="1" spc="-530" dirty="0">
                <a:cs typeface="Calibri"/>
              </a:rPr>
              <a:t> </a:t>
            </a:r>
            <a:r>
              <a:rPr sz="2400" i="1" spc="-5" dirty="0">
                <a:cs typeface="Calibri"/>
              </a:rPr>
              <a:t>medullaris</a:t>
            </a:r>
            <a:r>
              <a:rPr sz="2400" i="1" spc="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 form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a </a:t>
            </a:r>
            <a:r>
              <a:rPr sz="2400" spc="-10" dirty="0">
                <a:cs typeface="Calibri"/>
              </a:rPr>
              <a:t>collection </a:t>
            </a:r>
            <a:r>
              <a:rPr sz="2400" spc="-5" dirty="0">
                <a:cs typeface="Calibri"/>
              </a:rPr>
              <a:t>of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nerves</a:t>
            </a:r>
            <a:r>
              <a:rPr sz="2400" spc="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called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i="1" dirty="0">
                <a:cs typeface="Calibri"/>
              </a:rPr>
              <a:t>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28701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09216" y="1082039"/>
            <a:ext cx="7438643" cy="54102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9495155" cy="358521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spinal</a:t>
            </a:r>
            <a:r>
              <a:rPr sz="2800" spc="3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cord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composed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white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grey </a:t>
            </a:r>
            <a:r>
              <a:rPr sz="2800" spc="-55" dirty="0">
                <a:cs typeface="Calibri"/>
              </a:rPr>
              <a:t>matter.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Grey</a:t>
            </a:r>
            <a:r>
              <a:rPr sz="2400" spc="-5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Matter: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White</a:t>
            </a:r>
            <a:r>
              <a:rPr sz="2400" spc="-4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Matter: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spcBef>
                <a:spcPts val="1739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Cord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made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core</a:t>
            </a:r>
            <a:r>
              <a:rPr sz="2800" spc="5" dirty="0">
                <a:cs typeface="Calibri"/>
              </a:rPr>
              <a:t> </a:t>
            </a:r>
            <a:r>
              <a:rPr sz="2800" dirty="0">
                <a:cs typeface="Calibri"/>
              </a:rPr>
              <a:t>of</a:t>
            </a:r>
            <a:r>
              <a:rPr sz="2800" spc="-5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gray</a:t>
            </a:r>
            <a:r>
              <a:rPr sz="2800" spc="-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matter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that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resembles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butterfly, </a:t>
            </a:r>
            <a:r>
              <a:rPr sz="2800" spc="-6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surrounded</a:t>
            </a:r>
            <a:r>
              <a:rPr sz="2800" spc="5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by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white</a:t>
            </a:r>
            <a:r>
              <a:rPr sz="2800" dirty="0">
                <a:cs typeface="Calibri"/>
              </a:rPr>
              <a:t> </a:t>
            </a:r>
            <a:r>
              <a:rPr sz="2800" spc="-55" dirty="0">
                <a:cs typeface="Calibri"/>
              </a:rPr>
              <a:t>matter.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0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The </a:t>
            </a:r>
            <a:r>
              <a:rPr sz="2800" spc="-20" dirty="0">
                <a:cs typeface="Calibri"/>
              </a:rPr>
              <a:t>core</a:t>
            </a:r>
            <a:r>
              <a:rPr sz="2800" dirty="0">
                <a:cs typeface="Calibri"/>
              </a:rPr>
              <a:t> of</a:t>
            </a:r>
            <a:r>
              <a:rPr sz="2800" spc="-5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gray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matter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is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divided</a:t>
            </a:r>
            <a:r>
              <a:rPr sz="2800" spc="3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into: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13103"/>
            <a:ext cx="12192000" cy="5645150"/>
            <a:chOff x="0" y="1213103"/>
            <a:chExt cx="12192000" cy="56451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87252" y="1213103"/>
              <a:ext cx="3783039" cy="512521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44212" y="6338315"/>
              <a:ext cx="2743199" cy="202692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16938" y="262839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58800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28620" y="1409164"/>
            <a:ext cx="7128174" cy="5034664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245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36892"/>
            <a:ext cx="9283700" cy="4192814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2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Spinal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Meninges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14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800" spc="-10" dirty="0">
                <a:cs typeface="Calibri"/>
              </a:rPr>
              <a:t>Consistent </a:t>
            </a:r>
            <a:r>
              <a:rPr sz="1800" spc="-5" dirty="0">
                <a:cs typeface="Calibri"/>
              </a:rPr>
              <a:t>with</a:t>
            </a:r>
            <a:r>
              <a:rPr sz="1800" spc="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cranial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meninges</a:t>
            </a:r>
            <a:endParaRPr sz="1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6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800" spc="-10" dirty="0">
                <a:cs typeface="Calibri"/>
              </a:rPr>
              <a:t>Provide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protection</a:t>
            </a:r>
            <a:r>
              <a:rPr sz="1800" spc="15" dirty="0">
                <a:cs typeface="Calibri"/>
              </a:rPr>
              <a:t> </a:t>
            </a:r>
            <a:r>
              <a:rPr sz="1800" dirty="0">
                <a:cs typeface="Calibri"/>
              </a:rPr>
              <a:t>and </a:t>
            </a:r>
            <a:r>
              <a:rPr sz="1800" spc="-5" dirty="0">
                <a:cs typeface="Calibri"/>
              </a:rPr>
              <a:t>cushioning</a:t>
            </a:r>
            <a:r>
              <a:rPr sz="1800" spc="2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for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the</a:t>
            </a:r>
            <a:r>
              <a:rPr sz="1800" spc="1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cord</a:t>
            </a:r>
            <a:endParaRPr sz="1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5" dirty="0">
                <a:cs typeface="Calibri"/>
              </a:rPr>
              <a:t>Dura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Mater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800" spc="-10" dirty="0">
                <a:cs typeface="Calibri"/>
              </a:rPr>
              <a:t>Outer</a:t>
            </a:r>
            <a:r>
              <a:rPr sz="1800" spc="-2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layer</a:t>
            </a:r>
            <a:endParaRPr sz="1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75"/>
              </a:spcBef>
              <a:buFont typeface="Arial MT"/>
              <a:buChar char="•"/>
              <a:tabLst>
                <a:tab pos="698500" algn="l"/>
                <a:tab pos="699135" algn="l"/>
                <a:tab pos="9212580" algn="l"/>
              </a:tabLst>
            </a:pPr>
            <a:r>
              <a:rPr sz="1800" spc="-5" dirty="0">
                <a:cs typeface="Calibri"/>
              </a:rPr>
              <a:t>Sp</a:t>
            </a:r>
            <a:r>
              <a:rPr sz="1800" dirty="0">
                <a:cs typeface="Calibri"/>
              </a:rPr>
              <a:t>a</a:t>
            </a:r>
            <a:r>
              <a:rPr sz="1800" spc="-10" dirty="0">
                <a:cs typeface="Calibri"/>
              </a:rPr>
              <a:t>c</a:t>
            </a:r>
            <a:r>
              <a:rPr sz="1800" dirty="0">
                <a:cs typeface="Calibri"/>
              </a:rPr>
              <a:t>e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</a:t>
            </a:r>
            <a:r>
              <a:rPr sz="1800" spc="-10" dirty="0">
                <a:cs typeface="Calibri"/>
              </a:rPr>
              <a:t>e</a:t>
            </a:r>
            <a:r>
              <a:rPr sz="1800" dirty="0">
                <a:cs typeface="Calibri"/>
              </a:rPr>
              <a:t>t</a:t>
            </a:r>
            <a:r>
              <a:rPr sz="1800" spc="-20" dirty="0">
                <a:cs typeface="Calibri"/>
              </a:rPr>
              <a:t>w</a:t>
            </a:r>
            <a:r>
              <a:rPr sz="1800" dirty="0">
                <a:cs typeface="Calibri"/>
              </a:rPr>
              <a:t>e</a:t>
            </a:r>
            <a:r>
              <a:rPr sz="1800" spc="5" dirty="0">
                <a:cs typeface="Calibri"/>
              </a:rPr>
              <a:t>e</a:t>
            </a:r>
            <a:r>
              <a:rPr sz="1800" dirty="0">
                <a:cs typeface="Calibri"/>
              </a:rPr>
              <a:t>n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v</a:t>
            </a:r>
            <a:r>
              <a:rPr sz="1800" dirty="0">
                <a:cs typeface="Calibri"/>
              </a:rPr>
              <a:t>er</a:t>
            </a:r>
            <a:r>
              <a:rPr sz="1800" spc="-30" dirty="0">
                <a:cs typeface="Calibri"/>
              </a:rPr>
              <a:t>t</a:t>
            </a:r>
            <a:r>
              <a:rPr sz="1800" dirty="0">
                <a:cs typeface="Calibri"/>
              </a:rPr>
              <a:t>e</a:t>
            </a:r>
            <a:r>
              <a:rPr sz="1800" spc="5" dirty="0">
                <a:cs typeface="Calibri"/>
              </a:rPr>
              <a:t>b</a:t>
            </a:r>
            <a:r>
              <a:rPr sz="1800" spc="-40" dirty="0">
                <a:cs typeface="Calibri"/>
              </a:rPr>
              <a:t>r</a:t>
            </a:r>
            <a:r>
              <a:rPr sz="1800" dirty="0">
                <a:cs typeface="Calibri"/>
              </a:rPr>
              <a:t>al</a:t>
            </a:r>
            <a:r>
              <a:rPr sz="1800" spc="-5" dirty="0">
                <a:cs typeface="Calibri"/>
              </a:rPr>
              <a:t> </a:t>
            </a:r>
            <a:r>
              <a:rPr sz="1800" spc="-20" dirty="0">
                <a:cs typeface="Calibri"/>
              </a:rPr>
              <a:t>c</a:t>
            </a:r>
            <a:r>
              <a:rPr sz="1800" dirty="0">
                <a:cs typeface="Calibri"/>
              </a:rPr>
              <a:t>an</a:t>
            </a:r>
            <a:r>
              <a:rPr sz="1800" spc="5" dirty="0">
                <a:cs typeface="Calibri"/>
              </a:rPr>
              <a:t>a</a:t>
            </a:r>
            <a:r>
              <a:rPr sz="1800" dirty="0">
                <a:cs typeface="Calibri"/>
              </a:rPr>
              <a:t>l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and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d</a:t>
            </a:r>
            <a:r>
              <a:rPr sz="1800" dirty="0">
                <a:cs typeface="Calibri"/>
              </a:rPr>
              <a:t>u</a:t>
            </a:r>
            <a:r>
              <a:rPr sz="1800" spc="-40" dirty="0">
                <a:cs typeface="Calibri"/>
              </a:rPr>
              <a:t>r</a:t>
            </a:r>
            <a:r>
              <a:rPr sz="1800" dirty="0">
                <a:cs typeface="Calibri"/>
              </a:rPr>
              <a:t>a</a:t>
            </a:r>
            <a:r>
              <a:rPr sz="1800" spc="-5" dirty="0">
                <a:cs typeface="Calibri"/>
              </a:rPr>
              <a:t> </a:t>
            </a:r>
            <a:r>
              <a:rPr sz="1800" dirty="0">
                <a:cs typeface="Calibri"/>
              </a:rPr>
              <a:t>ma</a:t>
            </a:r>
            <a:r>
              <a:rPr sz="1800" spc="-35" dirty="0">
                <a:cs typeface="Calibri"/>
              </a:rPr>
              <a:t>t</a:t>
            </a:r>
            <a:r>
              <a:rPr sz="1800" dirty="0">
                <a:cs typeface="Calibri"/>
              </a:rPr>
              <a:t>er is </a:t>
            </a:r>
            <a:r>
              <a:rPr sz="1800" spc="-20" dirty="0">
                <a:cs typeface="Calibri"/>
              </a:rPr>
              <a:t>c</a:t>
            </a:r>
            <a:r>
              <a:rPr sz="1800" dirty="0">
                <a:cs typeface="Calibri"/>
              </a:rPr>
              <a:t>al</a:t>
            </a:r>
            <a:r>
              <a:rPr sz="1800" spc="-15" dirty="0">
                <a:cs typeface="Calibri"/>
              </a:rPr>
              <a:t>l</a:t>
            </a:r>
            <a:r>
              <a:rPr sz="1800" dirty="0">
                <a:cs typeface="Calibri"/>
              </a:rPr>
              <a:t>ed</a:t>
            </a:r>
            <a:r>
              <a:rPr sz="1800" spc="25" dirty="0">
                <a:cs typeface="Calibri"/>
              </a:rPr>
              <a:t> </a:t>
            </a:r>
            <a:r>
              <a:rPr sz="1800" dirty="0">
                <a:cs typeface="Calibri"/>
              </a:rPr>
              <a:t>the </a:t>
            </a:r>
            <a:r>
              <a:rPr sz="18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1800" spc="-5" dirty="0">
                <a:cs typeface="Calibri"/>
              </a:rPr>
              <a:t>.</a:t>
            </a:r>
            <a:endParaRPr sz="1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Arachnoid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Mater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1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800" spc="-5" dirty="0">
                <a:cs typeface="Calibri"/>
              </a:rPr>
              <a:t>Middle</a:t>
            </a:r>
            <a:r>
              <a:rPr sz="1800" spc="-1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layer</a:t>
            </a:r>
            <a:endParaRPr sz="1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75"/>
              </a:spcBef>
              <a:buFont typeface="Arial MT"/>
              <a:buChar char="•"/>
              <a:tabLst>
                <a:tab pos="698500" algn="l"/>
                <a:tab pos="699135" algn="l"/>
                <a:tab pos="9123045" algn="l"/>
              </a:tabLst>
            </a:pPr>
            <a:r>
              <a:rPr sz="1800" spc="-5" dirty="0">
                <a:cs typeface="Calibri"/>
              </a:rPr>
              <a:t>Space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between</a:t>
            </a:r>
            <a:r>
              <a:rPr sz="1800" spc="25" dirty="0">
                <a:cs typeface="Calibri"/>
              </a:rPr>
              <a:t> </a:t>
            </a:r>
            <a:r>
              <a:rPr sz="1800" dirty="0">
                <a:cs typeface="Calibri"/>
              </a:rPr>
              <a:t>the</a:t>
            </a:r>
            <a:r>
              <a:rPr sz="1800" spc="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dura</a:t>
            </a:r>
            <a:r>
              <a:rPr sz="1800" spc="20" dirty="0">
                <a:cs typeface="Calibri"/>
              </a:rPr>
              <a:t> </a:t>
            </a:r>
            <a:r>
              <a:rPr sz="1800" dirty="0">
                <a:cs typeface="Calibri"/>
              </a:rPr>
              <a:t>and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arachnoid</a:t>
            </a:r>
            <a:r>
              <a:rPr sz="1800" spc="2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mater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is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called</a:t>
            </a:r>
            <a:r>
              <a:rPr sz="1800" spc="30" dirty="0">
                <a:cs typeface="Calibri"/>
              </a:rPr>
              <a:t> </a:t>
            </a:r>
            <a:r>
              <a:rPr sz="1800" dirty="0">
                <a:cs typeface="Calibri"/>
              </a:rPr>
              <a:t>the</a:t>
            </a:r>
            <a:r>
              <a:rPr sz="1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dirty="0">
                <a:cs typeface="Calibri"/>
              </a:rPr>
              <a:t>.</a:t>
            </a:r>
          </a:p>
          <a:p>
            <a:pPr marL="241300" indent="-228600">
              <a:lnSpc>
                <a:spcPct val="100000"/>
              </a:lnSpc>
              <a:spcBef>
                <a:spcPts val="2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Pia </a:t>
            </a:r>
            <a:r>
              <a:rPr sz="2800" spc="-15" dirty="0">
                <a:cs typeface="Calibri"/>
              </a:rPr>
              <a:t>Mater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15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800" spc="-5" dirty="0">
                <a:cs typeface="Calibri"/>
              </a:rPr>
              <a:t>Inner</a:t>
            </a:r>
            <a:r>
              <a:rPr sz="1800" spc="-3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layer</a:t>
            </a:r>
            <a:endParaRPr sz="1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60"/>
              </a:spcBef>
              <a:buFont typeface="Arial MT"/>
              <a:buChar char="•"/>
              <a:tabLst>
                <a:tab pos="698500" algn="l"/>
                <a:tab pos="699135" algn="l"/>
                <a:tab pos="8980170" algn="l"/>
              </a:tabLst>
            </a:pPr>
            <a:r>
              <a:rPr sz="1800" spc="-5" dirty="0">
                <a:cs typeface="Calibri"/>
              </a:rPr>
              <a:t>Space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between</a:t>
            </a:r>
            <a:r>
              <a:rPr sz="1800" spc="20" dirty="0">
                <a:cs typeface="Calibri"/>
              </a:rPr>
              <a:t> </a:t>
            </a:r>
            <a:r>
              <a:rPr sz="1800" dirty="0">
                <a:cs typeface="Calibri"/>
              </a:rPr>
              <a:t>the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arachnoid</a:t>
            </a:r>
            <a:r>
              <a:rPr sz="1800" spc="20" dirty="0">
                <a:cs typeface="Calibri"/>
              </a:rPr>
              <a:t> </a:t>
            </a:r>
            <a:r>
              <a:rPr sz="1800" dirty="0">
                <a:cs typeface="Calibri"/>
              </a:rPr>
              <a:t>and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pia</a:t>
            </a:r>
            <a:r>
              <a:rPr sz="1800" spc="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mater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is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called</a:t>
            </a:r>
            <a:r>
              <a:rPr sz="1800" spc="35" dirty="0">
                <a:cs typeface="Calibri"/>
              </a:rPr>
              <a:t> </a:t>
            </a:r>
            <a:r>
              <a:rPr sz="1800" dirty="0">
                <a:cs typeface="Calibri"/>
              </a:rPr>
              <a:t>the</a:t>
            </a:r>
            <a:r>
              <a:rPr sz="1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dirty="0">
                <a:cs typeface="Calibri"/>
              </a:rPr>
              <a:t>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626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158095" cy="284035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20" dirty="0">
                <a:cs typeface="Calibri"/>
              </a:rPr>
              <a:t>Anatomy</a:t>
            </a:r>
            <a:r>
              <a:rPr sz="2800" spc="-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Summary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Review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-5" dirty="0">
                <a:cs typeface="Calibri"/>
              </a:rPr>
              <a:t> of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469900" marR="659130" indent="-457834">
              <a:lnSpc>
                <a:spcPts val="3020"/>
              </a:lnSpc>
              <a:spcBef>
                <a:spcPts val="104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ligaments,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muscles,</a:t>
            </a:r>
            <a:r>
              <a:rPr sz="2800" spc="4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nerves,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spinal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plexuses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not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 </a:t>
            </a:r>
            <a:r>
              <a:rPr sz="2800" spc="-6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tested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on.</a:t>
            </a:r>
            <a:endParaRPr sz="2800" dirty="0">
              <a:cs typeface="Calibri"/>
            </a:endParaRPr>
          </a:p>
          <a:p>
            <a:pPr marL="469900" marR="5080" indent="-457834">
              <a:lnSpc>
                <a:spcPts val="3020"/>
              </a:lnSpc>
              <a:spcBef>
                <a:spcPts val="100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Use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knowledge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relational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find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structures</a:t>
            </a:r>
            <a:r>
              <a:rPr sz="2800" spc="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when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given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single</a:t>
            </a:r>
            <a:r>
              <a:rPr sz="2800" spc="10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image.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035165" cy="4238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Positioning</a:t>
            </a:r>
            <a:r>
              <a:rPr sz="2800" u="heavy" spc="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for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a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CT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C-spine</a:t>
            </a:r>
            <a:endParaRPr sz="2800" dirty="0">
              <a:cs typeface="Calibri"/>
            </a:endParaRPr>
          </a:p>
          <a:p>
            <a:pPr marL="469900" indent="-457834">
              <a:lnSpc>
                <a:spcPts val="3065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Patient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Position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Head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holder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or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molded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sponge</a:t>
            </a:r>
            <a:endParaRPr sz="2400" dirty="0">
              <a:cs typeface="Calibri"/>
            </a:endParaRPr>
          </a:p>
          <a:p>
            <a:pPr marL="469900">
              <a:lnSpc>
                <a:spcPts val="2590"/>
              </a:lnSpc>
            </a:pPr>
            <a:r>
              <a:rPr sz="2400" dirty="0">
                <a:cs typeface="Arial MT"/>
              </a:rPr>
              <a:t>•</a:t>
            </a: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Reduce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patient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motion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Ask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patient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depress</a:t>
            </a:r>
            <a:r>
              <a:rPr sz="2400" dirty="0">
                <a:cs typeface="Calibri"/>
              </a:rPr>
              <a:t> their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shoulders</a:t>
            </a:r>
            <a:endParaRPr sz="2400" dirty="0">
              <a:cs typeface="Calibri"/>
            </a:endParaRPr>
          </a:p>
          <a:p>
            <a:pPr marL="469900" indent="-457834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Position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No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rotation, </a:t>
            </a:r>
            <a:r>
              <a:rPr sz="2400" spc="-5" dirty="0">
                <a:cs typeface="Calibri"/>
              </a:rPr>
              <a:t>neck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slightly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extended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Angle</a:t>
            </a:r>
            <a:r>
              <a:rPr sz="2400" spc="-10" dirty="0">
                <a:cs typeface="Calibri"/>
              </a:rPr>
              <a:t> patient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so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gantry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and </a:t>
            </a:r>
            <a:r>
              <a:rPr sz="2400" spc="-15" dirty="0">
                <a:cs typeface="Calibri"/>
              </a:rPr>
              <a:t>hard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palate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are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parallel</a:t>
            </a:r>
            <a:endParaRPr sz="24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22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Scan direction: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4955394"/>
            <a:ext cx="149860" cy="422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00" spc="-5" dirty="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5010530"/>
            <a:ext cx="215773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55"/>
              </a:lnSpc>
            </a:pPr>
            <a:r>
              <a:rPr sz="2800" spc="-10" dirty="0">
                <a:cs typeface="Calibri"/>
              </a:rPr>
              <a:t>Scan</a:t>
            </a:r>
            <a:r>
              <a:rPr sz="2800" spc="-5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direction:</a:t>
            </a:r>
            <a:endParaRPr sz="2800" dirty="0"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4843145" cy="287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Positioning</a:t>
            </a:r>
            <a:r>
              <a:rPr sz="2800" u="heavy" spc="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for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a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CT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T-spine</a:t>
            </a:r>
            <a:endParaRPr sz="2800" dirty="0">
              <a:cs typeface="Calibri"/>
            </a:endParaRPr>
          </a:p>
          <a:p>
            <a:pPr marL="469900" indent="-457834">
              <a:lnSpc>
                <a:spcPts val="3065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Patient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Position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605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Supine,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Feet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First</a:t>
            </a:r>
            <a:r>
              <a:rPr sz="2400" spc="-4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into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gantry</a:t>
            </a:r>
            <a:endParaRPr sz="2400" dirty="0">
              <a:cs typeface="Calibri"/>
            </a:endParaRPr>
          </a:p>
          <a:p>
            <a:pPr marL="355600">
              <a:lnSpc>
                <a:spcPts val="2590"/>
              </a:lnSpc>
            </a:pPr>
            <a:r>
              <a:rPr sz="2400" dirty="0">
                <a:cs typeface="Arial MT"/>
              </a:rPr>
              <a:t>•</a:t>
            </a:r>
          </a:p>
          <a:p>
            <a:pPr marL="812800" lvl="1" indent="-457834">
              <a:lnSpc>
                <a:spcPts val="2735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Reduce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patient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motion</a:t>
            </a:r>
            <a:endParaRPr sz="2400" dirty="0">
              <a:cs typeface="Calibri"/>
            </a:endParaRPr>
          </a:p>
          <a:p>
            <a:pPr marL="469900" indent="-457834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Position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750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Calibri"/>
              </a:rPr>
              <a:t>No</a:t>
            </a:r>
            <a:r>
              <a:rPr sz="2400" spc="-4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rotation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4955394"/>
            <a:ext cx="149860" cy="422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00" spc="-5" dirty="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5010530"/>
            <a:ext cx="215773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55"/>
              </a:lnSpc>
            </a:pPr>
            <a:r>
              <a:rPr sz="2800" spc="-10" dirty="0">
                <a:cs typeface="Calibri"/>
              </a:rPr>
              <a:t>Scan</a:t>
            </a:r>
            <a:r>
              <a:rPr sz="2800" spc="-5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direction:</a:t>
            </a:r>
            <a:endParaRPr sz="2800" dirty="0"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4843145" cy="287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Positioning</a:t>
            </a:r>
            <a:r>
              <a:rPr sz="2800" u="heavy" spc="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for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a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CT L-spine</a:t>
            </a:r>
            <a:endParaRPr sz="2800" dirty="0">
              <a:cs typeface="Calibri"/>
            </a:endParaRPr>
          </a:p>
          <a:p>
            <a:pPr marL="469900" indent="-457834">
              <a:lnSpc>
                <a:spcPts val="3065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Patient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Position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605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Supine,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Feet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First</a:t>
            </a:r>
            <a:r>
              <a:rPr sz="2400" spc="-4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into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gantry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ts val="2590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Calibri"/>
              </a:rPr>
              <a:t>Raise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arms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over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head</a:t>
            </a:r>
            <a:endParaRPr sz="2400" dirty="0">
              <a:cs typeface="Calibri"/>
            </a:endParaRPr>
          </a:p>
          <a:p>
            <a:pPr marL="355600">
              <a:lnSpc>
                <a:spcPts val="2735"/>
              </a:lnSpc>
            </a:pPr>
            <a:r>
              <a:rPr sz="2400" dirty="0">
                <a:cs typeface="Arial MT"/>
              </a:rPr>
              <a:t>•</a:t>
            </a:r>
          </a:p>
          <a:p>
            <a:pPr marL="469900" indent="-457834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Position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ts val="2750"/>
              </a:lnSpc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Calibri"/>
              </a:rPr>
              <a:t>No</a:t>
            </a:r>
            <a:r>
              <a:rPr sz="2400" spc="-4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rotation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7341234" cy="375348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How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</a:t>
            </a:r>
            <a:r>
              <a:rPr sz="2800" spc="-10" dirty="0">
                <a:cs typeface="Calibri"/>
              </a:rPr>
              <a:t> </a:t>
            </a:r>
            <a:r>
              <a:rPr sz="2800" dirty="0">
                <a:cs typeface="Calibri"/>
              </a:rPr>
              <a:t>CT </a:t>
            </a:r>
            <a:r>
              <a:rPr sz="2800" spc="-10" dirty="0">
                <a:cs typeface="Calibri"/>
              </a:rPr>
              <a:t>images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 </a:t>
            </a:r>
            <a:r>
              <a:rPr sz="2800" spc="-10" dirty="0">
                <a:cs typeface="Calibri"/>
              </a:rPr>
              <a:t>spine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acquired?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Helical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30" dirty="0">
                <a:cs typeface="Calibri"/>
              </a:rPr>
              <a:t>Very</a:t>
            </a:r>
            <a:r>
              <a:rPr sz="2400" spc="-15" dirty="0">
                <a:cs typeface="Calibri"/>
              </a:rPr>
              <a:t> rarely</a:t>
            </a:r>
            <a:r>
              <a:rPr sz="2400" spc="-20" dirty="0">
                <a:cs typeface="Calibri"/>
              </a:rPr>
              <a:t> contrast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enhanced</a:t>
            </a:r>
          </a:p>
          <a:p>
            <a:pPr marL="812800" lvl="1" indent="-457834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Thin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slices</a:t>
            </a:r>
            <a:endParaRPr sz="2400" dirty="0"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220"/>
              </a:spcBef>
            </a:pPr>
            <a:r>
              <a:rPr sz="2400" dirty="0">
                <a:cs typeface="Arial MT"/>
              </a:rPr>
              <a:t>•</a:t>
            </a:r>
          </a:p>
          <a:p>
            <a:pPr marL="469900" indent="-457834">
              <a:lnSpc>
                <a:spcPct val="100000"/>
              </a:lnSpc>
              <a:spcBef>
                <a:spcPts val="63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How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are</a:t>
            </a:r>
            <a:r>
              <a:rPr sz="2800" spc="-5" dirty="0">
                <a:cs typeface="Calibri"/>
              </a:rPr>
              <a:t> CT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images</a:t>
            </a:r>
            <a:r>
              <a:rPr sz="2800" spc="-5" dirty="0">
                <a:cs typeface="Calibri"/>
              </a:rPr>
              <a:t> of the</a:t>
            </a:r>
            <a:r>
              <a:rPr sz="2800" spc="-10" dirty="0">
                <a:cs typeface="Calibri"/>
              </a:rPr>
              <a:t> spine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viewed?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812800" algn="l"/>
                <a:tab pos="813435" algn="l"/>
                <a:tab pos="6517640" algn="l"/>
              </a:tabLst>
            </a:pPr>
            <a:r>
              <a:rPr sz="2400" spc="-5" dirty="0">
                <a:cs typeface="Calibri"/>
              </a:rPr>
              <a:t>MPR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coronal, sagittal,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planes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20"/>
              </a:spcBef>
              <a:buFont typeface="Arial MT"/>
              <a:buChar char="•"/>
              <a:tabLst>
                <a:tab pos="812800" algn="l"/>
                <a:tab pos="813435" algn="l"/>
                <a:tab pos="7182484" algn="l"/>
              </a:tabLst>
            </a:pPr>
            <a:r>
              <a:rPr sz="2400" dirty="0">
                <a:cs typeface="Calibri"/>
              </a:rPr>
              <a:t>3D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rendering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(useful</a:t>
            </a:r>
            <a:r>
              <a:rPr sz="240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)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Calibri"/>
              </a:rPr>
              <a:t>Bone</a:t>
            </a:r>
            <a:r>
              <a:rPr sz="2400" spc="-15" dirty="0">
                <a:cs typeface="Calibri"/>
              </a:rPr>
              <a:t> </a:t>
            </a:r>
            <a:r>
              <a:rPr sz="2400" spc="-35" dirty="0">
                <a:cs typeface="Calibri"/>
              </a:rPr>
              <a:t>Window,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WW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2000,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WL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500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28701"/>
            <a:ext cx="5788662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03448" y="1146047"/>
            <a:ext cx="5346192" cy="534619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9718675" cy="295402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10" dirty="0">
                <a:cs typeface="Calibri"/>
              </a:rPr>
              <a:t>Challenges</a:t>
            </a:r>
            <a:r>
              <a:rPr sz="2800" spc="-5" dirty="0">
                <a:cs typeface="Calibri"/>
              </a:rPr>
              <a:t> in</a:t>
            </a:r>
            <a:r>
              <a:rPr sz="2800" spc="-10" dirty="0">
                <a:cs typeface="Calibri"/>
              </a:rPr>
              <a:t> scanning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Hardware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3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Management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– </a:t>
            </a:r>
            <a:r>
              <a:rPr sz="2400" spc="-5" dirty="0">
                <a:cs typeface="Calibri"/>
              </a:rPr>
              <a:t>Split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scan,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acquire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conventional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method,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tilt</a:t>
            </a:r>
            <a:r>
              <a:rPr sz="2400" spc="-15" dirty="0">
                <a:cs typeface="Calibri"/>
              </a:rPr>
              <a:t> </a:t>
            </a:r>
            <a:r>
              <a:rPr sz="2400" spc="-35" dirty="0">
                <a:cs typeface="Calibri"/>
              </a:rPr>
              <a:t>gantry.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Smooth</a:t>
            </a:r>
            <a:r>
              <a:rPr sz="2400" spc="-5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filter</a:t>
            </a:r>
            <a:endParaRPr sz="2400" dirty="0"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219"/>
              </a:spcBef>
            </a:pPr>
            <a:r>
              <a:rPr sz="2400" dirty="0">
                <a:cs typeface="Arial MT"/>
              </a:rPr>
              <a:t>•</a:t>
            </a:r>
          </a:p>
          <a:p>
            <a:pPr marL="812800" marR="5080" lvl="1" indent="-457200">
              <a:lnSpc>
                <a:spcPts val="2590"/>
              </a:lnSpc>
              <a:spcBef>
                <a:spcPts val="530"/>
              </a:spcBef>
              <a:buFont typeface="Arial MT"/>
              <a:buChar char="•"/>
              <a:tabLst>
                <a:tab pos="812800" algn="l"/>
                <a:tab pos="813435" algn="l"/>
                <a:tab pos="7214870" algn="l"/>
              </a:tabLst>
            </a:pPr>
            <a:r>
              <a:rPr sz="2400" spc="-5" dirty="0">
                <a:cs typeface="Calibri"/>
              </a:rPr>
              <a:t>Extensive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hardware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tough,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causes</a:t>
            </a:r>
            <a:r>
              <a:rPr sz="2400" dirty="0">
                <a:cs typeface="Calibri"/>
              </a:rPr>
              <a:t> major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artifact.	Can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sometimes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be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 </a:t>
            </a:r>
            <a:r>
              <a:rPr sz="2400" spc="-5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contraindication</a:t>
            </a:r>
            <a:r>
              <a:rPr sz="2400" spc="-2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spc="-10" dirty="0">
                <a:cs typeface="Calibri"/>
              </a:rPr>
              <a:t> </a:t>
            </a:r>
            <a:r>
              <a:rPr sz="2400" spc="5" dirty="0">
                <a:cs typeface="Calibri"/>
              </a:rPr>
              <a:t>CT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spine.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7500" y="1600200"/>
            <a:ext cx="6477000" cy="435102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011295" y="6096711"/>
            <a:ext cx="376047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cs typeface="Calibri"/>
              </a:rPr>
              <a:t>Image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Source:</a:t>
            </a:r>
            <a:r>
              <a:rPr sz="1800" spc="459" dirty="0">
                <a:cs typeface="Calibri"/>
              </a:rPr>
              <a:t> </a:t>
            </a:r>
            <a:r>
              <a:rPr sz="1800" spc="-10" dirty="0">
                <a:cs typeface="Calibri"/>
                <a:hlinkClick r:id="rId3"/>
              </a:rPr>
              <a:t>http://iopscience.iop.org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5264150" cy="3119444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Common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Indications</a:t>
            </a:r>
            <a:r>
              <a:rPr sz="2800" spc="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10" dirty="0">
                <a:cs typeface="Calibri"/>
              </a:rPr>
              <a:t> Spine</a:t>
            </a:r>
            <a:endParaRPr sz="2800"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sz="2400" dirty="0">
                <a:cs typeface="Arial MT"/>
              </a:rPr>
              <a:t>•</a:t>
            </a:r>
            <a:endParaRPr sz="2400"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19"/>
              </a:spcBef>
            </a:pPr>
            <a:r>
              <a:rPr sz="2400" dirty="0">
                <a:cs typeface="Arial MT"/>
              </a:rPr>
              <a:t>•</a:t>
            </a:r>
            <a:endParaRPr sz="2400"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4000">
              <a:cs typeface="Arial MT"/>
            </a:endParaRPr>
          </a:p>
          <a:p>
            <a:pPr marL="469900" indent="-457834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Contraindications</a:t>
            </a:r>
            <a:r>
              <a:rPr sz="2800" spc="3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spine</a:t>
            </a:r>
            <a:endParaRPr sz="280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Pregnancy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(weigh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risk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vs.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benefit)</a:t>
            </a:r>
            <a:endParaRPr sz="240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Extensive</a:t>
            </a:r>
            <a:r>
              <a:rPr sz="2400" spc="-4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hardware</a:t>
            </a:r>
            <a:endParaRPr sz="2400"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3456940" cy="411797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Cervical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  <a:tab pos="1670685" algn="l"/>
              </a:tabLst>
            </a:pPr>
            <a:r>
              <a:rPr sz="2800" spc="-10" dirty="0">
                <a:cs typeface="Calibri"/>
              </a:rPr>
              <a:t>Scouts:	</a:t>
            </a:r>
            <a:r>
              <a:rPr sz="2800" spc="-5" dirty="0">
                <a:cs typeface="Calibri"/>
              </a:rPr>
              <a:t>AP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Lateral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Included: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Thin</a:t>
            </a:r>
            <a:r>
              <a:rPr sz="2800" spc="-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slices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Pitch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&lt;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1.0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19728" y="1825751"/>
            <a:ext cx="4352544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6188710" cy="349186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Cervical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  <a:tab pos="1470660" algn="l"/>
              </a:tabLst>
            </a:pPr>
            <a:r>
              <a:rPr sz="2800" spc="-40" dirty="0">
                <a:cs typeface="Calibri"/>
              </a:rPr>
              <a:t>SFOV:	</a:t>
            </a:r>
            <a:r>
              <a:rPr sz="2800" spc="-15" dirty="0">
                <a:cs typeface="Calibri"/>
              </a:rPr>
              <a:t>Large</a:t>
            </a:r>
            <a:r>
              <a:rPr sz="2800" spc="-5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body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  <a:tab pos="1525270" algn="l"/>
              </a:tabLst>
            </a:pPr>
            <a:r>
              <a:rPr sz="2800" spc="-40" dirty="0">
                <a:cs typeface="Calibri"/>
              </a:rPr>
              <a:t>DFOV:	</a:t>
            </a:r>
            <a:r>
              <a:rPr sz="2800" spc="-5" dirty="0">
                <a:cs typeface="Calibri"/>
              </a:rPr>
              <a:t>14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cm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  <a:tab pos="2160270" algn="l"/>
              </a:tabLst>
            </a:pPr>
            <a:r>
              <a:rPr sz="2800" spc="-10" dirty="0">
                <a:cs typeface="Calibri"/>
              </a:rPr>
              <a:t>Algorithm:	</a:t>
            </a:r>
            <a:r>
              <a:rPr sz="2800" spc="-5" dirty="0">
                <a:cs typeface="Calibri"/>
              </a:rPr>
              <a:t>Bone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812800" algn="l"/>
                <a:tab pos="813435" algn="l"/>
                <a:tab pos="4047490" algn="l"/>
                <a:tab pos="6175375" algn="l"/>
              </a:tabLst>
            </a:pPr>
            <a:r>
              <a:rPr sz="2400" spc="-5" dirty="0">
                <a:cs typeface="Calibri"/>
              </a:rPr>
              <a:t>Window: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WW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WL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691939"/>
            <a:ext cx="4307205" cy="4248785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26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600" u="heavy" spc="-4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cs typeface="Calibri"/>
              </a:rPr>
              <a:t>Cervical</a:t>
            </a:r>
            <a:r>
              <a:rPr sz="2600" u="heavy" spc="-3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Spine</a:t>
            </a:r>
            <a:endParaRPr sz="26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489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200" spc="-5" dirty="0">
                <a:cs typeface="Calibri"/>
              </a:rPr>
              <a:t>Acquisition</a:t>
            </a:r>
            <a:r>
              <a:rPr sz="2200" spc="-40" dirty="0">
                <a:cs typeface="Calibri"/>
              </a:rPr>
              <a:t> </a:t>
            </a:r>
            <a:r>
              <a:rPr sz="2200" spc="-20" dirty="0">
                <a:cs typeface="Calibri"/>
              </a:rPr>
              <a:t>kVp:</a:t>
            </a:r>
            <a:endParaRPr sz="22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29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200" spc="-5" dirty="0">
                <a:cs typeface="Calibri"/>
              </a:rPr>
              <a:t>Acquisition</a:t>
            </a:r>
            <a:r>
              <a:rPr sz="2200" spc="-4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mA:</a:t>
            </a:r>
            <a:endParaRPr sz="22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6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10" dirty="0">
                <a:cs typeface="Calibri"/>
              </a:rPr>
              <a:t>use</a:t>
            </a:r>
            <a:r>
              <a:rPr sz="1900" spc="-40" dirty="0">
                <a:cs typeface="Calibri"/>
              </a:rPr>
              <a:t> </a:t>
            </a:r>
            <a:r>
              <a:rPr sz="1900" spc="-55" dirty="0">
                <a:cs typeface="Calibri"/>
              </a:rPr>
              <a:t>ATCM</a:t>
            </a:r>
            <a:endParaRPr sz="19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9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200" spc="-10" dirty="0">
                <a:cs typeface="Calibri"/>
              </a:rPr>
              <a:t>Reconstruction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details</a:t>
            </a:r>
            <a:r>
              <a:rPr sz="2200" spc="-1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will</a:t>
            </a:r>
            <a:r>
              <a:rPr sz="2200" spc="-3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vary</a:t>
            </a:r>
            <a:endParaRPr sz="22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6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5" dirty="0">
                <a:cs typeface="Calibri"/>
              </a:rPr>
              <a:t>MPR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–</a:t>
            </a:r>
            <a:r>
              <a:rPr sz="1900" spc="-2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oblique</a:t>
            </a:r>
            <a:r>
              <a:rPr sz="1900" spc="1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reconstructions</a:t>
            </a:r>
            <a:endParaRPr sz="19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5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5" dirty="0">
                <a:cs typeface="Calibri"/>
              </a:rPr>
              <a:t>Slice</a:t>
            </a:r>
            <a:r>
              <a:rPr sz="1900" spc="-2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Thickness</a:t>
            </a:r>
            <a:endParaRPr sz="19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3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5" dirty="0">
                <a:cs typeface="Calibri"/>
              </a:rPr>
              <a:t>Windowing</a:t>
            </a:r>
            <a:endParaRPr sz="19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4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15" dirty="0">
                <a:cs typeface="Calibri"/>
              </a:rPr>
              <a:t>Filters</a:t>
            </a:r>
            <a:r>
              <a:rPr sz="1900" spc="1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–</a:t>
            </a:r>
            <a:r>
              <a:rPr sz="1900" spc="-10" dirty="0">
                <a:cs typeface="Calibri"/>
              </a:rPr>
              <a:t> high</a:t>
            </a:r>
            <a:r>
              <a:rPr sz="1900" spc="2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resolution</a:t>
            </a:r>
            <a:r>
              <a:rPr sz="1900" spc="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spine</a:t>
            </a:r>
            <a:r>
              <a:rPr sz="1900" spc="15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filters</a:t>
            </a:r>
            <a:endParaRPr sz="19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5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1900" spc="-20" dirty="0">
                <a:cs typeface="Calibri"/>
              </a:rPr>
              <a:t>3D,</a:t>
            </a:r>
            <a:r>
              <a:rPr sz="1900" spc="-1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if</a:t>
            </a:r>
            <a:r>
              <a:rPr sz="1900" spc="-3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indicated</a:t>
            </a:r>
            <a:endParaRPr sz="1900" dirty="0"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3456940" cy="411797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Thoracic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  <a:tab pos="1670685" algn="l"/>
              </a:tabLst>
            </a:pPr>
            <a:r>
              <a:rPr sz="2800" spc="-10" dirty="0">
                <a:cs typeface="Calibri"/>
              </a:rPr>
              <a:t>Scouts:	</a:t>
            </a:r>
            <a:r>
              <a:rPr sz="2800" spc="-5" dirty="0">
                <a:cs typeface="Calibri"/>
              </a:rPr>
              <a:t>AP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Lateral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Included: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Thin</a:t>
            </a:r>
            <a:r>
              <a:rPr sz="2800" spc="-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slices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Pitch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&lt;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1.0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51476" y="1825751"/>
            <a:ext cx="2289048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6036310" cy="349186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Thoracic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  <a:tab pos="1470660" algn="l"/>
              </a:tabLst>
            </a:pPr>
            <a:r>
              <a:rPr sz="2800" spc="-40" dirty="0">
                <a:cs typeface="Calibri"/>
              </a:rPr>
              <a:t>SFOV:	</a:t>
            </a:r>
            <a:r>
              <a:rPr sz="2800" spc="-15" dirty="0">
                <a:cs typeface="Calibri"/>
              </a:rPr>
              <a:t>Large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  <a:tab pos="1525270" algn="l"/>
              </a:tabLst>
            </a:pPr>
            <a:r>
              <a:rPr sz="2800" spc="-40" dirty="0">
                <a:cs typeface="Calibri"/>
              </a:rPr>
              <a:t>DFOV:	</a:t>
            </a:r>
            <a:r>
              <a:rPr sz="2800" spc="-5" dirty="0">
                <a:cs typeface="Calibri"/>
              </a:rPr>
              <a:t>16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cm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Algorithm: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812800" algn="l"/>
                <a:tab pos="813435" algn="l"/>
                <a:tab pos="2069464" algn="l"/>
                <a:tab pos="4116070" algn="l"/>
                <a:tab pos="6022975" algn="l"/>
              </a:tabLst>
            </a:pPr>
            <a:r>
              <a:rPr sz="2400" spc="-5" dirty="0">
                <a:cs typeface="Calibri"/>
              </a:rPr>
              <a:t>Window:	</a:t>
            </a:r>
            <a:r>
              <a:rPr sz="2400" dirty="0">
                <a:cs typeface="Calibri"/>
              </a:rPr>
              <a:t>WW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WL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694606"/>
            <a:ext cx="4498340" cy="4401185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Thoracic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439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5" dirty="0">
                <a:cs typeface="Calibri"/>
              </a:rPr>
              <a:t>Acquisition</a:t>
            </a:r>
            <a:r>
              <a:rPr sz="2400" spc="-8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kVp: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305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dirty="0">
                <a:cs typeface="Calibri"/>
              </a:rPr>
              <a:t>Acquisition</a:t>
            </a:r>
            <a:r>
              <a:rPr sz="2400" spc="-60" dirty="0">
                <a:cs typeface="Calibri"/>
              </a:rPr>
              <a:t> </a:t>
            </a:r>
            <a:r>
              <a:rPr sz="2400" dirty="0">
                <a:cs typeface="Calibri"/>
              </a:rPr>
              <a:t>mA:</a:t>
            </a:r>
          </a:p>
          <a:p>
            <a:pPr marL="812800" lvl="1" indent="-457834">
              <a:lnSpc>
                <a:spcPct val="100000"/>
              </a:lnSpc>
              <a:spcBef>
                <a:spcPts val="4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5" dirty="0">
                <a:cs typeface="Calibri"/>
              </a:rPr>
              <a:t>use</a:t>
            </a:r>
            <a:r>
              <a:rPr sz="2000" spc="-40" dirty="0">
                <a:cs typeface="Calibri"/>
              </a:rPr>
              <a:t> </a:t>
            </a:r>
            <a:r>
              <a:rPr sz="2000" spc="-50" dirty="0">
                <a:cs typeface="Calibri"/>
              </a:rPr>
              <a:t>ATCM</a:t>
            </a:r>
            <a:endParaRPr sz="20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26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10" dirty="0">
                <a:cs typeface="Calibri"/>
              </a:rPr>
              <a:t>Reconstruction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details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will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vary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3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dirty="0">
                <a:cs typeface="Calibri"/>
              </a:rPr>
              <a:t>MPR</a:t>
            </a:r>
            <a:r>
              <a:rPr sz="2000" spc="-20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oblique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reconstructions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5" dirty="0">
                <a:cs typeface="Calibri"/>
              </a:rPr>
              <a:t>Slice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Thickness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5" dirty="0">
                <a:cs typeface="Calibri"/>
              </a:rPr>
              <a:t>Windowing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15" dirty="0">
                <a:cs typeface="Calibri"/>
              </a:rPr>
              <a:t>Filters</a:t>
            </a:r>
            <a:r>
              <a:rPr sz="2000" spc="3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high resolution spine </a:t>
            </a:r>
            <a:r>
              <a:rPr sz="2000" spc="-15" dirty="0">
                <a:cs typeface="Calibri"/>
              </a:rPr>
              <a:t>filters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000" spc="-15" dirty="0">
                <a:cs typeface="Calibri"/>
              </a:rPr>
              <a:t>3D,</a:t>
            </a:r>
            <a:r>
              <a:rPr sz="2000" spc="-50" dirty="0">
                <a:cs typeface="Calibri"/>
              </a:rPr>
              <a:t> </a:t>
            </a:r>
            <a:r>
              <a:rPr sz="2000" dirty="0">
                <a:cs typeface="Calibri"/>
              </a:rPr>
              <a:t>if</a:t>
            </a:r>
            <a:r>
              <a:rPr sz="2000" spc="-1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indicated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609600"/>
            <a:ext cx="579120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3456940" cy="411797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Lumbar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  <a:tab pos="1670685" algn="l"/>
              </a:tabLst>
            </a:pPr>
            <a:r>
              <a:rPr sz="2800" spc="-10" dirty="0">
                <a:cs typeface="Calibri"/>
              </a:rPr>
              <a:t>Scouts:	</a:t>
            </a:r>
            <a:r>
              <a:rPr sz="2800" spc="-5" dirty="0">
                <a:cs typeface="Calibri"/>
              </a:rPr>
              <a:t>AP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Lateral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Included: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Thin</a:t>
            </a:r>
            <a:r>
              <a:rPr sz="2800" spc="-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slices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Pitch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&lt;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1.0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48300" y="3096767"/>
            <a:ext cx="1295400" cy="1808987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4309745" cy="385939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Lumbar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  <a:tab pos="1470660" algn="l"/>
              </a:tabLst>
            </a:pPr>
            <a:r>
              <a:rPr sz="2800" spc="-40" dirty="0">
                <a:cs typeface="Calibri"/>
              </a:rPr>
              <a:t>SFOV:	</a:t>
            </a:r>
            <a:r>
              <a:rPr sz="2800" spc="-15" dirty="0">
                <a:cs typeface="Calibri"/>
              </a:rPr>
              <a:t>Large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  <a:tab pos="1525270" algn="l"/>
              </a:tabLst>
            </a:pPr>
            <a:r>
              <a:rPr sz="2800" spc="-40" dirty="0">
                <a:cs typeface="Calibri"/>
              </a:rPr>
              <a:t>DFOV:	</a:t>
            </a:r>
            <a:r>
              <a:rPr sz="2800" spc="-5" dirty="0">
                <a:cs typeface="Calibri"/>
              </a:rPr>
              <a:t>14-16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cm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Algorithm: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812800" algn="l"/>
                <a:tab pos="813435" algn="l"/>
                <a:tab pos="2069464" algn="l"/>
              </a:tabLst>
            </a:pPr>
            <a:r>
              <a:rPr sz="2400" spc="-5" dirty="0">
                <a:cs typeface="Calibri"/>
              </a:rPr>
              <a:t>Window:	</a:t>
            </a:r>
            <a:r>
              <a:rPr sz="2400" dirty="0">
                <a:cs typeface="Calibri"/>
              </a:rPr>
              <a:t>WW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2000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WL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500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35507" y="1394221"/>
            <a:ext cx="4498340" cy="440055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Lumbar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434"/>
              </a:spcBef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sz="2400" spc="-5" dirty="0">
                <a:cs typeface="Calibri"/>
              </a:rPr>
              <a:t>Acquisition</a:t>
            </a:r>
            <a:r>
              <a:rPr sz="2400" spc="-35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kVp </a:t>
            </a:r>
            <a:r>
              <a:rPr sz="2400" spc="-5" dirty="0">
                <a:cs typeface="Calibri"/>
              </a:rPr>
              <a:t>140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305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sz="2400" spc="-5" dirty="0">
                <a:cs typeface="Calibri"/>
              </a:rPr>
              <a:t>Acquisition</a:t>
            </a:r>
            <a:r>
              <a:rPr sz="2400" spc="-45" dirty="0">
                <a:cs typeface="Calibri"/>
              </a:rPr>
              <a:t> </a:t>
            </a:r>
            <a:r>
              <a:rPr sz="2400" dirty="0">
                <a:cs typeface="Calibri"/>
              </a:rPr>
              <a:t>mA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150-500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40"/>
              </a:spcBef>
              <a:buFont typeface="Arial MT"/>
              <a:buChar char="•"/>
              <a:tabLst>
                <a:tab pos="812165" algn="l"/>
                <a:tab pos="813435" algn="l"/>
              </a:tabLst>
            </a:pPr>
            <a:r>
              <a:rPr sz="2000" spc="-5" dirty="0">
                <a:cs typeface="Calibri"/>
              </a:rPr>
              <a:t>use</a:t>
            </a:r>
            <a:r>
              <a:rPr sz="2000" spc="-40" dirty="0">
                <a:cs typeface="Calibri"/>
              </a:rPr>
              <a:t> </a:t>
            </a:r>
            <a:r>
              <a:rPr sz="2000" spc="-50" dirty="0">
                <a:cs typeface="Calibri"/>
              </a:rPr>
              <a:t>ATCM</a:t>
            </a:r>
            <a:endParaRPr sz="20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2600" dirty="0"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sz="2400" spc="-10" dirty="0">
                <a:cs typeface="Calibri"/>
              </a:rPr>
              <a:t>Reconstruction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details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will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vary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30"/>
              </a:spcBef>
              <a:buFont typeface="Arial MT"/>
              <a:buChar char="•"/>
              <a:tabLst>
                <a:tab pos="812165" algn="l"/>
                <a:tab pos="813435" algn="l"/>
              </a:tabLst>
            </a:pPr>
            <a:r>
              <a:rPr sz="2000" dirty="0">
                <a:cs typeface="Calibri"/>
              </a:rPr>
              <a:t>MPR</a:t>
            </a:r>
            <a:r>
              <a:rPr sz="2000" spc="-20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oblique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reconstructions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812165" algn="l"/>
                <a:tab pos="813435" algn="l"/>
              </a:tabLst>
            </a:pPr>
            <a:r>
              <a:rPr sz="2000" spc="-5" dirty="0">
                <a:cs typeface="Calibri"/>
              </a:rPr>
              <a:t>Slice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Thickness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812165" algn="l"/>
                <a:tab pos="813435" algn="l"/>
              </a:tabLst>
            </a:pPr>
            <a:r>
              <a:rPr sz="2000" spc="-5" dirty="0">
                <a:cs typeface="Calibri"/>
              </a:rPr>
              <a:t>Windowing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10"/>
              </a:spcBef>
              <a:buFont typeface="Arial MT"/>
              <a:buChar char="•"/>
              <a:tabLst>
                <a:tab pos="812165" algn="l"/>
                <a:tab pos="813435" algn="l"/>
              </a:tabLst>
            </a:pPr>
            <a:r>
              <a:rPr sz="2000" spc="-15" dirty="0">
                <a:cs typeface="Calibri"/>
              </a:rPr>
              <a:t>Filters</a:t>
            </a:r>
            <a:r>
              <a:rPr sz="2000" spc="3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high resolution spine </a:t>
            </a:r>
            <a:r>
              <a:rPr sz="2000" spc="-15" dirty="0">
                <a:cs typeface="Calibri"/>
              </a:rPr>
              <a:t>filters</a:t>
            </a:r>
            <a:endParaRPr sz="20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812165" algn="l"/>
                <a:tab pos="813435" algn="l"/>
              </a:tabLst>
            </a:pPr>
            <a:r>
              <a:rPr sz="2000" spc="-15" dirty="0">
                <a:cs typeface="Calibri"/>
              </a:rPr>
              <a:t>3D,</a:t>
            </a:r>
            <a:r>
              <a:rPr sz="2000" spc="-55" dirty="0">
                <a:cs typeface="Calibri"/>
              </a:rPr>
              <a:t> </a:t>
            </a:r>
            <a:r>
              <a:rPr sz="2000" dirty="0">
                <a:cs typeface="Calibri"/>
              </a:rPr>
              <a:t>if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indicated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8009" y="1772157"/>
            <a:ext cx="10317480" cy="22631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spc="-5" dirty="0">
                <a:cs typeface="Calibri"/>
              </a:rPr>
              <a:t>No</a:t>
            </a:r>
            <a:r>
              <a:rPr sz="2800" spc="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contrast</a:t>
            </a:r>
            <a:r>
              <a:rPr sz="2800" spc="25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typically,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unless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indicated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approved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by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Radiologist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469900" indent="-457200">
              <a:lnSpc>
                <a:spcPct val="100000"/>
              </a:lnSpc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800" spc="-5" dirty="0">
                <a:cs typeface="Calibri"/>
              </a:rPr>
              <a:t>IV </a:t>
            </a:r>
            <a:r>
              <a:rPr sz="2800" spc="-25" dirty="0">
                <a:cs typeface="Calibri"/>
              </a:rPr>
              <a:t>contrast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protocol,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if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required: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812165" algn="l"/>
                <a:tab pos="813435" algn="l"/>
              </a:tabLst>
            </a:pPr>
            <a:r>
              <a:rPr sz="2400" spc="-5" dirty="0">
                <a:cs typeface="Calibri"/>
              </a:rPr>
              <a:t>100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ml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at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1.5ml/sec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812165" algn="l"/>
                <a:tab pos="813435" algn="l"/>
              </a:tabLst>
            </a:pPr>
            <a:r>
              <a:rPr sz="2400" spc="-10" dirty="0">
                <a:cs typeface="Calibri"/>
              </a:rPr>
              <a:t>Scan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delay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=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9387205" cy="200025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Summary</a:t>
            </a:r>
            <a:endParaRPr sz="28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10" dirty="0">
                <a:cs typeface="Calibri"/>
              </a:rPr>
              <a:t>Review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sectional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anatomy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spine</a:t>
            </a:r>
            <a:endParaRPr sz="2400" dirty="0">
              <a:cs typeface="Calibri"/>
            </a:endParaRPr>
          </a:p>
          <a:p>
            <a:pPr marL="812800" marR="5080" lvl="1" indent="-457200">
              <a:lnSpc>
                <a:spcPts val="2590"/>
              </a:lnSpc>
              <a:spcBef>
                <a:spcPts val="545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10" dirty="0">
                <a:cs typeface="Calibri"/>
              </a:rPr>
              <a:t>Review </a:t>
            </a:r>
            <a:r>
              <a:rPr sz="2400" spc="-5" dirty="0">
                <a:cs typeface="Calibri"/>
              </a:rPr>
              <a:t>indication, </a:t>
            </a:r>
            <a:r>
              <a:rPr sz="2400" spc="-10" dirty="0">
                <a:cs typeface="Calibri"/>
              </a:rPr>
              <a:t>contraindications, </a:t>
            </a:r>
            <a:r>
              <a:rPr sz="2400" dirty="0">
                <a:cs typeface="Calibri"/>
              </a:rPr>
              <a:t>and </a:t>
            </a:r>
            <a:r>
              <a:rPr sz="2400" spc="-10" dirty="0">
                <a:cs typeface="Calibri"/>
              </a:rPr>
              <a:t>technical </a:t>
            </a:r>
            <a:r>
              <a:rPr sz="2400" spc="-20" dirty="0">
                <a:cs typeface="Calibri"/>
              </a:rPr>
              <a:t>factors </a:t>
            </a:r>
            <a:r>
              <a:rPr sz="2400" spc="-15" dirty="0">
                <a:cs typeface="Calibri"/>
              </a:rPr>
              <a:t>involved </a:t>
            </a:r>
            <a:r>
              <a:rPr sz="2400" dirty="0">
                <a:cs typeface="Calibri"/>
              </a:rPr>
              <a:t>in </a:t>
            </a:r>
            <a:r>
              <a:rPr sz="2400" spc="-53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different</a:t>
            </a:r>
            <a:r>
              <a:rPr sz="2400" dirty="0">
                <a:cs typeface="Calibri"/>
              </a:rPr>
              <a:t> </a:t>
            </a:r>
            <a:r>
              <a:rPr sz="2400" spc="5" dirty="0">
                <a:cs typeface="Calibri"/>
              </a:rPr>
              <a:t>CT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examinations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spine.</a:t>
            </a:r>
            <a:endParaRPr sz="2400" dirty="0">
              <a:cs typeface="Calibri"/>
            </a:endParaRPr>
          </a:p>
          <a:p>
            <a:pPr marL="812800" lvl="1" indent="-457834">
              <a:lnSpc>
                <a:spcPct val="100000"/>
              </a:lnSpc>
              <a:spcBef>
                <a:spcPts val="170"/>
              </a:spcBef>
              <a:buFont typeface="Arial MT"/>
              <a:buChar char="•"/>
              <a:tabLst>
                <a:tab pos="812800" algn="l"/>
                <a:tab pos="813435" algn="l"/>
              </a:tabLst>
            </a:pPr>
            <a:r>
              <a:rPr sz="2400" spc="-10" dirty="0">
                <a:cs typeface="Calibri"/>
              </a:rPr>
              <a:t>Ligaments,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muscles,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plexuses, </a:t>
            </a:r>
            <a:r>
              <a:rPr sz="2400" dirty="0">
                <a:cs typeface="Calibri"/>
              </a:rPr>
              <a:t>and</a:t>
            </a:r>
            <a:r>
              <a:rPr sz="2400" spc="-10" dirty="0">
                <a:cs typeface="Calibri"/>
              </a:rPr>
              <a:t> vasculature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will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not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tested </a:t>
            </a:r>
            <a:r>
              <a:rPr sz="2400" spc="-5" dirty="0">
                <a:cs typeface="Calibri"/>
              </a:rPr>
              <a:t>on.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AD149DA-CDB4-456D-809C-3F7D904153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EF40F52-AADA-4B3D-8A4C-3A399B7DBC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0D9D92-E1BD-4DA8-B3DF-C91CA4518F9B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1461</Words>
  <Application>Microsoft Office PowerPoint</Application>
  <PresentationFormat>Widescreen</PresentationFormat>
  <Paragraphs>294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9" baseType="lpstr">
      <vt:lpstr>Aptos</vt:lpstr>
      <vt:lpstr>Aptos Display</vt:lpstr>
      <vt:lpstr>Arial</vt:lpstr>
      <vt:lpstr>Arial MT</vt:lpstr>
      <vt:lpstr>Calibri</vt:lpstr>
      <vt:lpstr>Calibri Light</vt:lpstr>
      <vt:lpstr>Times New Roman</vt:lpstr>
      <vt:lpstr>Custom Design</vt:lpstr>
      <vt:lpstr>CT Theory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5</cp:revision>
  <cp:lastPrinted>2024-03-19T14:34:35Z</cp:lastPrinted>
  <dcterms:created xsi:type="dcterms:W3CDTF">2023-11-28T18:18:10Z</dcterms:created>
  <dcterms:modified xsi:type="dcterms:W3CDTF">2025-02-12T17:45:07Z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ContentTypeId">
    <vt:lpwstr>0x0101007459FD3E210D7746A66165842CA31B2D</vt:lpwstr>
  </property>
</Properties>
</file>