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19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notesMaster" Target="notesMasters/notesMaster1.xml"/><Relationship Id="rId20" Type="http://schemas.openxmlformats.org/officeDocument/2006/relationships/presProps" Target="presProps.xml" /><Relationship Id="rId21" Type="http://schemas.openxmlformats.org/officeDocument/2006/relationships/tableStyles" Target="tableStyles.xml" /><Relationship Id="rId22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2C0EE0F-D43B-C542-46AC-C778B58DDEAB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E109040-B90C-86B7-EF74-AA016ACE8F06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A2CB197-063A-23CA-48E3-75DBEA3527A0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05A3CD6-382D-FF33-9FE4-33080986B7E2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1E83D37-F4AD-2F70-EB4C-99A4231B6B53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ChangeArrowheads="1" noGrp="1"/>
          </p:cNvSpPr>
          <p:nvPr>
            <p:ph type="sldNum" sz="quarter" idx="5"/>
          </p:nvPr>
        </p:nvSpPr>
        <p:spPr bwMode="auto">
          <a:prstGeom prst="rect">
            <a:avLst/>
          </a:prstGeom>
          <a:noFill/>
          <a:ln/>
        </p:spPr>
        <p:txBody>
          <a:bodyPr/>
          <a:lstStyle>
            <a:lvl1pPr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1pPr>
            <a:lvl2pPr marL="742950" indent="-28575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2pPr>
            <a:lvl3pPr marL="11430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3pPr>
            <a:lvl4pPr marL="16002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4pPr>
            <a:lvl5pPr marL="2057400" indent="-228600">
              <a:spcBef>
                <a:spcPts val="0"/>
              </a:spcBef>
              <a:defRPr sz="1200">
                <a:solidFill>
                  <a:schemeClr val="tx1"/>
                </a:solidFill>
                <a:latin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/>
                </a:solidFill>
                <a:latin typeface="Arial"/>
              </a:defRPr>
            </a:lvl9pPr>
          </a:lstStyle>
          <a:p>
            <a:pPr>
              <a:spcBef>
                <a:spcPts val="0"/>
              </a:spcBef>
              <a:defRPr/>
            </a:pPr>
            <a:fld id="{EEBC2737-4CD7-4417-AD77-A9B2C6A0DCA5}" type="slidenum">
              <a:rPr lang="en-US"/>
              <a:t>7</a:t>
            </a:fld>
            <a:endParaRPr lang="en-US"/>
          </a:p>
        </p:txBody>
      </p:sp>
      <p:sp>
        <p:nvSpPr>
          <p:cNvPr id="19459" name="Rectangle 2"/>
          <p:cNvSpPr>
            <a:spLocks noChangeArrowheads="1" noChangeAspect="1" noGrp="1" noRot="1" noTextEdi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  <a:ln/>
        </p:spPr>
      </p:sp>
      <p:sp>
        <p:nvSpPr>
          <p:cNvPr id="19460" name="Rectangle 3"/>
          <p:cNvSpPr>
            <a:spLocks noChangeArrowheads="1" noGrp="1"/>
          </p:cNvSpPr>
          <p:nvPr>
            <p:ph type="body" idx="1"/>
          </p:nvPr>
        </p:nvSpPr>
        <p:spPr bwMode="auto">
          <a:prstGeom prst="rect">
            <a:avLst/>
          </a:prstGeom>
          <a:noFill/>
          <a:ln/>
        </p:spPr>
        <p:txBody>
          <a:bodyPr/>
          <a:lstStyle/>
          <a:p>
            <a:pPr>
              <a:defRPr/>
            </a:pPr>
            <a:r>
              <a:rPr lang="en-US">
                <a:latin typeface="Arial"/>
              </a:rPr>
              <a:t>Amount of blood in body is about 5 liters. Pg. 680 Tortora</a:t>
            </a:r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8D5FBAC-959B-EEEB-0B05-7F248864ABFC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EAF251A-2142-1BBC-3DC2-239345920EC9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E040365-A819-5DFC-6A20-B6859B6FE599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4748F28-F0B9-FAE0-F64E-CB1ABEFEE418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E272F99-A928-C5B1-B076-3C5C80534790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9459845-55D2-C9C9-CC1E-905AE4373E4E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Medical Radiologic Technology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Eden Brook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1A29A58-7FF7-4365-94AB-0B282419ED68}" type="slidenum">
              <a:rPr lang="en-US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77784F-922F-4130-BD06-A0547E2246AD}" type="slidenum">
              <a:rPr lang="en-US"/>
              <a:t>‹#›</a:t>
            </a:fld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706910" y="2599732"/>
            <a:ext cx="5961089" cy="1441320"/>
          </a:xfrm>
        </p:spPr>
        <p:txBody>
          <a:bodyPr/>
          <a:lstStyle/>
          <a:p>
            <a:pPr algn="l">
              <a:defRPr/>
            </a:pPr>
            <a:br>
              <a:rPr lang="en-US" sz="4800">
                <a:latin typeface="Titillium"/>
              </a:rPr>
            </a:br>
            <a:r>
              <a:rPr lang="en-US" sz="4800"/>
              <a:t>Patient Care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706910" y="4041052"/>
            <a:ext cx="5961089" cy="999532"/>
          </a:xfrm>
        </p:spPr>
        <p:txBody>
          <a:bodyPr/>
          <a:lstStyle/>
          <a:p>
            <a:pPr algn="l">
              <a:defRPr/>
            </a:pPr>
            <a:r>
              <a:rPr lang="en-US" sz="2800"/>
              <a:t>Blood Pressure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Objectives</a:t>
            </a:r>
            <a:endParaRPr/>
          </a:p>
        </p:txBody>
      </p:sp>
      <p:sp>
        <p:nvSpPr>
          <p:cNvPr id="3075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Define Blood Pressure (BP)</a:t>
            </a:r>
            <a:endParaRPr/>
          </a:p>
          <a:p>
            <a:pPr>
              <a:defRPr/>
            </a:pPr>
            <a:endParaRPr lang="en-CA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List factors that effect BP</a:t>
            </a:r>
            <a:endParaRPr/>
          </a:p>
          <a:p>
            <a:pPr>
              <a:defRPr/>
            </a:pPr>
            <a:endParaRPr lang="en-CA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List normal ranges &amp; how it’s charted</a:t>
            </a:r>
            <a:endParaRPr/>
          </a:p>
          <a:p>
            <a:pPr>
              <a:defRPr/>
            </a:pPr>
            <a:endParaRPr lang="en-CA">
              <a:solidFill>
                <a:schemeClr val="tx1"/>
              </a:solidFill>
            </a:endParaRPr>
          </a:p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Describe equipment used for taking BP</a:t>
            </a:r>
            <a:endParaRPr/>
          </a:p>
          <a:p>
            <a:pPr>
              <a:defRPr/>
            </a:pPr>
            <a:endParaRPr lang="en-CA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b="1" u="sng"/>
              <a:t>Blood pressure is…</a:t>
            </a:r>
            <a:endParaRPr/>
          </a:p>
        </p:txBody>
      </p:sp>
      <p:sp>
        <p:nvSpPr>
          <p:cNvPr id="4099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defRPr/>
            </a:pPr>
            <a:r>
              <a:rPr lang="en-US">
                <a:solidFill>
                  <a:schemeClr val="tx1"/>
                </a:solidFill>
              </a:rPr>
              <a:t>Measuring the </a:t>
            </a:r>
            <a:r>
              <a:rPr lang="en-US">
                <a:solidFill>
                  <a:srgbClr val="7030A0"/>
                </a:solidFill>
              </a:rPr>
              <a:t>forces</a:t>
            </a:r>
            <a:r>
              <a:rPr lang="en-US">
                <a:solidFill>
                  <a:schemeClr val="tx1"/>
                </a:solidFill>
              </a:rPr>
              <a:t> of the circulating blood on the wall of the arteries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>
                <a:solidFill>
                  <a:schemeClr val="tx1"/>
                </a:solidFill>
              </a:rPr>
              <a:t>A blood pressure (BP) reading is usually expressed in two figures. i.e. 120/78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>
                <a:solidFill>
                  <a:schemeClr val="tx1"/>
                </a:solidFill>
              </a:rPr>
              <a:t>The top figure is the </a:t>
            </a:r>
            <a:r>
              <a:rPr lang="en-US" b="1">
                <a:solidFill>
                  <a:srgbClr val="C00000"/>
                </a:solidFill>
              </a:rPr>
              <a:t>systolic pressure</a:t>
            </a:r>
            <a:r>
              <a:rPr lang="en-US">
                <a:solidFill>
                  <a:srgbClr val="C00000"/>
                </a:solidFill>
              </a:rPr>
              <a:t> </a:t>
            </a:r>
            <a:r>
              <a:rPr lang="en-US">
                <a:solidFill>
                  <a:schemeClr val="tx1"/>
                </a:solidFill>
              </a:rPr>
              <a:t>and </a:t>
            </a:r>
            <a:r>
              <a:rPr lang="en-US" i="1">
                <a:solidFill>
                  <a:schemeClr val="tx1"/>
                </a:solidFill>
              </a:rPr>
              <a:t>is a measure of the pumping  action of the heart muscle itself. 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i="1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>
                <a:solidFill>
                  <a:schemeClr val="tx1"/>
                </a:solidFill>
              </a:rPr>
              <a:t>The bottom figure is the </a:t>
            </a:r>
            <a:r>
              <a:rPr lang="en-US" b="1">
                <a:solidFill>
                  <a:srgbClr val="0070C0"/>
                </a:solidFill>
              </a:rPr>
              <a:t>diastolic pressure</a:t>
            </a:r>
            <a:r>
              <a:rPr lang="en-US">
                <a:solidFill>
                  <a:schemeClr val="tx1"/>
                </a:solidFill>
              </a:rPr>
              <a:t>, and indicates the ability of the arterial system to accept the pulse of blood forced into the system and when the left ventricle contracts</a:t>
            </a:r>
            <a:r>
              <a:rPr lang="en-US"/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Definitions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2800" b="1" u="sng"/>
              <a:t>Systolic:</a:t>
            </a:r>
            <a:r>
              <a:rPr lang="en-US" sz="2800"/>
              <a:t> The pressure with which the blood begins to flow represents the pressure of the </a:t>
            </a:r>
            <a:r>
              <a:rPr lang="en-US" sz="2800">
                <a:solidFill>
                  <a:srgbClr val="7030A0"/>
                </a:solidFill>
              </a:rPr>
              <a:t>heart's contraction  </a:t>
            </a:r>
            <a:endParaRPr/>
          </a:p>
          <a:p>
            <a:pPr>
              <a:defRPr/>
            </a:pPr>
            <a:endParaRPr lang="en-US" sz="2800">
              <a:solidFill>
                <a:srgbClr val="7030A0"/>
              </a:solidFill>
            </a:endParaRPr>
          </a:p>
          <a:p>
            <a:pPr>
              <a:defRPr/>
            </a:pPr>
            <a:r>
              <a:rPr lang="en-US" sz="2800" b="1" u="sng"/>
              <a:t>Diastolic:</a:t>
            </a:r>
            <a:r>
              <a:rPr lang="en-US" sz="2800"/>
              <a:t> the pressure of the </a:t>
            </a:r>
            <a:r>
              <a:rPr lang="en-US" sz="2800">
                <a:solidFill>
                  <a:srgbClr val="0070C0"/>
                </a:solidFill>
              </a:rPr>
              <a:t>heart's relaxation </a:t>
            </a:r>
            <a:endParaRPr/>
          </a:p>
          <a:p>
            <a:pPr>
              <a:defRPr/>
            </a:pPr>
            <a:endParaRPr lang="en-US" sz="2800"/>
          </a:p>
          <a:p>
            <a:pPr>
              <a:defRPr/>
            </a:pPr>
            <a:r>
              <a:rPr lang="en-US" sz="2800" b="1" u="sng"/>
              <a:t>Hypertension</a:t>
            </a:r>
            <a:r>
              <a:rPr lang="en-US" sz="2800" b="1"/>
              <a:t>:</a:t>
            </a:r>
            <a:r>
              <a:rPr lang="en-US" sz="2800"/>
              <a:t> </a:t>
            </a:r>
            <a:r>
              <a:rPr lang="en-US" sz="2800">
                <a:solidFill>
                  <a:srgbClr val="7030A0"/>
                </a:solidFill>
              </a:rPr>
              <a:t>High</a:t>
            </a:r>
            <a:r>
              <a:rPr lang="en-US" sz="2800"/>
              <a:t> blood pressure</a:t>
            </a:r>
            <a:endParaRPr/>
          </a:p>
          <a:p>
            <a:pPr>
              <a:defRPr/>
            </a:pPr>
            <a:endParaRPr lang="en-US" sz="2800"/>
          </a:p>
          <a:p>
            <a:pPr>
              <a:defRPr/>
            </a:pPr>
            <a:r>
              <a:rPr lang="en-US" sz="2800" b="1" u="sng"/>
              <a:t>Hypotension:</a:t>
            </a:r>
            <a:r>
              <a:rPr lang="en-US" sz="2800"/>
              <a:t>  </a:t>
            </a:r>
            <a:r>
              <a:rPr lang="en-US" sz="2800">
                <a:solidFill>
                  <a:srgbClr val="0070C0"/>
                </a:solidFill>
              </a:rPr>
              <a:t>Low</a:t>
            </a:r>
            <a:r>
              <a:rPr lang="en-US" sz="2800"/>
              <a:t> Blood Pressure</a:t>
            </a:r>
            <a:endParaRPr/>
          </a:p>
          <a:p>
            <a:pPr marL="0" indent="0">
              <a:buNone/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 b="1" u="sng"/>
              <a:t>Factors that affect Blood Pressure…</a:t>
            </a:r>
            <a:endParaRPr/>
          </a:p>
        </p:txBody>
      </p:sp>
      <p:sp>
        <p:nvSpPr>
          <p:cNvPr id="6147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b="1" i="1" u="sng">
                <a:solidFill>
                  <a:srgbClr val="D52B00"/>
                </a:solidFill>
              </a:rPr>
              <a:t>Uncontrollable:</a:t>
            </a:r>
            <a:r>
              <a:rPr lang="en-US">
                <a:solidFill>
                  <a:schemeClr val="hlink"/>
                </a:solidFill>
              </a:rPr>
              <a:t> </a:t>
            </a:r>
            <a:endParaRPr/>
          </a:p>
          <a:p>
            <a:pPr lvl="2">
              <a:defRPr/>
            </a:pPr>
            <a:r>
              <a:rPr lang="en-US" sz="2800"/>
              <a:t>Gender</a:t>
            </a:r>
            <a:endParaRPr/>
          </a:p>
          <a:p>
            <a:pPr lvl="2">
              <a:defRPr/>
            </a:pPr>
            <a:r>
              <a:rPr lang="en-US" sz="2800"/>
              <a:t>Race</a:t>
            </a:r>
            <a:endParaRPr/>
          </a:p>
          <a:p>
            <a:pPr lvl="2">
              <a:defRPr/>
            </a:pPr>
            <a:r>
              <a:rPr lang="en-US" sz="2800"/>
              <a:t>Hereditary</a:t>
            </a:r>
            <a:endParaRPr/>
          </a:p>
          <a:p>
            <a:pPr lvl="2">
              <a:defRPr/>
            </a:pPr>
            <a:r>
              <a:rPr lang="en-US" sz="2800"/>
              <a:t>Age</a:t>
            </a:r>
            <a:endParaRPr/>
          </a:p>
        </p:txBody>
      </p:sp>
      <p:sp>
        <p:nvSpPr>
          <p:cNvPr id="6148" name="Rectangle 4"/>
          <p:cNvSpPr>
            <a:spLocks noChangeArrowheads="1" noGrp="1"/>
          </p:cNvSpPr>
          <p:nvPr>
            <p:ph sz="half" idx="4294967295"/>
          </p:nvPr>
        </p:nvSpPr>
        <p:spPr bwMode="auto">
          <a:xfrm>
            <a:off x="7010399" y="1822450"/>
            <a:ext cx="5181600" cy="4351338"/>
          </a:xfrm>
        </p:spPr>
        <p:txBody>
          <a:bodyPr/>
          <a:lstStyle/>
          <a:p>
            <a:pPr>
              <a:defRPr/>
            </a:pPr>
            <a:r>
              <a:rPr lang="en-US" sz="2400" b="1" i="1" u="sng">
                <a:solidFill>
                  <a:srgbClr val="007698"/>
                </a:solidFill>
              </a:rPr>
              <a:t>Controllable:</a:t>
            </a:r>
            <a:endParaRPr/>
          </a:p>
          <a:p>
            <a:pPr lvl="2">
              <a:defRPr/>
            </a:pPr>
            <a:r>
              <a:rPr lang="en-US" sz="2400"/>
              <a:t>Exercise</a:t>
            </a:r>
            <a:endParaRPr/>
          </a:p>
          <a:p>
            <a:pPr lvl="2">
              <a:defRPr/>
            </a:pPr>
            <a:r>
              <a:rPr lang="en-US" sz="2400"/>
              <a:t>Nutrition</a:t>
            </a:r>
            <a:endParaRPr/>
          </a:p>
          <a:p>
            <a:pPr lvl="2">
              <a:defRPr/>
            </a:pPr>
            <a:r>
              <a:rPr lang="en-US" sz="2400"/>
              <a:t>Alcohol </a:t>
            </a:r>
            <a:endParaRPr/>
          </a:p>
          <a:p>
            <a:pPr lvl="2">
              <a:defRPr/>
            </a:pPr>
            <a:r>
              <a:rPr lang="en-US" sz="2400"/>
              <a:t>Stress </a:t>
            </a:r>
            <a:endParaRPr/>
          </a:p>
          <a:p>
            <a:pPr lvl="2">
              <a:defRPr/>
            </a:pPr>
            <a:r>
              <a:rPr lang="en-US" sz="2400"/>
              <a:t>Smoking</a:t>
            </a:r>
            <a:endParaRPr/>
          </a:p>
          <a:p>
            <a:pPr lvl="2">
              <a:defRPr/>
            </a:pPr>
            <a:r>
              <a:rPr lang="en-US" sz="2400"/>
              <a:t>Body position</a:t>
            </a:r>
            <a:endParaRPr/>
          </a:p>
          <a:p>
            <a:pPr lvl="2">
              <a:defRPr/>
            </a:pPr>
            <a:r>
              <a:rPr lang="en-US" sz="2400"/>
              <a:t>Physical development</a:t>
            </a:r>
            <a:endParaRPr/>
          </a:p>
          <a:p>
            <a:pPr lvl="2">
              <a:defRPr/>
            </a:pPr>
            <a:r>
              <a:rPr lang="en-US" sz="2400"/>
              <a:t>Time of day</a:t>
            </a:r>
            <a:endParaRPr/>
          </a:p>
          <a:p>
            <a:pPr lvl="2">
              <a:defRPr/>
            </a:pPr>
            <a:r>
              <a:rPr lang="en-US" sz="2400"/>
              <a:t>Health status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Other factors that affect BP</a:t>
            </a:r>
            <a:endParaRPr/>
          </a:p>
        </p:txBody>
      </p:sp>
      <p:sp>
        <p:nvSpPr>
          <p:cNvPr id="7171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 fontScale="92500"/>
          </a:bodyPr>
          <a:lstStyle/>
          <a:p>
            <a:pPr>
              <a:lnSpc>
                <a:spcPct val="90000"/>
              </a:lnSpc>
              <a:defRPr/>
            </a:pPr>
            <a:r>
              <a:rPr lang="en-US" sz="2400">
                <a:solidFill>
                  <a:schemeClr val="tx1"/>
                </a:solidFill>
              </a:rPr>
              <a:t>BP is usually </a:t>
            </a:r>
            <a:r>
              <a:rPr lang="en-US" sz="2400" i="1">
                <a:solidFill>
                  <a:srgbClr val="0070C0"/>
                </a:solidFill>
              </a:rPr>
              <a:t>lower</a:t>
            </a:r>
            <a:r>
              <a:rPr lang="en-US" sz="2400" i="1">
                <a:solidFill>
                  <a:schemeClr val="tx1"/>
                </a:solidFill>
              </a:rPr>
              <a:t> </a:t>
            </a:r>
            <a:r>
              <a:rPr lang="en-US" sz="2400">
                <a:solidFill>
                  <a:schemeClr val="tx1"/>
                </a:solidFill>
              </a:rPr>
              <a:t>in the morning, </a:t>
            </a:r>
            <a:r>
              <a:rPr lang="en-US" sz="2400" i="1">
                <a:solidFill>
                  <a:srgbClr val="0070C0"/>
                </a:solidFill>
              </a:rPr>
              <a:t>after</a:t>
            </a:r>
            <a:r>
              <a:rPr lang="en-US" sz="2400">
                <a:solidFill>
                  <a:schemeClr val="tx1"/>
                </a:solidFill>
              </a:rPr>
              <a:t> sleep than later in the day after activity.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>
                <a:solidFill>
                  <a:schemeClr val="tx1"/>
                </a:solidFill>
              </a:rPr>
              <a:t>BP </a:t>
            </a:r>
            <a:r>
              <a:rPr lang="en-US" sz="2400">
                <a:solidFill>
                  <a:srgbClr val="7030A0"/>
                </a:solidFill>
              </a:rPr>
              <a:t>increases</a:t>
            </a:r>
            <a:r>
              <a:rPr lang="en-US" sz="2400">
                <a:solidFill>
                  <a:schemeClr val="tx1"/>
                </a:solidFill>
              </a:rPr>
              <a:t> after a large intake of food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>
                <a:solidFill>
                  <a:schemeClr val="tx1"/>
                </a:solidFill>
              </a:rPr>
              <a:t>Emotions and strenuous activity usually cause </a:t>
            </a:r>
            <a:r>
              <a:rPr lang="en-US" sz="2400" i="1">
                <a:solidFill>
                  <a:srgbClr val="C00000"/>
                </a:solidFill>
              </a:rPr>
              <a:t>systolic</a:t>
            </a:r>
            <a:r>
              <a:rPr lang="en-US" sz="2400" i="1">
                <a:solidFill>
                  <a:schemeClr val="tx1"/>
                </a:solidFill>
              </a:rPr>
              <a:t> </a:t>
            </a:r>
            <a:r>
              <a:rPr lang="en-US" sz="2400">
                <a:solidFill>
                  <a:schemeClr val="tx1"/>
                </a:solidFill>
              </a:rPr>
              <a:t>blood pressure to increase.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>
                <a:solidFill>
                  <a:schemeClr val="tx1"/>
                </a:solidFill>
              </a:rPr>
              <a:t>Men usually have </a:t>
            </a:r>
            <a:r>
              <a:rPr lang="en-US" sz="2400">
                <a:solidFill>
                  <a:srgbClr val="00B0F0"/>
                </a:solidFill>
              </a:rPr>
              <a:t>highe</a:t>
            </a:r>
            <a:r>
              <a:rPr lang="en-US" sz="2400">
                <a:solidFill>
                  <a:schemeClr val="tx1"/>
                </a:solidFill>
              </a:rPr>
              <a:t>r BP than women.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sz="24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  <a:defRPr/>
            </a:pPr>
            <a:r>
              <a:rPr lang="en-US" sz="2400">
                <a:solidFill>
                  <a:schemeClr val="tx1"/>
                </a:solidFill>
              </a:rPr>
              <a:t>Infants generally have higher BP compared to adults. Adolescents have the lowest overall BP.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 b="1" u="sng"/>
              <a:t>Conditions that affect Blood Pressure…</a:t>
            </a:r>
            <a:endParaRPr/>
          </a:p>
        </p:txBody>
      </p:sp>
      <p:sp>
        <p:nvSpPr>
          <p:cNvPr id="8195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US">
                <a:solidFill>
                  <a:srgbClr val="C00000"/>
                </a:solidFill>
              </a:rPr>
              <a:t>Cardiac Output:</a:t>
            </a:r>
            <a:endParaRPr/>
          </a:p>
          <a:p>
            <a:pPr lvl="2">
              <a:lnSpc>
                <a:spcPct val="90000"/>
              </a:lnSpc>
              <a:defRPr/>
            </a:pPr>
            <a:r>
              <a:rPr lang="en-US" sz="2000"/>
              <a:t>the volume of blood ejected from the left side of the heart in one minute– also called </a:t>
            </a:r>
            <a:r>
              <a:rPr lang="en-US" sz="2000" i="1"/>
              <a:t>minute volume</a:t>
            </a:r>
            <a:r>
              <a:rPr lang="en-US" sz="2000"/>
              <a:t> 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>
                <a:solidFill>
                  <a:srgbClr val="7030A0"/>
                </a:solidFill>
              </a:rPr>
              <a:t>Peripheral Vascular Resistance</a:t>
            </a:r>
            <a:r>
              <a:rPr lang="en-US"/>
              <a:t>:</a:t>
            </a:r>
            <a:endParaRPr/>
          </a:p>
          <a:p>
            <a:pPr lvl="2">
              <a:lnSpc>
                <a:spcPct val="90000"/>
              </a:lnSpc>
              <a:defRPr/>
            </a:pPr>
            <a:r>
              <a:rPr lang="en-US" sz="2000"/>
              <a:t>the resistance to flow that must be overcome to push blood through the circulatory system.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>
                <a:solidFill>
                  <a:srgbClr val="0070C0"/>
                </a:solidFill>
              </a:rPr>
              <a:t>Blood Volume</a:t>
            </a:r>
            <a:r>
              <a:rPr lang="en-US"/>
              <a:t>:</a:t>
            </a:r>
            <a:endParaRPr/>
          </a:p>
          <a:p>
            <a:pPr lvl="2">
              <a:lnSpc>
                <a:spcPct val="90000"/>
              </a:lnSpc>
              <a:defRPr/>
            </a:pPr>
            <a:r>
              <a:rPr lang="en-US" sz="2000"/>
              <a:t>total amount of circulating blood in the body, normally about 5.0 liters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>
                <a:solidFill>
                  <a:srgbClr val="00B050"/>
                </a:solidFill>
              </a:rPr>
              <a:t>Blood Viscosity:</a:t>
            </a:r>
            <a:endParaRPr/>
          </a:p>
          <a:p>
            <a:pPr lvl="2">
              <a:lnSpc>
                <a:spcPct val="90000"/>
              </a:lnSpc>
              <a:defRPr/>
            </a:pPr>
            <a:r>
              <a:rPr lang="en-US" sz="2000"/>
              <a:t>thickness of the blood</a:t>
            </a:r>
            <a:endParaRPr/>
          </a:p>
          <a:p>
            <a:pPr>
              <a:lnSpc>
                <a:spcPct val="90000"/>
              </a:lnSpc>
              <a:defRPr/>
            </a:pPr>
            <a:r>
              <a:rPr lang="en-US">
                <a:solidFill>
                  <a:srgbClr val="D73E17"/>
                </a:solidFill>
              </a:rPr>
              <a:t>Arterial Elasticity</a:t>
            </a:r>
            <a:r>
              <a:rPr lang="en-US"/>
              <a:t>:</a:t>
            </a:r>
            <a:endParaRPr/>
          </a:p>
          <a:p>
            <a:pPr lvl="2">
              <a:lnSpc>
                <a:spcPct val="90000"/>
              </a:lnSpc>
              <a:defRPr/>
            </a:pPr>
            <a:r>
              <a:rPr lang="en-US" sz="2000"/>
              <a:t>how flexible the arterial walls are</a:t>
            </a:r>
            <a:endParaRPr/>
          </a:p>
          <a:p>
            <a:pPr lvl="4">
              <a:lnSpc>
                <a:spcPct val="90000"/>
              </a:lnSpc>
              <a:defRPr/>
            </a:pPr>
            <a:endParaRPr lang="en-US"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b="1"/>
              <a:t>Physiologic Factors which</a:t>
            </a:r>
            <a:r>
              <a:rPr lang="en-US" b="1" u="sng"/>
              <a:t> </a:t>
            </a:r>
            <a:r>
              <a:rPr lang="en-US"/>
              <a:t>Increase BP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b="1" i="1" u="sng">
                <a:solidFill>
                  <a:schemeClr val="tx1"/>
                </a:solidFill>
              </a:rPr>
              <a:t>Blood Pressure  </a:t>
            </a:r>
            <a:r>
              <a:rPr lang="en-US" b="1" i="1" u="sng">
                <a:solidFill>
                  <a:srgbClr val="C00000"/>
                </a:solidFill>
              </a:rPr>
              <a:t>increases</a:t>
            </a:r>
            <a:r>
              <a:rPr lang="en-US" b="1" i="1" u="sng">
                <a:solidFill>
                  <a:schemeClr val="tx1"/>
                </a:solidFill>
              </a:rPr>
              <a:t> when: </a:t>
            </a:r>
            <a:r>
              <a:rPr lang="en-US">
                <a:solidFill>
                  <a:schemeClr val="tx1"/>
                </a:solidFill>
              </a:rPr>
              <a:t>  	</a:t>
            </a:r>
            <a:endParaRPr lang="en-US" b="1" i="1" u="sng">
              <a:solidFill>
                <a:schemeClr val="tx1"/>
              </a:solidFill>
            </a:endParaRPr>
          </a:p>
          <a:p>
            <a:pPr>
              <a:buFontTx/>
              <a:buChar char="•"/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Cardiac Output			↑			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Peripheral Vascular		↑	 		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Resistance	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Blood Volume			↑			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Blood Viscosity			↑			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Arterial Elasticity			↓</a:t>
            </a: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4000" b="1"/>
              <a:t>Physiologic Factors which </a:t>
            </a:r>
            <a:r>
              <a:rPr lang="en-US" sz="4000"/>
              <a:t>Decrease BP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 b="1" i="1" u="sng">
                <a:solidFill>
                  <a:schemeClr val="tx1"/>
                </a:solidFill>
              </a:rPr>
              <a:t>Blood Pressure  </a:t>
            </a:r>
            <a:r>
              <a:rPr lang="en-US" b="1" i="1" u="sng">
                <a:solidFill>
                  <a:srgbClr val="7030A0"/>
                </a:solidFill>
              </a:rPr>
              <a:t>decreases</a:t>
            </a:r>
            <a:r>
              <a:rPr lang="en-US" b="1" i="1" u="sng">
                <a:solidFill>
                  <a:schemeClr val="tx1"/>
                </a:solidFill>
              </a:rPr>
              <a:t> when:</a:t>
            </a:r>
            <a:endParaRPr/>
          </a:p>
          <a:p>
            <a:pPr>
              <a:buFontTx/>
              <a:buChar char="•"/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Cardiac Output			↓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Peripheral Vascular		↓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Resistance	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Blood Volume		        ↓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Blood Viscosity			↓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Arterial Elasticity			↑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Normal Ranges of BP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>
              <a:buFontTx/>
              <a:buChar char="•"/>
              <a:defRPr/>
            </a:pPr>
            <a:r>
              <a:rPr lang="en-US" sz="2400"/>
              <a:t> </a:t>
            </a:r>
            <a:r>
              <a:rPr lang="en-US" sz="2400">
                <a:solidFill>
                  <a:schemeClr val="tx1"/>
                </a:solidFill>
              </a:rPr>
              <a:t>Normal systolic pressure in adults</a:t>
            </a:r>
            <a:endParaRPr/>
          </a:p>
          <a:p>
            <a:pPr lvl="1">
              <a:buFontTx/>
              <a:buChar char="–"/>
              <a:defRPr/>
            </a:pPr>
            <a:r>
              <a:rPr lang="en-US" sz="2000" b="1"/>
              <a:t>95 to 120 mm Hg</a:t>
            </a:r>
            <a:endParaRPr/>
          </a:p>
          <a:p>
            <a:pPr>
              <a:buFontTx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 Normal diastolic pressure in adults</a:t>
            </a:r>
            <a:endParaRPr/>
          </a:p>
          <a:p>
            <a:pPr lvl="1">
              <a:buFontTx/>
              <a:buChar char="–"/>
              <a:defRPr/>
            </a:pPr>
            <a:r>
              <a:rPr lang="en-US" sz="2000" b="1"/>
              <a:t>60 to 79 mm Hg</a:t>
            </a:r>
            <a:endParaRPr/>
          </a:p>
          <a:p>
            <a:pPr>
              <a:buFontTx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 </a:t>
            </a:r>
            <a:r>
              <a:rPr lang="en-US" sz="2400" i="1" u="sng">
                <a:solidFill>
                  <a:srgbClr val="7030A0"/>
                </a:solidFill>
              </a:rPr>
              <a:t>Pre hypertension </a:t>
            </a:r>
            <a:r>
              <a:rPr lang="en-US" sz="2400">
                <a:solidFill>
                  <a:schemeClr val="tx1"/>
                </a:solidFill>
              </a:rPr>
              <a:t>systolic pressure</a:t>
            </a:r>
            <a:endParaRPr/>
          </a:p>
          <a:p>
            <a:pPr lvl="1">
              <a:buFontTx/>
              <a:buChar char="–"/>
              <a:defRPr/>
            </a:pPr>
            <a:r>
              <a:rPr lang="en-US" sz="2000" b="1"/>
              <a:t>120-139 mm Hg</a:t>
            </a:r>
            <a:endParaRPr/>
          </a:p>
          <a:p>
            <a:pPr>
              <a:buFontTx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 </a:t>
            </a:r>
            <a:r>
              <a:rPr lang="en-US" sz="2400" i="1" u="sng">
                <a:solidFill>
                  <a:srgbClr val="7030A0"/>
                </a:solidFill>
              </a:rPr>
              <a:t>Pre hypertension </a:t>
            </a:r>
            <a:r>
              <a:rPr lang="en-US" sz="2400">
                <a:solidFill>
                  <a:srgbClr val="7030A0"/>
                </a:solidFill>
              </a:rPr>
              <a:t> </a:t>
            </a:r>
            <a:r>
              <a:rPr lang="en-US" sz="2400">
                <a:solidFill>
                  <a:schemeClr val="tx1"/>
                </a:solidFill>
              </a:rPr>
              <a:t>diastolic pressure </a:t>
            </a:r>
            <a:endParaRPr/>
          </a:p>
          <a:p>
            <a:pPr lvl="1">
              <a:buFontTx/>
              <a:buChar char="–"/>
              <a:defRPr/>
            </a:pPr>
            <a:r>
              <a:rPr lang="en-US" sz="2000" b="1"/>
              <a:t>80 to 89 mm Hg</a:t>
            </a:r>
            <a:endParaRPr/>
          </a:p>
          <a:p>
            <a:pPr>
              <a:buFontTx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rgbClr val="0070C0"/>
                </a:solidFill>
              </a:rPr>
              <a:t>Hypertension</a:t>
            </a:r>
            <a:r>
              <a:rPr lang="en-US" sz="2400">
                <a:solidFill>
                  <a:schemeClr val="tx1"/>
                </a:solidFill>
              </a:rPr>
              <a:t> systolic  pressure  </a:t>
            </a:r>
            <a:endParaRPr/>
          </a:p>
          <a:p>
            <a:pPr lvl="1">
              <a:buFontTx/>
              <a:buChar char="–"/>
              <a:defRPr/>
            </a:pPr>
            <a:r>
              <a:rPr lang="en-US" sz="2000" b="1"/>
              <a:t>140-159 mm Hg</a:t>
            </a:r>
            <a:endParaRPr/>
          </a:p>
          <a:p>
            <a:pPr>
              <a:buFontTx/>
              <a:buChar char="•"/>
              <a:defRPr/>
            </a:pPr>
            <a:r>
              <a:rPr lang="en-US" sz="2400">
                <a:solidFill>
                  <a:schemeClr val="tx1"/>
                </a:solidFill>
              </a:rPr>
              <a:t> </a:t>
            </a:r>
            <a:r>
              <a:rPr lang="en-US" sz="2400" b="1">
                <a:solidFill>
                  <a:srgbClr val="0070C0"/>
                </a:solidFill>
              </a:rPr>
              <a:t>Hypertension</a:t>
            </a:r>
            <a:r>
              <a:rPr lang="en-US" sz="2400" b="1">
                <a:solidFill>
                  <a:schemeClr val="tx1"/>
                </a:solidFill>
              </a:rPr>
              <a:t> </a:t>
            </a:r>
            <a:r>
              <a:rPr lang="en-US" sz="2400">
                <a:solidFill>
                  <a:schemeClr val="tx1"/>
                </a:solidFill>
              </a:rPr>
              <a:t>diastolic pressure </a:t>
            </a:r>
            <a:endParaRPr/>
          </a:p>
          <a:p>
            <a:pPr lvl="1">
              <a:buFontTx/>
              <a:buChar char="–"/>
              <a:defRPr/>
            </a:pPr>
            <a:r>
              <a:rPr lang="en-US" sz="2000" b="1"/>
              <a:t>90-99 mm Hg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Patient considerations</a:t>
            </a:r>
            <a:endParaRPr/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Blood pressure should be taken </a:t>
            </a:r>
            <a:r>
              <a:rPr lang="en-US" i="1" u="sng">
                <a:solidFill>
                  <a:srgbClr val="7030A0"/>
                </a:solidFill>
              </a:rPr>
              <a:t>3 times </a:t>
            </a:r>
            <a:r>
              <a:rPr lang="en-US">
                <a:solidFill>
                  <a:srgbClr val="7030A0"/>
                </a:solidFill>
              </a:rPr>
              <a:t>to ensure accuracy</a:t>
            </a:r>
            <a:endParaRPr/>
          </a:p>
          <a:p>
            <a:pPr>
              <a:buFontTx/>
              <a:buNone/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Blood pressure can </a:t>
            </a:r>
            <a:r>
              <a:rPr lang="en-US">
                <a:solidFill>
                  <a:srgbClr val="D52B00"/>
                </a:solidFill>
              </a:rPr>
              <a:t>vary depending</a:t>
            </a:r>
            <a:r>
              <a:rPr lang="en-US">
                <a:solidFill>
                  <a:schemeClr val="tx1"/>
                </a:solidFill>
              </a:rPr>
              <a:t> on the which of the patient’s arm was used.</a:t>
            </a:r>
            <a:endParaRPr/>
          </a:p>
          <a:p>
            <a:pPr>
              <a:buFontTx/>
              <a:buNone/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Blood pressure taken “</a:t>
            </a:r>
            <a:r>
              <a:rPr lang="en-US">
                <a:solidFill>
                  <a:srgbClr val="007698"/>
                </a:solidFill>
              </a:rPr>
              <a:t>manually</a:t>
            </a:r>
            <a:r>
              <a:rPr lang="en-US">
                <a:solidFill>
                  <a:schemeClr val="tx1"/>
                </a:solidFill>
              </a:rPr>
              <a:t>” is considered more accurate compared to the automatic blood pressure machines.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b="1" u="sng"/>
              <a:t>Blood Pressure Equipment</a:t>
            </a:r>
            <a:endParaRPr/>
          </a:p>
        </p:txBody>
      </p:sp>
      <p:sp>
        <p:nvSpPr>
          <p:cNvPr id="13315" name="Rectangle 3"/>
          <p:cNvSpPr>
            <a:spLocks noChangeArrowheads="1"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Sphygmomanometer used in lab was an </a:t>
            </a:r>
            <a:r>
              <a:rPr lang="en-US">
                <a:solidFill>
                  <a:srgbClr val="7030A0"/>
                </a:solidFill>
              </a:rPr>
              <a:t>aneroid manometer </a:t>
            </a:r>
            <a:r>
              <a:rPr lang="en-US">
                <a:solidFill>
                  <a:schemeClr val="tx1"/>
                </a:solidFill>
              </a:rPr>
              <a:t>(most common in x-ray dept.)</a:t>
            </a:r>
            <a:endParaRPr/>
          </a:p>
          <a:p>
            <a:pPr lvl="1">
              <a:defRPr/>
            </a:pPr>
            <a:r>
              <a:rPr lang="en-US" sz="2400"/>
              <a:t>Rubber tubing</a:t>
            </a:r>
            <a:endParaRPr/>
          </a:p>
          <a:p>
            <a:pPr lvl="1">
              <a:defRPr/>
            </a:pPr>
            <a:r>
              <a:rPr lang="en-US" sz="2400"/>
              <a:t>Pressure bulb</a:t>
            </a:r>
            <a:endParaRPr/>
          </a:p>
          <a:p>
            <a:pPr lvl="1">
              <a:defRPr/>
            </a:pPr>
            <a:r>
              <a:rPr lang="en-US" sz="2400"/>
              <a:t>Gauge</a:t>
            </a:r>
            <a:endParaRPr/>
          </a:p>
          <a:p>
            <a:pPr lvl="1">
              <a:defRPr/>
            </a:pPr>
            <a:r>
              <a:rPr lang="en-US" sz="2400"/>
              <a:t>Cuff</a:t>
            </a:r>
            <a:endParaRPr/>
          </a:p>
          <a:p>
            <a:pPr lvl="1">
              <a:defRPr/>
            </a:pPr>
            <a:endParaRPr lang="en-US"/>
          </a:p>
          <a:p>
            <a:pPr lvl="1">
              <a:buFontTx/>
              <a:buNone/>
              <a:defRPr/>
            </a:pPr>
            <a:endParaRPr lang="en-US"/>
          </a:p>
        </p:txBody>
      </p:sp>
      <p:pic>
        <p:nvPicPr>
          <p:cNvPr id="13316" name="Picture 5" descr="aneroidsphygmomanometer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400800" y="3048001"/>
            <a:ext cx="3257550" cy="312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17" name="Picture 6" descr="http://coursewareobjects.elsevier.com/objects/elr/Ehrlich/radiography7e/IC/images/006016B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5181601" y="3048001"/>
            <a:ext cx="4613275" cy="3154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How to chart BP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Blood pressure is measured in </a:t>
            </a:r>
            <a:r>
              <a:rPr lang="en-US" b="1">
                <a:solidFill>
                  <a:schemeClr val="tx1"/>
                </a:solidFill>
              </a:rPr>
              <a:t>mmHg</a:t>
            </a:r>
            <a:r>
              <a:rPr lang="en-US">
                <a:solidFill>
                  <a:schemeClr val="tx1"/>
                </a:solidFill>
              </a:rPr>
              <a:t> which stands for </a:t>
            </a:r>
            <a:r>
              <a:rPr lang="en-US" i="1" u="sng">
                <a:solidFill>
                  <a:srgbClr val="00B050"/>
                </a:solidFill>
              </a:rPr>
              <a:t>millimeters of mercury</a:t>
            </a:r>
            <a:endParaRPr/>
          </a:p>
          <a:p>
            <a:pPr>
              <a:defRPr/>
            </a:pPr>
            <a:endParaRPr lang="en-US" i="1" u="sng">
              <a:solidFill>
                <a:srgbClr val="00B050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While watching the sphygmomanometer, you would record the </a:t>
            </a:r>
            <a:r>
              <a:rPr lang="en-US">
                <a:solidFill>
                  <a:srgbClr val="D73E17"/>
                </a:solidFill>
              </a:rPr>
              <a:t>first number </a:t>
            </a:r>
            <a:r>
              <a:rPr lang="en-US">
                <a:solidFill>
                  <a:schemeClr val="tx1"/>
                </a:solidFill>
              </a:rPr>
              <a:t>as being the systolic number, and the </a:t>
            </a:r>
            <a:r>
              <a:rPr lang="en-US">
                <a:solidFill>
                  <a:srgbClr val="D73E17"/>
                </a:solidFill>
              </a:rPr>
              <a:t>second</a:t>
            </a:r>
            <a:r>
              <a:rPr lang="en-US">
                <a:solidFill>
                  <a:schemeClr val="tx1"/>
                </a:solidFill>
              </a:rPr>
              <a:t> as being the diastolic number</a:t>
            </a:r>
            <a:endParaRPr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The blood pressure recorded is written as “</a:t>
            </a:r>
            <a:r>
              <a:rPr lang="en-US">
                <a:solidFill>
                  <a:srgbClr val="0070C0"/>
                </a:solidFill>
              </a:rPr>
              <a:t>BP systolic/diastolic”, </a:t>
            </a:r>
            <a:r>
              <a:rPr lang="en-US">
                <a:solidFill>
                  <a:schemeClr val="tx1"/>
                </a:solidFill>
              </a:rPr>
              <a:t>ex: </a:t>
            </a:r>
            <a:r>
              <a:rPr lang="en-US" u="sng">
                <a:solidFill>
                  <a:schemeClr val="tx1"/>
                </a:solidFill>
              </a:rPr>
              <a:t>BP 120/80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BBBA11-BC6C-40C4-A6DC-5CFD3D1B92C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3B4144-7D85-4141-89F8-57CC0914F57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19CE8CED-0484-4024-8999-B1375FD939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13</Slides>
  <Notes>13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326</cp:revision>
  <dcterms:created xsi:type="dcterms:W3CDTF">2009-04-06T17:04:40Z</dcterms:created>
  <dcterms:modified xsi:type="dcterms:W3CDTF">2025-07-02T18:31:55Z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