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</p:sldMasterIdLst>
  <p:notesMasterIdLst>
    <p:notesMasterId r:id="rId22"/>
  </p:notesMasterIdLst>
  <p:handoutMasterIdLst>
    <p:handoutMasterId r:id="rId23"/>
  </p:handoutMasterIdLst>
  <p:sldIdLst>
    <p:sldId id="522" r:id="rId5"/>
    <p:sldId id="525" r:id="rId6"/>
    <p:sldId id="408" r:id="rId7"/>
    <p:sldId id="568" r:id="rId8"/>
    <p:sldId id="544" r:id="rId9"/>
    <p:sldId id="585" r:id="rId10"/>
    <p:sldId id="580" r:id="rId11"/>
    <p:sldId id="584" r:id="rId12"/>
    <p:sldId id="576" r:id="rId13"/>
    <p:sldId id="577" r:id="rId14"/>
    <p:sldId id="546" r:id="rId15"/>
    <p:sldId id="578" r:id="rId16"/>
    <p:sldId id="586" r:id="rId17"/>
    <p:sldId id="575" r:id="rId18"/>
    <p:sldId id="574" r:id="rId19"/>
    <p:sldId id="587" r:id="rId20"/>
    <p:sldId id="589" r:id="rId21"/>
  </p:sldIdLst>
  <p:sldSz cx="12192000" cy="6858000"/>
  <p:notesSz cx="7023100" cy="9309100"/>
  <p:custDataLst>
    <p:tags r:id="rId2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522"/>
          </p14:sldIdLst>
        </p14:section>
        <p14:section name="Untitled Section" id="{BAB5FE1B-4910-480F-9285-3B3D14DFD513}">
          <p14:sldIdLst>
            <p14:sldId id="525"/>
            <p14:sldId id="408"/>
            <p14:sldId id="568"/>
            <p14:sldId id="544"/>
            <p14:sldId id="585"/>
            <p14:sldId id="580"/>
            <p14:sldId id="584"/>
            <p14:sldId id="576"/>
            <p14:sldId id="577"/>
            <p14:sldId id="546"/>
            <p14:sldId id="578"/>
            <p14:sldId id="586"/>
            <p14:sldId id="575"/>
            <p14:sldId id="574"/>
            <p14:sldId id="587"/>
            <p14:sldId id="58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FF00FF"/>
    <a:srgbClr val="FFFFCC"/>
    <a:srgbClr val="6600FF"/>
    <a:srgbClr val="FFC000"/>
    <a:srgbClr val="00B050"/>
    <a:srgbClr val="FF0000"/>
    <a:srgbClr val="AA272F"/>
    <a:srgbClr val="EE362C"/>
    <a:srgbClr val="8586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E70DB1E-4626-4479-99CC-5AA75D79EF2B}" v="6" dt="2024-10-28T02:09:46.0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831" autoAdjust="0"/>
    <p:restoredTop sz="78559" autoAdjust="0"/>
  </p:normalViewPr>
  <p:slideViewPr>
    <p:cSldViewPr snapToGrid="0">
      <p:cViewPr varScale="1">
        <p:scale>
          <a:sx n="88" d="100"/>
          <a:sy n="88" d="100"/>
        </p:scale>
        <p:origin x="732" y="7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gs" Target="tags/tag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F1AA2EC-018E-495A-975D-CC074962699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8569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0865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1708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5392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978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182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2882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5798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2818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3959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76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2807352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644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07040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61457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7970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60550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884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4078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64283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29279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09524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B511F4D9-6209-496F-37B2-7A8DA54A1BB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B04FDDD6-8931-1C0E-5D0F-A73DFB6352C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5019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601525" y="2952960"/>
            <a:ext cx="6224016" cy="1169099"/>
          </a:xfrm>
        </p:spPr>
        <p:txBody>
          <a:bodyPr/>
          <a:lstStyle/>
          <a:p>
            <a:pPr algn="l"/>
            <a:r>
              <a:rPr lang="en-US" sz="4400" dirty="0"/>
              <a:t>MRAD 204: </a:t>
            </a:r>
            <a:br>
              <a:rPr lang="en-US" sz="4800" dirty="0"/>
            </a:br>
            <a:r>
              <a:rPr lang="en-US" sz="3000" dirty="0"/>
              <a:t>Radiographic Technique 1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601525" y="4265278"/>
            <a:ext cx="6224016" cy="810751"/>
          </a:xfrm>
        </p:spPr>
        <p:txBody>
          <a:bodyPr>
            <a:normAutofit lnSpcReduction="10000"/>
          </a:bodyPr>
          <a:lstStyle/>
          <a:p>
            <a:pPr algn="l"/>
            <a:r>
              <a:rPr lang="en-US" dirty="0"/>
              <a:t>Introduction to Positioning</a:t>
            </a:r>
          </a:p>
          <a:p>
            <a:pPr algn="l"/>
            <a:r>
              <a:rPr lang="en-US" sz="2000" dirty="0">
                <a:solidFill>
                  <a:schemeClr val="bg1"/>
                </a:solidFill>
                <a:latin typeface="Titillium" panose="00000500000000000000" pitchFamily="50" charset="0"/>
              </a:rPr>
              <a:t>	 </a:t>
            </a:r>
            <a:endParaRPr lang="en-US" sz="1800" dirty="0">
              <a:solidFill>
                <a:schemeClr val="bg1"/>
              </a:solidFill>
              <a:latin typeface="Titillium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06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Affiliated 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sz="3200" b="1" dirty="0"/>
              <a:t>Bontrager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15→16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23 →24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dirty="0"/>
              <a:t>Pgs: 26 →30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5419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200000"/>
              </a:lnSpc>
              <a:spcBef>
                <a:spcPts val="0"/>
              </a:spcBef>
            </a:pPr>
            <a:r>
              <a:rPr lang="en-US" sz="3600" dirty="0"/>
              <a:t>Body Habitus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General Terms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“Special” Projections</a:t>
            </a:r>
          </a:p>
          <a:p>
            <a:pPr>
              <a:lnSpc>
                <a:spcPct val="200000"/>
              </a:lnSpc>
            </a:pPr>
            <a:r>
              <a:rPr lang="en-US" sz="3600" dirty="0"/>
              <a:t>Terms Related to Movement</a:t>
            </a:r>
          </a:p>
        </p:txBody>
      </p:sp>
    </p:spTree>
    <p:extLst>
      <p:ext uri="{BB962C8B-B14F-4D97-AF65-F5344CB8AC3E}">
        <p14:creationId xmlns:p14="http://schemas.microsoft.com/office/powerpoint/2010/main" val="12750239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812" y="38751"/>
            <a:ext cx="10515600" cy="1325563"/>
          </a:xfrm>
        </p:spPr>
        <p:txBody>
          <a:bodyPr/>
          <a:lstStyle/>
          <a:p>
            <a:r>
              <a:rPr lang="en-CA" dirty="0"/>
              <a:t>Body Habitus</a:t>
            </a:r>
          </a:p>
        </p:txBody>
      </p:sp>
      <p:pic>
        <p:nvPicPr>
          <p:cNvPr id="3074" name="Picture 2" descr="https://coursewareobjects.elsevier.com/objects/elr/Bushong/radiologic10e/IC/jpg/Chapter13/0130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715" y="1484075"/>
            <a:ext cx="6957795" cy="5035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Placeholder 4"/>
          <p:cNvSpPr txBox="1">
            <a:spLocks/>
          </p:cNvSpPr>
          <p:nvPr/>
        </p:nvSpPr>
        <p:spPr>
          <a:xfrm>
            <a:off x="8219440" y="6313167"/>
            <a:ext cx="1738650" cy="38431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Bushong</a:t>
            </a:r>
            <a:r>
              <a:rPr lang="en-US" sz="900" dirty="0"/>
              <a:t> 10</a:t>
            </a:r>
            <a:r>
              <a:rPr lang="en-US" sz="900" baseline="30000" dirty="0"/>
              <a:t>th</a:t>
            </a:r>
            <a:r>
              <a:rPr lang="en-US" sz="900" dirty="0"/>
              <a:t> Ed. Fig. 13-03</a:t>
            </a:r>
          </a:p>
          <a:p>
            <a:endParaRPr lang="en-CA" dirty="0"/>
          </a:p>
        </p:txBody>
      </p:sp>
      <p:sp>
        <p:nvSpPr>
          <p:cNvPr id="3" name="TextBox 2"/>
          <p:cNvSpPr txBox="1"/>
          <p:nvPr/>
        </p:nvSpPr>
        <p:spPr>
          <a:xfrm>
            <a:off x="2907632" y="1144614"/>
            <a:ext cx="1843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/>
              <a:t>“Average” Size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114247" y="1129679"/>
            <a:ext cx="9028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/>
              <a:t>“Thin”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80475" y="1129679"/>
            <a:ext cx="1838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/>
              <a:t>“Broad Frame”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374034" y="1114743"/>
            <a:ext cx="1223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/>
              <a:t>Very Thin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907632" y="5989558"/>
            <a:ext cx="7814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1" i="1" dirty="0"/>
              <a:t>Collimation should be adjusted according to body habitus</a:t>
            </a:r>
          </a:p>
        </p:txBody>
      </p:sp>
    </p:spTree>
    <p:extLst>
      <p:ext uri="{BB962C8B-B14F-4D97-AF65-F5344CB8AC3E}">
        <p14:creationId xmlns:p14="http://schemas.microsoft.com/office/powerpoint/2010/main" val="39183033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597" y="-73522"/>
            <a:ext cx="10515600" cy="1325563"/>
          </a:xfrm>
        </p:spPr>
        <p:txBody>
          <a:bodyPr/>
          <a:lstStyle/>
          <a:p>
            <a:r>
              <a:rPr lang="en-CA" dirty="0"/>
              <a:t>General Terms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5229" y="141728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CA" dirty="0"/>
              <a:t>Radiograph</a:t>
            </a:r>
          </a:p>
          <a:p>
            <a:pPr marL="0" indent="0">
              <a:buNone/>
            </a:pPr>
            <a:endParaRPr lang="en-CA" dirty="0"/>
          </a:p>
          <a:p>
            <a:endParaRPr lang="en-CA" dirty="0"/>
          </a:p>
        </p:txBody>
      </p:sp>
      <p:sp>
        <p:nvSpPr>
          <p:cNvPr id="8" name="Text Placeholder 4"/>
          <p:cNvSpPr txBox="1">
            <a:spLocks/>
          </p:cNvSpPr>
          <p:nvPr/>
        </p:nvSpPr>
        <p:spPr>
          <a:xfrm>
            <a:off x="3179706" y="4835248"/>
            <a:ext cx="1494622" cy="25624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</a:t>
            </a:r>
            <a:r>
              <a:rPr lang="en-US" sz="900" dirty="0" err="1"/>
              <a:t>pg</a:t>
            </a:r>
            <a:r>
              <a:rPr lang="en-US" sz="900" dirty="0"/>
              <a:t> 16 Fig. 1.39</a:t>
            </a:r>
            <a:endParaRPr lang="en-CA" dirty="0"/>
          </a:p>
        </p:txBody>
      </p:sp>
      <p:grpSp>
        <p:nvGrpSpPr>
          <p:cNvPr id="12" name="Group 11"/>
          <p:cNvGrpSpPr/>
          <p:nvPr/>
        </p:nvGrpSpPr>
        <p:grpSpPr>
          <a:xfrm>
            <a:off x="6378972" y="1370338"/>
            <a:ext cx="3179556" cy="3520559"/>
            <a:chOff x="0" y="1343988"/>
            <a:chExt cx="3080322" cy="3280314"/>
          </a:xfrm>
        </p:grpSpPr>
        <p:sp>
          <p:nvSpPr>
            <p:cNvPr id="7" name="Text Placeholder 4"/>
            <p:cNvSpPr txBox="1">
              <a:spLocks/>
            </p:cNvSpPr>
            <p:nvPr/>
          </p:nvSpPr>
          <p:spPr>
            <a:xfrm>
              <a:off x="199360" y="4410188"/>
              <a:ext cx="2218734" cy="214114"/>
            </a:xfrm>
            <a:prstGeom prst="rect">
              <a:avLst/>
            </a:prstGeom>
          </p:spPr>
          <p:txBody>
            <a:bodyPr/>
            <a:lstStyle>
              <a:lvl1pPr marL="0" indent="0" algn="l" defTabSz="914400" rtl="0" eaLnBrk="1" latinLnBrk="0" hangingPunct="1">
                <a:spcBef>
                  <a:spcPct val="20000"/>
                </a:spcBef>
                <a:buFont typeface="Arial" pitchFamily="34" charset="0"/>
                <a:buNone/>
                <a:defRPr sz="2800" kern="1200" baseline="0">
                  <a:solidFill>
                    <a:schemeClr val="accent3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8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US" sz="900" dirty="0" err="1"/>
                <a:t>Bontrager</a:t>
              </a:r>
              <a:r>
                <a:rPr lang="en-US" sz="900" dirty="0"/>
                <a:t> pg. 16 Fig. 1.38</a:t>
              </a:r>
            </a:p>
            <a:p>
              <a:endParaRPr lang="en-CA" dirty="0"/>
            </a:p>
          </p:txBody>
        </p:sp>
        <p:pic>
          <p:nvPicPr>
            <p:cNvPr id="1026" name="Picture 2" descr="https://coursewareobjects.elsevier.com/objects/elr/Bontrager9e/IC/jpg/Chapter001/001036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43988"/>
              <a:ext cx="3080322" cy="312723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Group 13"/>
          <p:cNvGrpSpPr/>
          <p:nvPr/>
        </p:nvGrpSpPr>
        <p:grpSpPr>
          <a:xfrm>
            <a:off x="2824889" y="696007"/>
            <a:ext cx="2437983" cy="4056619"/>
            <a:chOff x="253389" y="4438942"/>
            <a:chExt cx="2437983" cy="4056619"/>
          </a:xfrm>
        </p:grpSpPr>
        <p:pic>
          <p:nvPicPr>
            <p:cNvPr id="1028" name="Picture 4" descr="https://coursewareobjects.elsevier.com/objects/elr/Bontrager9e/IC/jpg/Chapter001/001037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261" t="7293" r="21112"/>
            <a:stretch/>
          </p:blipFill>
          <p:spPr bwMode="auto">
            <a:xfrm>
              <a:off x="253389" y="4980446"/>
              <a:ext cx="2437983" cy="35151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Content Placeholder 2"/>
            <p:cNvSpPr txBox="1">
              <a:spLocks/>
            </p:cNvSpPr>
            <p:nvPr/>
          </p:nvSpPr>
          <p:spPr>
            <a:xfrm>
              <a:off x="427380" y="4438942"/>
              <a:ext cx="2259626" cy="565262"/>
            </a:xfrm>
            <a:prstGeom prst="rect">
              <a:avLst/>
            </a:prstGeom>
          </p:spPr>
          <p:txBody>
            <a:bodyPr vert="horz"/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800" kern="1200" baseline="0">
                  <a:solidFill>
                    <a:schemeClr val="tx2"/>
                  </a:solidFill>
                  <a:latin typeface="Arial" pitchFamily="34" charset="0"/>
                  <a:ea typeface="+mn-ea"/>
                  <a:cs typeface="Arial" pitchFamily="34" charset="0"/>
                </a:defRPr>
              </a:lvl1pPr>
              <a:lvl2pPr marL="685800" indent="-3429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◦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-228600" algn="l" defTabSz="914400" rtl="0" eaLnBrk="1" latinLnBrk="0" hangingPunct="1">
                <a:spcBef>
                  <a:spcPct val="20000"/>
                </a:spcBef>
                <a:buFont typeface="Wingdings" panose="05000000000000000000" pitchFamily="2" charset="2"/>
                <a:buChar char="§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CA" dirty="0"/>
                <a:t>Radiograph</a:t>
              </a:r>
              <a:r>
                <a:rPr lang="en-CA" dirty="0">
                  <a:solidFill>
                    <a:schemeClr val="tx1"/>
                  </a:solidFill>
                </a:rPr>
                <a:t>y</a:t>
              </a:r>
            </a:p>
            <a:p>
              <a:pPr marL="0" indent="0">
                <a:buNone/>
              </a:pPr>
              <a:endParaRPr lang="en-CA" dirty="0"/>
            </a:p>
            <a:p>
              <a:endParaRPr lang="en-CA" dirty="0"/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1519946" y="4937626"/>
            <a:ext cx="450345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200" dirty="0"/>
              <a:t>The steps required to create a radiograph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516500" y="5694991"/>
            <a:ext cx="45674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200" dirty="0"/>
              <a:t>Include patient positioning, IR selection &amp; placement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334089" y="4835249"/>
            <a:ext cx="4104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Aka. the x-ray image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334986" y="5296914"/>
            <a:ext cx="39428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Display as the patient facing the viewer, in anatomic position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49564" y="3951108"/>
            <a:ext cx="1171930" cy="269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814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6858" y="36696"/>
            <a:ext cx="10515600" cy="1325563"/>
          </a:xfrm>
        </p:spPr>
        <p:txBody>
          <a:bodyPr/>
          <a:lstStyle/>
          <a:p>
            <a:r>
              <a:rPr lang="en-CA" dirty="0"/>
              <a:t>General Terms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5505" y="1141163"/>
            <a:ext cx="120554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b="1" dirty="0"/>
              <a:t>View</a:t>
            </a:r>
            <a:r>
              <a:rPr lang="en-CA" sz="2400" dirty="0"/>
              <a:t> is used to identify </a:t>
            </a:r>
            <a:r>
              <a:rPr lang="en-CA" sz="2400" dirty="0">
                <a:latin typeface="Ink Free" panose="03080402000500000000" pitchFamily="66" charset="0"/>
              </a:rPr>
              <a:t>which image</a:t>
            </a:r>
            <a:r>
              <a:rPr lang="en-CA" sz="2400" dirty="0"/>
              <a:t> (from a routine) is displayed</a:t>
            </a:r>
          </a:p>
        </p:txBody>
      </p:sp>
      <p:sp>
        <p:nvSpPr>
          <p:cNvPr id="6" name="Rectangle 5"/>
          <p:cNvSpPr/>
          <p:nvPr/>
        </p:nvSpPr>
        <p:spPr>
          <a:xfrm>
            <a:off x="886860" y="1720924"/>
            <a:ext cx="1021867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Common to take at least 2 radiographs (at different angles) of the same body part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CA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Taking images at different angles can improve: localization of foreign bodies, and determining alignment of fractures etc.</a:t>
            </a:r>
          </a:p>
        </p:txBody>
      </p:sp>
      <p:pic>
        <p:nvPicPr>
          <p:cNvPr id="1026" name="Picture 2" descr="https://coursewareobjects.elsevier.com/objects/elr/Bontrager9e/IC/jpg/Chapter001/0011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964" b="2992"/>
          <a:stretch/>
        </p:blipFill>
        <p:spPr bwMode="auto">
          <a:xfrm>
            <a:off x="1700245" y="3447796"/>
            <a:ext cx="1735366" cy="3015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coursewareobjects.elsevier.com/objects/elr/Bontrager9e/IC/jpg/Chapter001/0011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62" b="2605"/>
          <a:stretch/>
        </p:blipFill>
        <p:spPr bwMode="auto">
          <a:xfrm>
            <a:off x="3765847" y="3441780"/>
            <a:ext cx="1942057" cy="3027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s://coursewareobjects.elsevier.com/objects/elr/Bontrager9e/IC/jpg/Chapter001/0011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47" r="64851" b="26446"/>
          <a:stretch/>
        </p:blipFill>
        <p:spPr bwMode="auto">
          <a:xfrm>
            <a:off x="6038139" y="3928229"/>
            <a:ext cx="1396499" cy="1937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https://coursewareobjects.elsevier.com/objects/elr/Bontrager9e/IC/jpg/Chapter001/0011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80" t="9137" r="31541" b="28951"/>
          <a:stretch/>
        </p:blipFill>
        <p:spPr bwMode="auto">
          <a:xfrm>
            <a:off x="7699157" y="3934327"/>
            <a:ext cx="1191127" cy="1930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s://coursewareobjects.elsevier.com/objects/elr/Bontrager9e/IC/jpg/Chapter001/00111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761" t="3927" r="653" b="34547"/>
          <a:stretch/>
        </p:blipFill>
        <p:spPr bwMode="auto">
          <a:xfrm>
            <a:off x="9163649" y="3946359"/>
            <a:ext cx="1215190" cy="1918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022426" y="3123140"/>
            <a:ext cx="1129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/>
              <a:t>AP Knee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920866" y="3086196"/>
            <a:ext cx="15696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/>
              <a:t>Lateral Knee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144404" y="6078064"/>
            <a:ext cx="23006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/>
              <a:t>3 views of the wrist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59457" y="3544245"/>
            <a:ext cx="4881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/>
              <a:t>PA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772781" y="3540106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/>
              <a:t>Oblique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300603" y="3577026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/>
              <a:t>Lateral</a:t>
            </a:r>
          </a:p>
        </p:txBody>
      </p:sp>
      <p:sp>
        <p:nvSpPr>
          <p:cNvPr id="20" name="Text Placeholder 4"/>
          <p:cNvSpPr txBox="1">
            <a:spLocks/>
          </p:cNvSpPr>
          <p:nvPr/>
        </p:nvSpPr>
        <p:spPr>
          <a:xfrm>
            <a:off x="2108714" y="6478913"/>
            <a:ext cx="2211042" cy="21857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34 Fig. 1-109</a:t>
            </a:r>
            <a:endParaRPr lang="en-CA" dirty="0"/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7432715" y="5854173"/>
            <a:ext cx="1724008" cy="23503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 35 Fig. 1-112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10383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8909" y="135347"/>
            <a:ext cx="10515600" cy="1325563"/>
          </a:xfrm>
        </p:spPr>
        <p:txBody>
          <a:bodyPr/>
          <a:lstStyle/>
          <a:p>
            <a:r>
              <a:rPr lang="en-CA" dirty="0"/>
              <a:t>General Terms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909" y="1140559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CA" b="1" dirty="0"/>
              <a:t>Position</a:t>
            </a:r>
            <a:r>
              <a:rPr lang="en-CA" dirty="0"/>
              <a:t> relates to </a:t>
            </a:r>
            <a:r>
              <a:rPr lang="en-CA" dirty="0">
                <a:latin typeface="Ink Free" panose="03080402000500000000" pitchFamily="66" charset="0"/>
              </a:rPr>
              <a:t>the patient</a:t>
            </a:r>
            <a:r>
              <a:rPr lang="en-CA" dirty="0"/>
              <a:t>; describes how they are posed </a:t>
            </a:r>
            <a:r>
              <a:rPr lang="en-CA" dirty="0">
                <a:latin typeface="Ink Free" panose="03080402000500000000" pitchFamily="66" charset="0"/>
              </a:rPr>
              <a:t>in relation to the IR</a:t>
            </a:r>
          </a:p>
        </p:txBody>
      </p:sp>
      <p:pic>
        <p:nvPicPr>
          <p:cNvPr id="2052" name="Picture 4" descr="https://coursewareobjects.elsevier.com/objects/elr/Bontrager9e/IC/jpg/Chapter001/00105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69" r="20095"/>
          <a:stretch/>
        </p:blipFill>
        <p:spPr bwMode="auto">
          <a:xfrm>
            <a:off x="7555323" y="1742197"/>
            <a:ext cx="3164305" cy="4828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986041" y="1990665"/>
            <a:ext cx="6015410" cy="1325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CA" sz="26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Imagine you could not see this patient. How </a:t>
            </a:r>
            <a:r>
              <a:rPr lang="en-CA" sz="2600" i="1" dirty="0">
                <a:solidFill>
                  <a:srgbClr val="000000"/>
                </a:solidFill>
                <a:latin typeface="Ink Free" panose="03080402000500000000" pitchFamily="66" charset="0"/>
                <a:cs typeface="Arial" pitchFamily="34" charset="0"/>
              </a:rPr>
              <a:t>should</a:t>
            </a:r>
            <a:r>
              <a:rPr lang="en-CA" sz="2600" i="1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you describe their position, to someone else?</a:t>
            </a:r>
          </a:p>
        </p:txBody>
      </p:sp>
      <p:sp>
        <p:nvSpPr>
          <p:cNvPr id="8" name="Rectangle 7"/>
          <p:cNvSpPr/>
          <p:nvPr/>
        </p:nvSpPr>
        <p:spPr>
          <a:xfrm>
            <a:off x="1650575" y="3648412"/>
            <a:ext cx="5073083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20000"/>
              </a:spcBef>
              <a:buFont typeface="+mj-lt"/>
              <a:buAutoNum type="alphaLcPeriod"/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Standing with their right side against the IR</a:t>
            </a:r>
          </a:p>
          <a:p>
            <a:pPr marL="457200" indent="-457200">
              <a:spcBef>
                <a:spcPts val="1200"/>
              </a:spcBef>
              <a:buFont typeface="+mj-lt"/>
              <a:buAutoNum type="alphaLcPeriod"/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Erect Right Lateral</a:t>
            </a:r>
          </a:p>
          <a:p>
            <a:pPr marL="457200" indent="-457200">
              <a:spcBef>
                <a:spcPts val="1200"/>
              </a:spcBef>
              <a:buFont typeface="+mj-lt"/>
              <a:buAutoNum type="alphaLcPeriod"/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Right Lateral</a:t>
            </a:r>
          </a:p>
          <a:p>
            <a:pPr marL="457200" indent="-457200">
              <a:spcBef>
                <a:spcPts val="1200"/>
              </a:spcBef>
              <a:buFont typeface="+mj-lt"/>
              <a:buAutoNum type="alphaLcPeriod"/>
            </a:pPr>
            <a:r>
              <a:rPr lang="en-CA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Standing straight, with arms elevated</a:t>
            </a:r>
          </a:p>
        </p:txBody>
      </p:sp>
      <p:sp>
        <p:nvSpPr>
          <p:cNvPr id="11" name="Text Placeholder 4"/>
          <p:cNvSpPr txBox="1">
            <a:spLocks/>
          </p:cNvSpPr>
          <p:nvPr/>
        </p:nvSpPr>
        <p:spPr>
          <a:xfrm>
            <a:off x="7888705" y="6418401"/>
            <a:ext cx="1564771" cy="30425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21 Fig. 1.61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47779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6109" y="-58005"/>
            <a:ext cx="10515600" cy="1325563"/>
          </a:xfrm>
        </p:spPr>
        <p:txBody>
          <a:bodyPr/>
          <a:lstStyle/>
          <a:p>
            <a:r>
              <a:rPr lang="en-CA" dirty="0"/>
              <a:t>General Terms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2076" y="85041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CA" b="1" dirty="0"/>
              <a:t>Projection</a:t>
            </a:r>
            <a:r>
              <a:rPr lang="en-CA" dirty="0"/>
              <a:t> relates to the </a:t>
            </a:r>
            <a:r>
              <a:rPr lang="en-CA" dirty="0">
                <a:latin typeface="Ink Free" panose="03080402000500000000" pitchFamily="66" charset="0"/>
              </a:rPr>
              <a:t>x-ray tube and IR</a:t>
            </a:r>
            <a:r>
              <a:rPr lang="en-CA" dirty="0"/>
              <a:t>; describes how the x-ray beam is moving through the patient’s body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929217" y="4167351"/>
            <a:ext cx="4321051" cy="2276218"/>
            <a:chOff x="4710224" y="4086726"/>
            <a:chExt cx="4321051" cy="2276218"/>
          </a:xfrm>
        </p:grpSpPr>
        <p:pic>
          <p:nvPicPr>
            <p:cNvPr id="9" name="Picture 10" descr="https://coursewareobjects.elsevier.com/objects/elr/Bontrager9e/IC/jpg/Chapter001/001051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760" t="8626" b="5398"/>
            <a:stretch/>
          </p:blipFill>
          <p:spPr bwMode="auto">
            <a:xfrm>
              <a:off x="4710224" y="4507442"/>
              <a:ext cx="2528042" cy="16055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12" descr="https://coursewareobjects.elsevier.com/objects/elr/Bontrager9e/IC/jpg/Chapter001/001052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284" t="16062" r="26693" b="14346"/>
            <a:stretch/>
          </p:blipFill>
          <p:spPr bwMode="auto">
            <a:xfrm>
              <a:off x="7315200" y="4086726"/>
              <a:ext cx="1716075" cy="22762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4" name="Picture 2" descr="https://coursewareobjects.elsevier.com/objects/elr/Bontrager9e/IC/jpg/Chapter001/00107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870" y="1787381"/>
            <a:ext cx="3278897" cy="3127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7459018" y="5086388"/>
            <a:ext cx="40238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Lateral projections of the axial skeleton are typically defined more simply as “lateral”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621086" y="2307447"/>
            <a:ext cx="498685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Lateral projections of the appendicular skeleton: path of the CR must be defined as medial</a:t>
            </a:r>
            <a:r>
              <a:rPr lang="en-CA" sz="2400" dirty="0"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  <a:r>
              <a:rPr lang="en-CA" sz="2400" dirty="0"/>
              <a:t>lateral or </a:t>
            </a:r>
            <a:r>
              <a:rPr lang="en-CA" sz="2400" dirty="0" err="1"/>
              <a:t>lateral</a:t>
            </a:r>
            <a:r>
              <a:rPr lang="en-CA" sz="2400" dirty="0" err="1"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  <a:r>
              <a:rPr lang="en-CA" sz="2400" dirty="0" err="1"/>
              <a:t>medial</a:t>
            </a:r>
            <a:endParaRPr lang="en-CA" sz="2400" dirty="0"/>
          </a:p>
        </p:txBody>
      </p:sp>
      <p:sp>
        <p:nvSpPr>
          <p:cNvPr id="15" name="Text Placeholder 4"/>
          <p:cNvSpPr txBox="1">
            <a:spLocks/>
          </p:cNvSpPr>
          <p:nvPr/>
        </p:nvSpPr>
        <p:spPr>
          <a:xfrm>
            <a:off x="1690873" y="6193585"/>
            <a:ext cx="2423643" cy="30178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19 Fig. 1.53 &amp; 1.54</a:t>
            </a:r>
          </a:p>
          <a:p>
            <a:endParaRPr lang="en-CA" dirty="0"/>
          </a:p>
        </p:txBody>
      </p:sp>
      <p:sp>
        <p:nvSpPr>
          <p:cNvPr id="16" name="TextBox 15"/>
          <p:cNvSpPr txBox="1"/>
          <p:nvPr/>
        </p:nvSpPr>
        <p:spPr>
          <a:xfrm>
            <a:off x="2427643" y="4101614"/>
            <a:ext cx="1531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err="1"/>
              <a:t>Mediolateral</a:t>
            </a:r>
            <a:endParaRPr lang="en-CA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4581751" y="3798019"/>
            <a:ext cx="162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err="1"/>
              <a:t>Lateromedial</a:t>
            </a:r>
            <a:endParaRPr lang="en-CA" b="1" dirty="0"/>
          </a:p>
        </p:txBody>
      </p:sp>
      <p:sp>
        <p:nvSpPr>
          <p:cNvPr id="18" name="Text Placeholder 4"/>
          <p:cNvSpPr txBox="1">
            <a:spLocks/>
          </p:cNvSpPr>
          <p:nvPr/>
        </p:nvSpPr>
        <p:spPr>
          <a:xfrm>
            <a:off x="6992789" y="4935495"/>
            <a:ext cx="2423643" cy="301787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24 Fig. 1.77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281550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11" r="48815" b="7200"/>
          <a:stretch/>
        </p:blipFill>
        <p:spPr>
          <a:xfrm>
            <a:off x="8931402" y="900630"/>
            <a:ext cx="1718310" cy="30477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Image Receptor (IR): aka. Detector</a:t>
            </a:r>
            <a:endParaRPr lang="en-CA" sz="2400" dirty="0"/>
          </a:p>
        </p:txBody>
      </p:sp>
      <p:sp>
        <p:nvSpPr>
          <p:cNvPr id="8" name="Text Placeholder 4"/>
          <p:cNvSpPr txBox="1">
            <a:spLocks/>
          </p:cNvSpPr>
          <p:nvPr/>
        </p:nvSpPr>
        <p:spPr>
          <a:xfrm>
            <a:off x="9379970" y="6509093"/>
            <a:ext cx="1227887" cy="24763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  <a:endParaRPr lang="en-CA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3" b="9996"/>
          <a:stretch/>
        </p:blipFill>
        <p:spPr>
          <a:xfrm>
            <a:off x="1560103" y="1379843"/>
            <a:ext cx="5194443" cy="17794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778" r="34319" b="4026"/>
          <a:stretch/>
        </p:blipFill>
        <p:spPr>
          <a:xfrm>
            <a:off x="5698958" y="4066616"/>
            <a:ext cx="4908898" cy="2365248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475488" y="3159332"/>
            <a:ext cx="5194442" cy="337015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CA" sz="2400" dirty="0"/>
              <a:t>DR or CR: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200" dirty="0"/>
              <a:t>CR Cassettes have 3 sizes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000" dirty="0"/>
              <a:t>Small</a:t>
            </a:r>
            <a:r>
              <a:rPr lang="en-CA" sz="2400" dirty="0"/>
              <a:t> </a:t>
            </a:r>
            <a:r>
              <a:rPr lang="en-CA" i="1" dirty="0"/>
              <a:t>(8x10in or 20x25cm)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000" dirty="0"/>
              <a:t>Medium </a:t>
            </a:r>
            <a:r>
              <a:rPr lang="en-CA" i="1" dirty="0"/>
              <a:t>(10x12in or 24x30cm)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CA" sz="2000" dirty="0"/>
              <a:t>Large </a:t>
            </a:r>
            <a:r>
              <a:rPr lang="en-CA" i="1" dirty="0"/>
              <a:t>(14x17in or 35x43cm)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CA" sz="2200" dirty="0"/>
              <a:t>For CR, must be placed in a CR reader to view a radiograph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CA" sz="2200" dirty="0"/>
              <a:t>Can be moved more freely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CA" sz="2200" dirty="0"/>
              <a:t>Active surface is “black”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7844099" y="4054912"/>
            <a:ext cx="589588" cy="857663"/>
          </a:xfrm>
          <a:prstGeom prst="straightConnector1">
            <a:avLst/>
          </a:prstGeom>
          <a:ln w="57150"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8561567" y="1948276"/>
            <a:ext cx="1228990" cy="1623980"/>
          </a:xfrm>
          <a:prstGeom prst="straightConnector1">
            <a:avLst/>
          </a:prstGeom>
          <a:ln w="57150">
            <a:solidFill>
              <a:srgbClr val="00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5698959" y="3336177"/>
            <a:ext cx="2862609" cy="400110"/>
          </a:xfrm>
          <a:prstGeom prst="rect">
            <a:avLst/>
          </a:prstGeom>
          <a:noFill/>
          <a:ln w="19050">
            <a:solidFill>
              <a:srgbClr val="00FF00"/>
            </a:solidFill>
          </a:ln>
        </p:spPr>
        <p:txBody>
          <a:bodyPr wrap="square" rtlCol="0">
            <a:spAutoFit/>
          </a:bodyPr>
          <a:lstStyle/>
          <a:p>
            <a:r>
              <a:rPr lang="en-CA" sz="2000" dirty="0"/>
              <a:t>Table &amp; Wall IR</a:t>
            </a:r>
          </a:p>
        </p:txBody>
      </p:sp>
    </p:spTree>
    <p:extLst>
      <p:ext uri="{BB962C8B-B14F-4D97-AF65-F5344CB8AC3E}">
        <p14:creationId xmlns:p14="http://schemas.microsoft.com/office/powerpoint/2010/main" val="19801677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347908"/>
            <a:ext cx="10515600" cy="1325563"/>
          </a:xfrm>
        </p:spPr>
        <p:txBody>
          <a:bodyPr/>
          <a:lstStyle/>
          <a:p>
            <a:r>
              <a:rPr lang="en-CA" dirty="0"/>
              <a:t>Central Ray (CR)</a:t>
            </a:r>
            <a:endParaRPr lang="en-CA" sz="2400" dirty="0"/>
          </a:p>
        </p:txBody>
      </p:sp>
      <p:sp>
        <p:nvSpPr>
          <p:cNvPr id="8" name="Text Placeholder 4"/>
          <p:cNvSpPr txBox="1">
            <a:spLocks/>
          </p:cNvSpPr>
          <p:nvPr/>
        </p:nvSpPr>
        <p:spPr>
          <a:xfrm>
            <a:off x="7510272" y="5269495"/>
            <a:ext cx="1516749" cy="21231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</a:t>
            </a:r>
            <a:r>
              <a:rPr lang="en-US" sz="900" dirty="0" err="1"/>
              <a:t>pg</a:t>
            </a:r>
            <a:r>
              <a:rPr lang="en-US" sz="900" dirty="0"/>
              <a:t> 19 Fig. 1.49</a:t>
            </a:r>
            <a:endParaRPr lang="en-CA" dirty="0"/>
          </a:p>
        </p:txBody>
      </p:sp>
      <p:pic>
        <p:nvPicPr>
          <p:cNvPr id="1036" name="Picture 12" descr="https://coursewareobjects.elsevier.com/objects/elr/Bontrager9e/IC/jpg/Chapter001/0010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5283" y="2167499"/>
            <a:ext cx="4520039" cy="3113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08" t="24913" r="37495" b="22974"/>
          <a:stretch/>
        </p:blipFill>
        <p:spPr>
          <a:xfrm rot="16200000">
            <a:off x="2296195" y="495521"/>
            <a:ext cx="2522231" cy="3344726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015284" y="1135371"/>
            <a:ext cx="42917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CA" sz="2400" dirty="0"/>
              <a:t>Indicates the middle of the x-ray beam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37528" y="3820894"/>
            <a:ext cx="5011675" cy="230832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When turned on, the collimator light displays dark crosshairs. The middle of the x-ray beam (Central Ray) is located where the dark crosshairs intersect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77922" y="5547190"/>
            <a:ext cx="3581447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CA" i="1" dirty="0"/>
              <a:t>Note: Your textbook uses a metal rod to demonstrate the Central Ray (CR)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2943366" y="3433221"/>
            <a:ext cx="1227887" cy="247634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SAIT Campus 2021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770302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4784" y="-115103"/>
            <a:ext cx="10515600" cy="1325563"/>
          </a:xfrm>
        </p:spPr>
        <p:txBody>
          <a:bodyPr/>
          <a:lstStyle/>
          <a:p>
            <a:r>
              <a:rPr lang="en-CA" dirty="0"/>
              <a:t>Markers</a:t>
            </a:r>
          </a:p>
        </p:txBody>
      </p:sp>
      <p:cxnSp>
        <p:nvCxnSpPr>
          <p:cNvPr id="13" name="Straight Arrow Connector 12"/>
          <p:cNvCxnSpPr/>
          <p:nvPr/>
        </p:nvCxnSpPr>
        <p:spPr>
          <a:xfrm flipH="1" flipV="1">
            <a:off x="8839200" y="5867400"/>
            <a:ext cx="213360" cy="304800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Placeholder 4"/>
          <p:cNvSpPr txBox="1">
            <a:spLocks/>
          </p:cNvSpPr>
          <p:nvPr/>
        </p:nvSpPr>
        <p:spPr>
          <a:xfrm>
            <a:off x="7123346" y="6329000"/>
            <a:ext cx="2635582" cy="207761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 err="1"/>
              <a:t>Bontrager</a:t>
            </a:r>
            <a:r>
              <a:rPr lang="en-US" sz="900" dirty="0"/>
              <a:t> pg.32 &amp; 164 Fig. 1.108 &amp; 4.121</a:t>
            </a:r>
          </a:p>
          <a:p>
            <a:endParaRPr lang="en-CA" dirty="0"/>
          </a:p>
        </p:txBody>
      </p:sp>
      <p:pic>
        <p:nvPicPr>
          <p:cNvPr id="2050" name="Picture 2" descr="https://coursewareobjects.elsevier.com/objects/elr/Bontrager9e/IC/jpg/Chapter001/00112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42" t="7655" r="23763" b="17149"/>
          <a:stretch/>
        </p:blipFill>
        <p:spPr bwMode="auto">
          <a:xfrm>
            <a:off x="6720569" y="1210460"/>
            <a:ext cx="3763925" cy="513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https://coursewareobjects.elsevier.com/objects/elr/Bontrager9e/IC/jpg/Chapter001/00110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575" y="281181"/>
            <a:ext cx="3508980" cy="2240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1161060" y="2635969"/>
            <a:ext cx="5053619" cy="34009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sz="2400" dirty="0"/>
              <a:t>Can be added electronically, or directly using radiopaque lead</a:t>
            </a:r>
          </a:p>
          <a:p>
            <a:pPr marL="742950" lvl="1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sz="2000" dirty="0"/>
              <a:t>Use of lead is best practice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sz="2000" dirty="0"/>
              <a:t>When used, radiopaque lead markers, </a:t>
            </a:r>
            <a:r>
              <a:rPr lang="en-CA" sz="2000" dirty="0">
                <a:latin typeface="Ink Free" panose="03080402000500000000" pitchFamily="66" charset="0"/>
              </a:rPr>
              <a:t>appear white </a:t>
            </a:r>
            <a:r>
              <a:rPr lang="en-CA" sz="2000" dirty="0"/>
              <a:t>on a radiograph</a:t>
            </a:r>
          </a:p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CA" sz="2400" dirty="0"/>
              <a:t>Most commonly used to identify the anatomic side that was radiographed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89295" y="281181"/>
            <a:ext cx="40787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Is this a Right or Left elbow? </a:t>
            </a:r>
            <a:r>
              <a:rPr lang="en-CA" sz="2000" dirty="0"/>
              <a:t>(right)</a:t>
            </a:r>
          </a:p>
        </p:txBody>
      </p:sp>
    </p:spTree>
    <p:extLst>
      <p:ext uri="{BB962C8B-B14F-4D97-AF65-F5344CB8AC3E}">
        <p14:creationId xmlns:p14="http://schemas.microsoft.com/office/powerpoint/2010/main" val="34007073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153" y="25522"/>
            <a:ext cx="10515600" cy="1325563"/>
          </a:xfrm>
        </p:spPr>
        <p:txBody>
          <a:bodyPr/>
          <a:lstStyle/>
          <a:p>
            <a:r>
              <a:rPr lang="en-CA" dirty="0"/>
              <a:t>“Special” Projections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814" y="107223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CA" b="1" dirty="0"/>
              <a:t>Axial</a:t>
            </a:r>
            <a:r>
              <a:rPr lang="en-CA" dirty="0"/>
              <a:t> </a:t>
            </a:r>
            <a:r>
              <a:rPr lang="en-CA" dirty="0">
                <a:latin typeface="Ink Free" panose="03080402000500000000" pitchFamily="66" charset="0"/>
              </a:rPr>
              <a:t>projections</a:t>
            </a:r>
            <a:r>
              <a:rPr lang="en-CA" dirty="0"/>
              <a:t> refer to radiographs that are taken using an x-ray </a:t>
            </a:r>
            <a:r>
              <a:rPr lang="en-CA" dirty="0">
                <a:latin typeface="Ink Free" panose="03080402000500000000" pitchFamily="66" charset="0"/>
              </a:rPr>
              <a:t>tube angle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9320" y="2231469"/>
            <a:ext cx="2189747" cy="28773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9116" y="2425656"/>
            <a:ext cx="2980477" cy="264717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4058" y="2817116"/>
            <a:ext cx="2920237" cy="2255716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683121" y="5004149"/>
            <a:ext cx="8789665" cy="150810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Projection rules apply: must describe how the Central Ray (CR) moves through the patients body to the IR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400" dirty="0"/>
              <a:t>Exception: AP Foot Projection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sz="2000" dirty="0"/>
              <a:t>Axial is not used as a descriptor, despite the tube angle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001036" y="2413044"/>
            <a:ext cx="2326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 err="1"/>
              <a:t>Inferosuperior</a:t>
            </a:r>
            <a:r>
              <a:rPr lang="en-CA" b="1" dirty="0"/>
              <a:t> axial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4799331" y="1862984"/>
            <a:ext cx="2159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/>
              <a:t>axial </a:t>
            </a:r>
            <a:r>
              <a:rPr lang="en-CA" b="1" dirty="0" err="1"/>
              <a:t>Plantodorsal</a:t>
            </a:r>
            <a:endParaRPr lang="en-CA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8094706" y="2074643"/>
            <a:ext cx="162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1" dirty="0"/>
              <a:t>Dorsoplantar</a:t>
            </a:r>
          </a:p>
        </p:txBody>
      </p:sp>
    </p:spTree>
    <p:extLst>
      <p:ext uri="{BB962C8B-B14F-4D97-AF65-F5344CB8AC3E}">
        <p14:creationId xmlns:p14="http://schemas.microsoft.com/office/powerpoint/2010/main" val="5227476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2338" y="3234"/>
            <a:ext cx="10515600" cy="1325563"/>
          </a:xfrm>
        </p:spPr>
        <p:txBody>
          <a:bodyPr/>
          <a:lstStyle/>
          <a:p>
            <a:r>
              <a:rPr lang="en-CA" dirty="0"/>
              <a:t>“Special” Projections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"/>
          </p:nvPr>
        </p:nvSpPr>
        <p:spPr>
          <a:xfrm>
            <a:off x="844062" y="1198619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CA" b="1" dirty="0"/>
              <a:t>Tangential</a:t>
            </a:r>
            <a:r>
              <a:rPr lang="en-CA" dirty="0"/>
              <a:t> </a:t>
            </a:r>
            <a:r>
              <a:rPr lang="en-CA" dirty="0">
                <a:latin typeface="Ink Free" panose="03080402000500000000" pitchFamily="66" charset="0"/>
              </a:rPr>
              <a:t>projections</a:t>
            </a:r>
            <a:r>
              <a:rPr lang="en-CA" dirty="0"/>
              <a:t> use either an exaggerated patient position, and/or tube angle (that follows a body part of interest) to remove superimposition</a:t>
            </a:r>
            <a:endParaRPr lang="en-CA" dirty="0">
              <a:latin typeface="Ink Free" panose="030804020005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2706" y="2443503"/>
            <a:ext cx="2759156" cy="28748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1341" y="2521540"/>
            <a:ext cx="2781336" cy="271877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79205" y="5318347"/>
            <a:ext cx="10515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400" dirty="0"/>
              <a:t>Example: Tangential patella (aka. knee cap) projections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sz="2000" dirty="0"/>
              <a:t>CR matches angle of the patella (adapted to patient position)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CA" sz="2000" dirty="0"/>
              <a:t>Radiographically will display the patella “away” from other bones</a:t>
            </a:r>
          </a:p>
        </p:txBody>
      </p:sp>
    </p:spTree>
    <p:extLst>
      <p:ext uri="{BB962C8B-B14F-4D97-AF65-F5344CB8AC3E}">
        <p14:creationId xmlns:p14="http://schemas.microsoft.com/office/powerpoint/2010/main" val="1254912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s://coursewareobjects.elsevier.com/objects/elr/Bontrager9e/IC/jpg/Chapter001/001094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851" y="2679250"/>
            <a:ext cx="3282963" cy="2942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Terms Related to Movement</a:t>
            </a:r>
          </a:p>
        </p:txBody>
      </p:sp>
      <p:sp>
        <p:nvSpPr>
          <p:cNvPr id="10" name="Text Placeholder 4"/>
          <p:cNvSpPr txBox="1">
            <a:spLocks/>
          </p:cNvSpPr>
          <p:nvPr/>
        </p:nvSpPr>
        <p:spPr>
          <a:xfrm>
            <a:off x="8346436" y="4976240"/>
            <a:ext cx="1552740" cy="30425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27 Fig. 1.95</a:t>
            </a:r>
            <a:endParaRPr lang="en-CA" dirty="0"/>
          </a:p>
        </p:txBody>
      </p:sp>
      <p:pic>
        <p:nvPicPr>
          <p:cNvPr id="13314" name="Picture 2" descr="https://coursewareobjects.elsevier.com/objects/elr/Bontrager9e/IC/jpg/Chapter001/001094A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54" t="1" r="15253" b="3539"/>
          <a:stretch/>
        </p:blipFill>
        <p:spPr bwMode="auto">
          <a:xfrm>
            <a:off x="1555149" y="2782950"/>
            <a:ext cx="2165832" cy="2733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https://coursewareobjects.elsevier.com/objects/elr/Bontrager9e/IC/jpg/Chapter001/001093B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46" r="31999" b="2630"/>
          <a:stretch/>
        </p:blipFill>
        <p:spPr bwMode="auto">
          <a:xfrm>
            <a:off x="7543927" y="1992832"/>
            <a:ext cx="1339702" cy="299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8" name="Picture 16" descr="https://coursewareobjects.elsevier.com/objects/elr/Bontrager9e/IC/jpg/Chapter001/001093A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98" r="32693" b="2514"/>
          <a:stretch/>
        </p:blipFill>
        <p:spPr bwMode="auto">
          <a:xfrm>
            <a:off x="9361982" y="2017416"/>
            <a:ext cx="1128456" cy="2968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Group 17"/>
          <p:cNvGrpSpPr/>
          <p:nvPr/>
        </p:nvGrpSpPr>
        <p:grpSpPr>
          <a:xfrm>
            <a:off x="5181096" y="1462470"/>
            <a:ext cx="1884479" cy="4698906"/>
            <a:chOff x="4870187" y="1786353"/>
            <a:chExt cx="1739814" cy="3996339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870187" y="1786353"/>
              <a:ext cx="1739814" cy="3996339"/>
            </a:xfrm>
            <a:prstGeom prst="rect">
              <a:avLst/>
            </a:prstGeom>
          </p:spPr>
        </p:pic>
        <p:cxnSp>
          <p:nvCxnSpPr>
            <p:cNvPr id="5" name="Straight Connector 4"/>
            <p:cNvCxnSpPr/>
            <p:nvPr/>
          </p:nvCxnSpPr>
          <p:spPr>
            <a:xfrm flipH="1">
              <a:off x="5719934" y="1821737"/>
              <a:ext cx="56648" cy="3700595"/>
            </a:xfrm>
            <a:prstGeom prst="line">
              <a:avLst/>
            </a:prstGeom>
            <a:ln w="38100">
              <a:solidFill>
                <a:srgbClr val="FFFF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ight Arrow 6"/>
          <p:cNvSpPr/>
          <p:nvPr/>
        </p:nvSpPr>
        <p:spPr>
          <a:xfrm>
            <a:off x="6162857" y="5613887"/>
            <a:ext cx="335564" cy="137208"/>
          </a:xfrm>
          <a:prstGeom prst="rightArrow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0" name="Right Arrow 19"/>
          <p:cNvSpPr/>
          <p:nvPr/>
        </p:nvSpPr>
        <p:spPr>
          <a:xfrm>
            <a:off x="5486355" y="1616816"/>
            <a:ext cx="597459" cy="190252"/>
          </a:xfrm>
          <a:prstGeom prst="rightArrow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8" name="Rectangle 7"/>
          <p:cNvSpPr/>
          <p:nvPr/>
        </p:nvSpPr>
        <p:spPr>
          <a:xfrm>
            <a:off x="1567303" y="1518730"/>
            <a:ext cx="3863558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CA" sz="1600" dirty="0"/>
              <a:t>Medial = towards the midline of the body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658941" y="5560619"/>
            <a:ext cx="4732663" cy="33855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CA" sz="1600" dirty="0"/>
              <a:t>Lateral = away from the midline of the body</a:t>
            </a:r>
          </a:p>
        </p:txBody>
      </p:sp>
      <p:sp>
        <p:nvSpPr>
          <p:cNvPr id="30" name="Text Placeholder 4"/>
          <p:cNvSpPr txBox="1">
            <a:spLocks/>
          </p:cNvSpPr>
          <p:nvPr/>
        </p:nvSpPr>
        <p:spPr>
          <a:xfrm>
            <a:off x="2516667" y="5623303"/>
            <a:ext cx="1552740" cy="30425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28 Fig. 1.96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481659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314"/>
            <a:ext cx="10515600" cy="1325563"/>
          </a:xfrm>
        </p:spPr>
        <p:txBody>
          <a:bodyPr/>
          <a:lstStyle/>
          <a:p>
            <a:r>
              <a:rPr lang="en-CA" dirty="0"/>
              <a:t>Terms Related to Movement</a:t>
            </a:r>
          </a:p>
        </p:txBody>
      </p:sp>
      <p:sp>
        <p:nvSpPr>
          <p:cNvPr id="10" name="Text Placeholder 4"/>
          <p:cNvSpPr txBox="1">
            <a:spLocks/>
          </p:cNvSpPr>
          <p:nvPr/>
        </p:nvSpPr>
        <p:spPr>
          <a:xfrm>
            <a:off x="7699156" y="6640709"/>
            <a:ext cx="2788370" cy="30425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26 &amp; 27 Fig. 1.88, 1.90 &amp; 1.92 </a:t>
            </a:r>
            <a:endParaRPr lang="en-CA" dirty="0"/>
          </a:p>
        </p:txBody>
      </p:sp>
      <p:pic>
        <p:nvPicPr>
          <p:cNvPr id="12290" name="Picture 2" descr="https://coursewareobjects.elsevier.com/objects/elr/Bontrager9e/IC/jpg/Chapter001/00108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27"/>
          <a:stretch/>
        </p:blipFill>
        <p:spPr bwMode="auto">
          <a:xfrm>
            <a:off x="1844465" y="1412995"/>
            <a:ext cx="3769171" cy="2379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6426632" y="3506706"/>
            <a:ext cx="3601537" cy="1850153"/>
            <a:chOff x="4997380" y="1576807"/>
            <a:chExt cx="3601537" cy="1850153"/>
          </a:xfrm>
        </p:grpSpPr>
        <p:pic>
          <p:nvPicPr>
            <p:cNvPr id="6150" name="Picture 6" descr="https://coursewareobjects.elsevier.com/objects/elr/Bontrager9e/IC/jpg/Chapter001/001090B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97380" y="1576807"/>
              <a:ext cx="2020290" cy="18106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6" descr="https://coursewareobjects.elsevier.com/objects/elr/Bontrager9e/IC/jpg/Chapter001/001090A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08023" y="1687554"/>
              <a:ext cx="1790894" cy="17394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Group 4"/>
          <p:cNvGrpSpPr/>
          <p:nvPr/>
        </p:nvGrpSpPr>
        <p:grpSpPr>
          <a:xfrm>
            <a:off x="6012445" y="1134903"/>
            <a:ext cx="4138864" cy="1982283"/>
            <a:chOff x="196642" y="4133817"/>
            <a:chExt cx="4280376" cy="2262552"/>
          </a:xfrm>
        </p:grpSpPr>
        <p:pic>
          <p:nvPicPr>
            <p:cNvPr id="6148" name="Picture 4" descr="https://coursewareobjects.elsevier.com/objects/elr/Bontrager9e/IC/jpg/Chapter001/001088B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642" y="4133817"/>
              <a:ext cx="2438274" cy="21853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46" name="Picture 2" descr="https://coursewareobjects.elsevier.com/objects/elr/Bontrager9e/IC/jpg/Chapter001/001088A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2552" y="4133817"/>
              <a:ext cx="2524466" cy="22625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/>
          <p:cNvSpPr txBox="1"/>
          <p:nvPr/>
        </p:nvSpPr>
        <p:spPr>
          <a:xfrm>
            <a:off x="1844464" y="3850589"/>
            <a:ext cx="415982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200" dirty="0"/>
              <a:t>Flexion moves body parts, above and below a joint, closer together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sz="2200" dirty="0"/>
              <a:t>Extension refers to straightening a joint (into a neutral position)</a:t>
            </a:r>
          </a:p>
        </p:txBody>
      </p:sp>
      <p:sp>
        <p:nvSpPr>
          <p:cNvPr id="6" name="Rectangle 5"/>
          <p:cNvSpPr/>
          <p:nvPr/>
        </p:nvSpPr>
        <p:spPr>
          <a:xfrm>
            <a:off x="6497601" y="828063"/>
            <a:ext cx="34596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/>
              <a:t>Acute flexion = 90</a:t>
            </a:r>
            <a:r>
              <a:rPr lang="en-CA" baseline="30000" dirty="0"/>
              <a:t>o</a:t>
            </a:r>
            <a:r>
              <a:rPr lang="en-CA" dirty="0"/>
              <a:t> wrist “bend”</a:t>
            </a:r>
          </a:p>
        </p:txBody>
      </p:sp>
      <p:sp>
        <p:nvSpPr>
          <p:cNvPr id="8" name="Arc 7"/>
          <p:cNvSpPr/>
          <p:nvPr/>
        </p:nvSpPr>
        <p:spPr>
          <a:xfrm>
            <a:off x="6372219" y="2233766"/>
            <a:ext cx="914400" cy="914400"/>
          </a:xfrm>
          <a:prstGeom prst="arc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cxnSp>
        <p:nvCxnSpPr>
          <p:cNvPr id="11" name="Straight Connector 10"/>
          <p:cNvCxnSpPr/>
          <p:nvPr/>
        </p:nvCxnSpPr>
        <p:spPr>
          <a:xfrm>
            <a:off x="6843362" y="2233767"/>
            <a:ext cx="0" cy="481549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 flipV="1">
            <a:off x="6843362" y="2690967"/>
            <a:ext cx="423204" cy="4353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6084108" y="3069179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CA" dirty="0"/>
              <a:t>Hyperextension = movement past neutral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26630" y="5308132"/>
            <a:ext cx="507370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200" dirty="0"/>
              <a:t>Exception = Foot movements are considered flexion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CA" sz="2000" dirty="0"/>
              <a:t>Defined by direction of flexion</a:t>
            </a:r>
          </a:p>
        </p:txBody>
      </p:sp>
    </p:spTree>
    <p:extLst>
      <p:ext uri="{BB962C8B-B14F-4D97-AF65-F5344CB8AC3E}">
        <p14:creationId xmlns:p14="http://schemas.microsoft.com/office/powerpoint/2010/main" val="5207448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6" name="Picture 8" descr="https://coursewareobjects.elsevier.com/objects/elr/Bontrager9e/IC/jpg/Chapter001/001089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993850"/>
            <a:ext cx="2425539" cy="2173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755"/>
            <a:ext cx="10515600" cy="1325563"/>
          </a:xfrm>
        </p:spPr>
        <p:txBody>
          <a:bodyPr/>
          <a:lstStyle/>
          <a:p>
            <a:r>
              <a:rPr lang="en-CA" dirty="0"/>
              <a:t>Terms Related to Movement</a:t>
            </a:r>
          </a:p>
        </p:txBody>
      </p:sp>
      <p:sp>
        <p:nvSpPr>
          <p:cNvPr id="10" name="Text Placeholder 4"/>
          <p:cNvSpPr txBox="1">
            <a:spLocks/>
          </p:cNvSpPr>
          <p:nvPr/>
        </p:nvSpPr>
        <p:spPr>
          <a:xfrm>
            <a:off x="7093955" y="6553749"/>
            <a:ext cx="3490490" cy="287473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26, 27 &amp; 28 Fig. 1.91, 1.93, 1.94, &amp; 1.97</a:t>
            </a:r>
            <a:endParaRPr lang="en-CA" dirty="0"/>
          </a:p>
        </p:txBody>
      </p:sp>
      <p:grpSp>
        <p:nvGrpSpPr>
          <p:cNvPr id="5" name="Group 4"/>
          <p:cNvGrpSpPr/>
          <p:nvPr/>
        </p:nvGrpSpPr>
        <p:grpSpPr>
          <a:xfrm>
            <a:off x="6102068" y="2387520"/>
            <a:ext cx="3608832" cy="2224410"/>
            <a:chOff x="3291840" y="1503959"/>
            <a:chExt cx="3608832" cy="2224410"/>
          </a:xfrm>
        </p:grpSpPr>
        <p:pic>
          <p:nvPicPr>
            <p:cNvPr id="7172" name="Picture 4" descr="https://coursewareobjects.elsevier.com/objects/elr/Bontrager9e/IC/jpg/Chapter001/001091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076" r="5837"/>
            <a:stretch/>
          </p:blipFill>
          <p:spPr bwMode="auto">
            <a:xfrm>
              <a:off x="3291840" y="1553751"/>
              <a:ext cx="2023872" cy="20592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4" name="Picture 6" descr="https://coursewareobjects.elsevier.com/objects/elr/Bontrager9e/IC/jpg/Chapter001/001092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455" r="17685"/>
            <a:stretch/>
          </p:blipFill>
          <p:spPr bwMode="auto">
            <a:xfrm>
              <a:off x="5315712" y="1503959"/>
              <a:ext cx="1584960" cy="22244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Group 2"/>
          <p:cNvGrpSpPr/>
          <p:nvPr/>
        </p:nvGrpSpPr>
        <p:grpSpPr>
          <a:xfrm>
            <a:off x="1844388" y="3739091"/>
            <a:ext cx="3453063" cy="2395229"/>
            <a:chOff x="280415" y="3728369"/>
            <a:chExt cx="4077555" cy="2774950"/>
          </a:xfrm>
        </p:grpSpPr>
        <p:pic>
          <p:nvPicPr>
            <p:cNvPr id="13" name="Picture 4" descr="https://coursewareobjects.elsevier.com/objects/elr/Bontrager9e/IC/jpg/Chapter001/001095A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487" r="16244"/>
            <a:stretch/>
          </p:blipFill>
          <p:spPr bwMode="auto">
            <a:xfrm>
              <a:off x="280415" y="3776731"/>
              <a:ext cx="1962913" cy="26953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6" name="Picture 8" descr="https://coursewareobjects.elsevier.com/objects/elr/Bontrager9e/IC/jpg/Chapter001/001095B.jp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58" r="13156"/>
            <a:stretch/>
          </p:blipFill>
          <p:spPr bwMode="auto">
            <a:xfrm>
              <a:off x="2370674" y="3728369"/>
              <a:ext cx="1987296" cy="27749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7" name="TextBox 16"/>
          <p:cNvSpPr txBox="1"/>
          <p:nvPr/>
        </p:nvSpPr>
        <p:spPr>
          <a:xfrm>
            <a:off x="3570919" y="1459086"/>
            <a:ext cx="27311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200" dirty="0"/>
              <a:t>Movement of the wrist (from neutral) towards the ulna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625403" y="3518732"/>
            <a:ext cx="1928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/>
              <a:t>Palm is “face-up”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482778" y="6104278"/>
            <a:ext cx="22284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/>
              <a:t>Palm is “face-down”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126132" y="4611930"/>
            <a:ext cx="378839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200" dirty="0"/>
              <a:t>A “twisting” motion of the foot only (ankle remains in a neutral/straight position)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937981" y="2168757"/>
            <a:ext cx="1082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/>
              <a:t>Eversion</a:t>
            </a:r>
          </a:p>
        </p:txBody>
      </p:sp>
      <p:sp>
        <p:nvSpPr>
          <p:cNvPr id="22" name="Rectangle 21"/>
          <p:cNvSpPr/>
          <p:nvPr/>
        </p:nvSpPr>
        <p:spPr>
          <a:xfrm>
            <a:off x="8201224" y="2175597"/>
            <a:ext cx="11208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/>
              <a:t>Inversion</a:t>
            </a:r>
          </a:p>
        </p:txBody>
      </p:sp>
    </p:spTree>
    <p:extLst>
      <p:ext uri="{BB962C8B-B14F-4D97-AF65-F5344CB8AC3E}">
        <p14:creationId xmlns:p14="http://schemas.microsoft.com/office/powerpoint/2010/main" val="3484501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CA" dirty="0"/>
              <a:t>Terms Related to Movement</a:t>
            </a:r>
          </a:p>
        </p:txBody>
      </p:sp>
      <p:sp>
        <p:nvSpPr>
          <p:cNvPr id="10" name="Text Placeholder 4"/>
          <p:cNvSpPr txBox="1">
            <a:spLocks/>
          </p:cNvSpPr>
          <p:nvPr/>
        </p:nvSpPr>
        <p:spPr>
          <a:xfrm>
            <a:off x="2427606" y="3340420"/>
            <a:ext cx="1745245" cy="27862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29 Fig. 1.100</a:t>
            </a:r>
            <a:endParaRPr lang="en-CA" dirty="0"/>
          </a:p>
        </p:txBody>
      </p:sp>
      <p:pic>
        <p:nvPicPr>
          <p:cNvPr id="13322" name="Picture 10" descr="https://coursewareobjects.elsevier.com/objects/elr/Bontrager9e/IC/jpg/Chapter001/00109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75" t="35212" r="6879" b="34274"/>
          <a:stretch/>
        </p:blipFill>
        <p:spPr bwMode="auto">
          <a:xfrm>
            <a:off x="2141852" y="1713953"/>
            <a:ext cx="2691110" cy="1598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5380421" y="1210115"/>
            <a:ext cx="4965608" cy="2269617"/>
            <a:chOff x="2573075" y="1217355"/>
            <a:chExt cx="5247452" cy="2523532"/>
          </a:xfrm>
        </p:grpSpPr>
        <p:pic>
          <p:nvPicPr>
            <p:cNvPr id="12" name="Picture 8" descr="https://coursewareobjects.elsevier.com/objects/elr/Bontrager9e/IC/jpg/Chapter001/001097B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421" r="18800" b="27711"/>
            <a:stretch/>
          </p:blipFill>
          <p:spPr bwMode="auto">
            <a:xfrm>
              <a:off x="2573075" y="1217355"/>
              <a:ext cx="2418348" cy="24566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194" name="Picture 2" descr="https://coursewareobjects.elsevier.com/objects/elr/Bontrager9e/IC/jpg/Chapter001/001097A.jpg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804" r="19060" b="23514"/>
            <a:stretch/>
          </p:blipFill>
          <p:spPr bwMode="auto">
            <a:xfrm>
              <a:off x="5569956" y="1217355"/>
              <a:ext cx="2250571" cy="25235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Group 16"/>
          <p:cNvGrpSpPr/>
          <p:nvPr/>
        </p:nvGrpSpPr>
        <p:grpSpPr>
          <a:xfrm>
            <a:off x="1636695" y="4037528"/>
            <a:ext cx="4594951" cy="2452491"/>
            <a:chOff x="4624090" y="1870210"/>
            <a:chExt cx="5319155" cy="2745153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624090" y="1881688"/>
              <a:ext cx="5143500" cy="2733675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6000883" y="1870210"/>
              <a:ext cx="3942362" cy="2392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CA" sz="800" dirty="0"/>
                <a:t>https://www.slideshare.net/KRUPARAITHATHA/hip-joint-80278864</a:t>
              </a:r>
            </a:p>
          </p:txBody>
        </p:sp>
      </p:grpSp>
      <p:sp>
        <p:nvSpPr>
          <p:cNvPr id="7" name="Rectangle 6"/>
          <p:cNvSpPr/>
          <p:nvPr/>
        </p:nvSpPr>
        <p:spPr>
          <a:xfrm>
            <a:off x="1842595" y="1344620"/>
            <a:ext cx="34740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CA" dirty="0"/>
              <a:t>Circumduction = Circular motion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46943" y="3358683"/>
            <a:ext cx="34740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CA" dirty="0"/>
              <a:t>Reaching towards the toes</a:t>
            </a:r>
          </a:p>
        </p:txBody>
      </p:sp>
      <p:sp>
        <p:nvSpPr>
          <p:cNvPr id="23" name="Rectangle 22"/>
          <p:cNvSpPr/>
          <p:nvPr/>
        </p:nvSpPr>
        <p:spPr>
          <a:xfrm>
            <a:off x="7861564" y="905944"/>
            <a:ext cx="28392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1200"/>
              </a:spcAft>
            </a:pPr>
            <a:r>
              <a:rPr lang="en-CA" dirty="0"/>
              <a:t>Shrugging shoulders “up”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31646" y="3928167"/>
            <a:ext cx="5503154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200" dirty="0"/>
              <a:t>Tilt occurs when the body part is not parallel to the long edge of the IR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CA" sz="2200" dirty="0"/>
              <a:t>Rotation occurs when the body part is not flat against the surface of the IR (one part is elevated off the IR surface)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6892599" y="2004813"/>
            <a:ext cx="1745245" cy="278622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 baseline="0">
                <a:solidFill>
                  <a:schemeClr val="accent3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8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sz="900" dirty="0"/>
              <a:t>Bontrager pg. 29 Fig. 1.99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7436173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8EB0685-9601-480F-BED0-780AE89B392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8C40AC8-39B2-42E3-92EB-BC71F83216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34C8018-4F86-443F-BE09-6EDC4A12D8C9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43150</TotalTime>
  <Words>918</Words>
  <Application>Microsoft Office PowerPoint</Application>
  <PresentationFormat>Widescreen</PresentationFormat>
  <Paragraphs>135</Paragraphs>
  <Slides>17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Calibri</vt:lpstr>
      <vt:lpstr>Futura PT Book</vt:lpstr>
      <vt:lpstr>Futura PT Demi</vt:lpstr>
      <vt:lpstr>Impact</vt:lpstr>
      <vt:lpstr>Ink Free</vt:lpstr>
      <vt:lpstr>Titillium</vt:lpstr>
      <vt:lpstr>Wingdings</vt:lpstr>
      <vt:lpstr>Anderson MRT</vt:lpstr>
      <vt:lpstr>MRAD 204:  Radiographic Technique 1</vt:lpstr>
      <vt:lpstr>Affiliated Readings</vt:lpstr>
      <vt:lpstr>Overview</vt:lpstr>
      <vt:lpstr>Body Habitus</vt:lpstr>
      <vt:lpstr>General Terms</vt:lpstr>
      <vt:lpstr>General Terms</vt:lpstr>
      <vt:lpstr>General Terms</vt:lpstr>
      <vt:lpstr>General Terms</vt:lpstr>
      <vt:lpstr>Image Receptor (IR): aka. Detector</vt:lpstr>
      <vt:lpstr>Central Ray (CR)</vt:lpstr>
      <vt:lpstr>Markers</vt:lpstr>
      <vt:lpstr>“Special” Projections</vt:lpstr>
      <vt:lpstr>“Special” Projections</vt:lpstr>
      <vt:lpstr>Terms Related to Movement</vt:lpstr>
      <vt:lpstr>Terms Related to Movement</vt:lpstr>
      <vt:lpstr>Terms Related to Movement</vt:lpstr>
      <vt:lpstr>Terms Related to Movement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Ailsa Trottier | Anderson College | Head Office</cp:lastModifiedBy>
  <cp:revision>1729</cp:revision>
  <cp:lastPrinted>2024-03-14T18:10:07Z</cp:lastPrinted>
  <dcterms:created xsi:type="dcterms:W3CDTF">2009-04-06T17:04:40Z</dcterms:created>
  <dcterms:modified xsi:type="dcterms:W3CDTF">2025-02-07T16:20:37Z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  <property fmtid="{D5CDD505-2E9C-101B-9397-08002B2CF9AE}" pid="3" name="MediaServiceImageTags">
    <vt:lpwstr/>
  </property>
</Properties>
</file>