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2" r:id="rId4"/>
    <p:sldMasterId id="2147483700" r:id="rId5"/>
  </p:sldMasterIdLst>
  <p:notesMasterIdLst>
    <p:notesMasterId r:id="rId13"/>
  </p:notesMasterIdLst>
  <p:sldIdLst>
    <p:sldId id="257" r:id="rId6"/>
    <p:sldId id="258" r:id="rId7"/>
    <p:sldId id="259" r:id="rId8"/>
    <p:sldId id="262" r:id="rId9"/>
    <p:sldId id="263" r:id="rId10"/>
    <p:sldId id="260" r:id="rId11"/>
    <p:sldId id="261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667" autoAdjust="0"/>
    <p:restoredTop sz="94660"/>
  </p:normalViewPr>
  <p:slideViewPr>
    <p:cSldViewPr snapToGrid="0">
      <p:cViewPr varScale="1">
        <p:scale>
          <a:sx n="63" d="100"/>
          <a:sy n="63" d="100"/>
        </p:scale>
        <p:origin x="74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viewProps" Target="viewProps.xml"/><Relationship Id="rId10" Type="http://schemas.openxmlformats.org/officeDocument/2006/relationships/slide" Target="slides/slide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CE6ABE-1A1C-4266-8E98-485116083D63}" type="datetimeFigureOut">
              <a:rPr lang="en-US" smtClean="0"/>
              <a:t>2/14/2025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D9873A-2FC5-470E-89D7-B60B0F3081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88805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r>
              <a:rPr lang="en-CA" sz="1200" dirty="0"/>
              <a:t>Hematuria – Blood in Urine</a:t>
            </a:r>
          </a:p>
          <a:p>
            <a:pPr>
              <a:defRPr/>
            </a:pPr>
            <a:r>
              <a:rPr lang="en-CA" sz="1200" dirty="0"/>
              <a:t>Pyuria –</a:t>
            </a:r>
            <a:r>
              <a:rPr lang="en-CA" sz="1200" baseline="0" dirty="0"/>
              <a:t> Pus in Urine</a:t>
            </a:r>
            <a:endParaRPr lang="en-CA" sz="1200" dirty="0"/>
          </a:p>
          <a:p>
            <a:pPr>
              <a:defRPr/>
            </a:pPr>
            <a:r>
              <a:rPr lang="en-CA" sz="1200" dirty="0"/>
              <a:t>Anuria – Lack of Urine</a:t>
            </a:r>
          </a:p>
          <a:p>
            <a:pPr>
              <a:defRPr/>
            </a:pPr>
            <a:r>
              <a:rPr lang="en-CA" sz="1200" dirty="0"/>
              <a:t>Dysuria – Difficult/Pain</a:t>
            </a:r>
            <a:r>
              <a:rPr lang="en-CA" sz="1200" baseline="0" dirty="0"/>
              <a:t> to Urinate</a:t>
            </a:r>
            <a:endParaRPr lang="en-CA" sz="1200" dirty="0"/>
          </a:p>
          <a:p>
            <a:pPr>
              <a:defRPr/>
            </a:pPr>
            <a:r>
              <a:rPr lang="en-CA" sz="1200" dirty="0"/>
              <a:t>Polyuria – Large/Excessive amount of Urine</a:t>
            </a:r>
          </a:p>
          <a:p>
            <a:pPr>
              <a:defRPr/>
            </a:pPr>
            <a:endParaRPr lang="en-CA" sz="1200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B0458E-E379-48E7-AE6F-735772C16C45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06472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ln/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US">
                <a:latin typeface="Arial" panose="020B0604020202020204" pitchFamily="34" charset="0"/>
              </a:rPr>
              <a:t>Can develop secondary malignant growths from primary site</a:t>
            </a:r>
          </a:p>
          <a:p>
            <a:endParaRPr lang="en-US" altLang="en-US">
              <a:latin typeface="Arial" panose="020B0604020202020204" pitchFamily="34" charset="0"/>
            </a:endParaRPr>
          </a:p>
          <a:p>
            <a:r>
              <a:rPr lang="en-US" altLang="en-US">
                <a:latin typeface="Arial" panose="020B0604020202020204" pitchFamily="34" charset="0"/>
              </a:rPr>
              <a:t>Malignant – life threatening</a:t>
            </a:r>
          </a:p>
        </p:txBody>
      </p:sp>
      <p:sp>
        <p:nvSpPr>
          <p:cNvPr id="4608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fld id="{89CF663C-8C61-412B-9328-4B27111513A7}" type="slidenum">
              <a:rPr lang="en-US" altLang="en-US" smtClean="0">
                <a:latin typeface="Arial" panose="020B0604020202020204" pitchFamily="34" charset="0"/>
              </a:rPr>
              <a:pPr/>
              <a:t>3</a:t>
            </a:fld>
            <a:endParaRPr lang="en-US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74101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98508F00-E3CE-48B4-B8F9-9CADFA35FCA8}" type="slidenum">
              <a:rPr lang="en-CA" altLang="en-US" smtClean="0"/>
              <a:pPr>
                <a:spcBef>
                  <a:spcPct val="0"/>
                </a:spcBef>
              </a:pPr>
              <a:t>6</a:t>
            </a:fld>
            <a:endParaRPr lang="en-CA" altLang="en-US"/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CA" altLang="en-US">
                <a:latin typeface="Arial" panose="020B0604020202020204" pitchFamily="34" charset="0"/>
              </a:rPr>
              <a:t>In men more then women</a:t>
            </a:r>
          </a:p>
        </p:txBody>
      </p:sp>
    </p:spTree>
    <p:extLst>
      <p:ext uri="{BB962C8B-B14F-4D97-AF65-F5344CB8AC3E}">
        <p14:creationId xmlns:p14="http://schemas.microsoft.com/office/powerpoint/2010/main" val="34225202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4D12D5-40CD-B5EF-39CF-85E5339FFA6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20DC86B-3DDA-9F71-9B19-F0A13DCBC1F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9C92E0-630F-7D8D-E4A2-D052530BEA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F20D2-86BB-44F0-8F4C-402421EC2949}" type="datetimeFigureOut">
              <a:rPr lang="en-CA" smtClean="0"/>
              <a:t>2025-02-14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C68574-5957-8813-0AB9-FFF12F86C0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882662-B0BC-9F58-2BED-F94FCFCA46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0A944-614B-4C1A-BE1F-FA138C09A13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32952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BD9934-0404-2242-7A34-454A8D8F82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8AC056-997B-3133-DB60-085BFAAAAC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E1C087-41B0-3FD5-B6C2-0A765ED8EC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F20D2-86BB-44F0-8F4C-402421EC2949}" type="datetimeFigureOut">
              <a:rPr lang="en-CA" smtClean="0"/>
              <a:t>2025-02-14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6D1209-3EF8-9D16-B427-61C977D79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30A385-6CC7-7A3F-8BEA-1F4A5ADF2E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0A944-614B-4C1A-BE1F-FA138C09A13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46864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91157D-5CEF-0532-EDAB-A4ABBCAC62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D4A87E-0C05-D44D-2204-B0DA99CDD7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7206EA-B4B9-8633-BEC7-6062CE5909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F20D2-86BB-44F0-8F4C-402421EC2949}" type="datetimeFigureOut">
              <a:rPr lang="en-CA" smtClean="0"/>
              <a:t>2025-02-14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CE1CBF-2EDD-6BF1-F62F-C77297D316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A6731D-8974-237C-C390-A0F6D04E06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0A944-614B-4C1A-BE1F-FA138C09A13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325342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405B93-97A6-E4EE-13DF-22F281A690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6699ED-007E-A0E1-6AC0-6E4F8D4B473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4B7D8F9-5CE7-1F09-C09B-5050DCD3CA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D68EE5B-6655-2704-4C52-3104170311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F20D2-86BB-44F0-8F4C-402421EC2949}" type="datetimeFigureOut">
              <a:rPr lang="en-CA" smtClean="0"/>
              <a:t>2025-02-14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650D08-10E8-07F9-EAA8-6956EC364D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A1A2090-E229-7EC5-105D-CCEE85FB01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0A944-614B-4C1A-BE1F-FA138C09A13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088982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CFD324-6D23-0DC3-81E9-25ADCC1214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4E76B80-B2F2-3F13-DE00-106DA47429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2B4243D-C93E-1A0E-2B69-F619A92BBD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C1DBA02-1D62-0ED0-8BE8-7D12AA7E5F6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355601B-1D7D-1256-ADC3-B6F54A7E570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2FFABEE-8719-4737-0D7A-555E3645E8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F20D2-86BB-44F0-8F4C-402421EC2949}" type="datetimeFigureOut">
              <a:rPr lang="en-CA" smtClean="0"/>
              <a:t>2025-02-14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A498034-5983-3552-89AF-08E336F525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DF4E341-B201-0CB5-0C79-3691FFCD2E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0A944-614B-4C1A-BE1F-FA138C09A13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983036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63364D-1EB7-4E65-F766-7EF6BC194B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48D7F37-D0A1-F06D-332A-08FC51443A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F20D2-86BB-44F0-8F4C-402421EC2949}" type="datetimeFigureOut">
              <a:rPr lang="en-CA" smtClean="0"/>
              <a:t>2025-02-14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694E2F9-BFB8-0C51-0A1E-CE501857E2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9DC09C7-DADE-EF16-8EC7-AF808C7521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0A944-614B-4C1A-BE1F-FA138C09A13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677056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FBB5686-DBDE-65D9-7ACC-66042447DE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F20D2-86BB-44F0-8F4C-402421EC2949}" type="datetimeFigureOut">
              <a:rPr lang="en-CA" smtClean="0"/>
              <a:t>2025-02-14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2B9BF1B-3F2F-52E2-8A37-4135EA8569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E1930E-BC4B-C82D-0AE7-FE9F68A8AD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0A944-614B-4C1A-BE1F-FA138C09A13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598444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BECF1E-C89F-6BFF-D9C8-6B383D0096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E6F06A-B974-CD95-D2E1-BC311906BD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5A9F3E-EAC6-C0C9-953B-74D84502F2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4C03C7E-CFF3-E65B-CA53-5461ACE470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F20D2-86BB-44F0-8F4C-402421EC2949}" type="datetimeFigureOut">
              <a:rPr lang="en-CA" smtClean="0"/>
              <a:t>2025-02-14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029946-6BB5-273A-64A6-69C10C6547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B9FB82F-B2E7-0A6F-B961-B663855E7A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0A944-614B-4C1A-BE1F-FA138C09A13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466615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5FBE71-5FA8-FB1E-7156-90DB3FF731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1E2300D-9BB4-092F-8E2C-AF40D9F99C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99304B-0610-7DA8-3CAC-2CF496302C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F2E2808-4238-1CEE-28DF-3DE095DB30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F20D2-86BB-44F0-8F4C-402421EC2949}" type="datetimeFigureOut">
              <a:rPr lang="en-CA" smtClean="0"/>
              <a:t>2025-02-14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387796-2127-2DC3-28E8-AB2F9F970E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ED7955-F31C-6473-3A0E-357A9B5B65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0A944-614B-4C1A-BE1F-FA138C09A13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139351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4634E4-6191-9291-C265-895EEEEC07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2734BA8-21B5-E5B2-A966-F24E91A4DD0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6E977B-3E27-743D-3B61-751BDE1CF2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F20D2-86BB-44F0-8F4C-402421EC2949}" type="datetimeFigureOut">
              <a:rPr lang="en-CA" smtClean="0"/>
              <a:t>2025-02-14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B82224-E0A8-0D91-553F-5563E3886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F753D9-678D-4C20-3ADC-82BC9B7DFA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0A944-614B-4C1A-BE1F-FA138C09A13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157413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108C8D4-5BC1-CA8A-2DFA-B14CB9EDFD6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FC3D250-D2EE-4BDD-AD91-7FA6CA2426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3E0158-6FEE-FF6C-67A0-467180ECFA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F20D2-86BB-44F0-8F4C-402421EC2949}" type="datetimeFigureOut">
              <a:rPr lang="en-CA" smtClean="0"/>
              <a:t>2025-02-14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B6E4EF-1C4F-3029-12FB-01EA67AB4D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0F8CA1-3DE3-5786-6176-813E52A83D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0A944-614B-4C1A-BE1F-FA138C09A13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751321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2025-02-14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586472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2025-02-14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728228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2025-02-14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8171371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2025-02-14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231942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2025-02-14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707808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2025-02-14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887372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2025-02-14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0846596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2025-02-14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9785713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2025-02-14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7067740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2025-02-14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7812392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2025-02-14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769576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96CEA20-00F0-17DE-1561-9C1EEAFFB6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57D8D0-B19C-2322-0D24-88EE375097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4BB230-FB83-2081-B39D-C4EDD6361D5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0DF20D2-86BB-44F0-8F4C-402421EC2949}" type="datetimeFigureOut">
              <a:rPr lang="en-CA" smtClean="0"/>
              <a:t>2025-02-14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B33496-B96A-5C19-EC37-FAF506A3D3E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905A15-B511-28D1-68F0-D32DF05FDE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960A944-614B-4C1A-BE1F-FA138C09A13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860514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2025-02-14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225767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56406" y="2528727"/>
            <a:ext cx="7193280" cy="710492"/>
          </a:xfrm>
        </p:spPr>
        <p:txBody>
          <a:bodyPr>
            <a:normAutofit fontScale="90000"/>
          </a:bodyPr>
          <a:lstStyle/>
          <a:p>
            <a:pPr algn="l"/>
            <a:r>
              <a:rPr lang="en-US" sz="3600" dirty="0"/>
              <a:t>ANPH 252: Anatomy </a:t>
            </a:r>
            <a:br>
              <a:rPr lang="en-US" sz="3600" dirty="0"/>
            </a:br>
            <a:r>
              <a:rPr lang="en-US" sz="3600" dirty="0"/>
              <a:t>and Pathology 2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subTitle" idx="1"/>
          </p:nvPr>
        </p:nvSpPr>
        <p:spPr>
          <a:xfrm>
            <a:off x="4839286" y="3429000"/>
            <a:ext cx="5828714" cy="1655762"/>
          </a:xfrm>
        </p:spPr>
        <p:txBody>
          <a:bodyPr>
            <a:normAutofit/>
          </a:bodyPr>
          <a:lstStyle/>
          <a:p>
            <a:pPr algn="l"/>
            <a:r>
              <a:rPr lang="en-US" sz="2800" dirty="0"/>
              <a:t>Pathology of the Urinary System</a:t>
            </a:r>
          </a:p>
          <a:p>
            <a:pPr algn="l"/>
            <a:r>
              <a:rPr lang="en-US" sz="2800" dirty="0"/>
              <a:t>Neoplasms</a:t>
            </a:r>
          </a:p>
        </p:txBody>
      </p:sp>
    </p:spTree>
    <p:extLst>
      <p:ext uri="{BB962C8B-B14F-4D97-AF65-F5344CB8AC3E}">
        <p14:creationId xmlns:p14="http://schemas.microsoft.com/office/powerpoint/2010/main" val="6470483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Terminology	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CA" sz="2400" dirty="0"/>
              <a:t>Hematuria -Blood in Urine</a:t>
            </a:r>
          </a:p>
          <a:p>
            <a:pPr>
              <a:defRPr/>
            </a:pPr>
            <a:r>
              <a:rPr lang="en-CA" sz="2400" dirty="0"/>
              <a:t>Pyuria - Pus in Urine</a:t>
            </a:r>
          </a:p>
          <a:p>
            <a:pPr>
              <a:defRPr/>
            </a:pPr>
            <a:r>
              <a:rPr lang="en-CA" sz="2400" dirty="0"/>
              <a:t>Anuria - No Urine</a:t>
            </a:r>
          </a:p>
          <a:p>
            <a:pPr>
              <a:defRPr/>
            </a:pPr>
            <a:r>
              <a:rPr lang="en-CA" sz="2400" dirty="0"/>
              <a:t>Dysuria - Difficult/Pain to Urinate</a:t>
            </a:r>
          </a:p>
          <a:p>
            <a:pPr>
              <a:defRPr/>
            </a:pPr>
            <a:r>
              <a:rPr lang="en-CA" sz="2400" dirty="0"/>
              <a:t>Polyuria – Large/Excessive amounts of urine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979127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>
                <a:solidFill>
                  <a:schemeClr val="tx1"/>
                </a:solidFill>
                <a:effectLst/>
              </a:rPr>
              <a:t>Malignant </a:t>
            </a:r>
            <a:r>
              <a:rPr lang="en-US" dirty="0" err="1">
                <a:solidFill>
                  <a:schemeClr val="tx1"/>
                </a:solidFill>
                <a:effectLst/>
              </a:rPr>
              <a:t>Hypernephroma</a:t>
            </a:r>
            <a:r>
              <a:rPr lang="en-US" dirty="0"/>
              <a:t>	</a:t>
            </a:r>
          </a:p>
        </p:txBody>
      </p:sp>
      <p:sp>
        <p:nvSpPr>
          <p:cNvPr id="45059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altLang="en-US" dirty="0">
                <a:solidFill>
                  <a:schemeClr val="tx1"/>
                </a:solidFill>
                <a:effectLst/>
              </a:rPr>
              <a:t>Also known as </a:t>
            </a:r>
            <a:r>
              <a:rPr lang="en-US" altLang="en-US" b="1" dirty="0">
                <a:solidFill>
                  <a:srgbClr val="FF0000"/>
                </a:solidFill>
                <a:effectLst/>
              </a:rPr>
              <a:t>Renal Cell Carcinoma (RCC)</a:t>
            </a:r>
          </a:p>
          <a:p>
            <a:r>
              <a:rPr lang="en-US" altLang="en-US" dirty="0">
                <a:solidFill>
                  <a:schemeClr val="tx1"/>
                </a:solidFill>
              </a:rPr>
              <a:t>Originates in the proximal convoluted tubule</a:t>
            </a:r>
            <a:endParaRPr lang="en-US" altLang="en-US" dirty="0">
              <a:solidFill>
                <a:schemeClr val="tx1"/>
              </a:solidFill>
              <a:effectLst/>
            </a:endParaRPr>
          </a:p>
          <a:p>
            <a:r>
              <a:rPr lang="en-US" altLang="en-US" dirty="0">
                <a:solidFill>
                  <a:schemeClr val="tx1"/>
                </a:solidFill>
                <a:effectLst/>
              </a:rPr>
              <a:t>Most common malignant tumor of the kidneys (approximately 90-95% of cases) </a:t>
            </a:r>
          </a:p>
          <a:p>
            <a:r>
              <a:rPr lang="en-US" altLang="en-US" dirty="0">
                <a:solidFill>
                  <a:schemeClr val="tx1"/>
                </a:solidFill>
              </a:rPr>
              <a:t>Disease is often advanced by the time it is diagnosed</a:t>
            </a:r>
          </a:p>
          <a:p>
            <a:r>
              <a:rPr lang="en-US" altLang="en-US" dirty="0">
                <a:solidFill>
                  <a:schemeClr val="tx1"/>
                </a:solidFill>
                <a:effectLst/>
              </a:rPr>
              <a:t>Symptoms include hematuria, flank pain, mass/ bloating of abdomen or flank</a:t>
            </a:r>
          </a:p>
          <a:p>
            <a:endParaRPr lang="en-US" altLang="en-US" dirty="0">
              <a:solidFill>
                <a:schemeClr val="tx1"/>
              </a:solidFill>
              <a:effectLst/>
            </a:endParaRPr>
          </a:p>
          <a:p>
            <a:r>
              <a:rPr lang="en-US" altLang="en-US" dirty="0">
                <a:solidFill>
                  <a:schemeClr val="tx1"/>
                </a:solidFill>
                <a:effectLst/>
              </a:rPr>
              <a:t>Treated with surgical removal of kidney (or portion) and chemotherapy and radiation therapy to the metastatic cancers</a:t>
            </a:r>
          </a:p>
          <a:p>
            <a:r>
              <a:rPr lang="en-US" altLang="en-US" dirty="0">
                <a:solidFill>
                  <a:schemeClr val="tx1"/>
                </a:solidFill>
              </a:rPr>
              <a:t>Chemotherapy for the renal cancer itself has only a 4-5% success rate</a:t>
            </a:r>
            <a:endParaRPr lang="en-US" altLang="en-US" dirty="0">
              <a:solidFill>
                <a:schemeClr val="tx1"/>
              </a:solidFill>
              <a:effectLst/>
            </a:endParaRPr>
          </a:p>
          <a:p>
            <a:r>
              <a:rPr lang="en-US" altLang="en-US" dirty="0">
                <a:solidFill>
                  <a:schemeClr val="tx1"/>
                </a:solidFill>
              </a:rPr>
              <a:t>M</a:t>
            </a:r>
            <a:r>
              <a:rPr lang="en-US" altLang="en-US" dirty="0">
                <a:solidFill>
                  <a:schemeClr val="tx1"/>
                </a:solidFill>
                <a:effectLst/>
              </a:rPr>
              <a:t>etastasizes (in this order) to  lung, bone, lymph nodes, liver, adrenals and  brain</a:t>
            </a:r>
          </a:p>
        </p:txBody>
      </p:sp>
    </p:spTree>
    <p:extLst>
      <p:ext uri="{BB962C8B-B14F-4D97-AF65-F5344CB8AC3E}">
        <p14:creationId xmlns:p14="http://schemas.microsoft.com/office/powerpoint/2010/main" val="945851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7178" y="911225"/>
            <a:ext cx="3893461" cy="4813382"/>
          </a:xfrm>
        </p:spPr>
      </p:pic>
      <p:sp>
        <p:nvSpPr>
          <p:cNvPr id="4" name="TextBox 3"/>
          <p:cNvSpPr txBox="1"/>
          <p:nvPr/>
        </p:nvSpPr>
        <p:spPr>
          <a:xfrm>
            <a:off x="3686087" y="6095423"/>
            <a:ext cx="53496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Case courtesy of </a:t>
            </a:r>
            <a:r>
              <a:rPr lang="en-US" sz="1200" dirty="0" err="1"/>
              <a:t>Assoc</a:t>
            </a:r>
            <a:r>
              <a:rPr lang="en-US" sz="1200" dirty="0"/>
              <a:t> Prof Frank Gaillard, Radiopaedia.org, </a:t>
            </a:r>
            <a:r>
              <a:rPr lang="en-US" sz="1200" dirty="0" err="1"/>
              <a:t>rID</a:t>
            </a:r>
            <a:r>
              <a:rPr lang="en-US" sz="1200" dirty="0"/>
              <a:t>: 3046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2138" y="1429292"/>
            <a:ext cx="5562684" cy="4295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56430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Carcinoma of the bladder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Typically found in men older than age 50</a:t>
            </a:r>
          </a:p>
          <a:p>
            <a:endParaRPr lang="en-US" dirty="0"/>
          </a:p>
          <a:p>
            <a:r>
              <a:rPr lang="en-US" dirty="0"/>
              <a:t>A lot of industrial chemicals and smoking have been linked to bladder cancer, as the carcinogens are excreted into the urine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14013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>
                <a:solidFill>
                  <a:schemeClr val="tx1"/>
                </a:solidFill>
                <a:effectLst/>
              </a:rPr>
              <a:t>Bladder Cancer</a:t>
            </a:r>
          </a:p>
        </p:txBody>
      </p:sp>
      <p:pic>
        <p:nvPicPr>
          <p:cNvPr id="47107" name="Content Placeholder 1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1422" y="1479552"/>
            <a:ext cx="7620000" cy="4162425"/>
          </a:xfrm>
        </p:spPr>
      </p:pic>
      <p:sp>
        <p:nvSpPr>
          <p:cNvPr id="16389" name="Rectangle 5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8975725" y="2378075"/>
            <a:ext cx="3216275" cy="4114800"/>
          </a:xfrm>
        </p:spPr>
        <p:txBody>
          <a:bodyPr/>
          <a:lstStyle/>
          <a:p>
            <a:pPr marL="342900" indent="-342900">
              <a:buFont typeface="Wingdings" panose="05000000000000000000" pitchFamily="2" charset="2"/>
              <a:buChar char="Ø"/>
              <a:defRPr/>
            </a:pPr>
            <a:r>
              <a:rPr lang="en-CA" sz="2400" dirty="0">
                <a:solidFill>
                  <a:schemeClr val="tx1"/>
                </a:solidFill>
              </a:rPr>
              <a:t>Etiology is smoking or exposure to industrial chemicals</a:t>
            </a:r>
          </a:p>
          <a:p>
            <a:pPr marL="342900" indent="-342900">
              <a:buFont typeface="Wingdings" panose="05000000000000000000" pitchFamily="2" charset="2"/>
              <a:buChar char="Ø"/>
              <a:defRPr/>
            </a:pPr>
            <a:r>
              <a:rPr lang="en-CA" sz="2400" dirty="0">
                <a:solidFill>
                  <a:schemeClr val="tx1"/>
                </a:solidFill>
              </a:rPr>
              <a:t>Painless hematuria is main symptom, but also tenderness and polyuria</a:t>
            </a:r>
          </a:p>
          <a:p>
            <a:pPr marL="342900" indent="-342900">
              <a:buFont typeface="Wingdings" panose="05000000000000000000" pitchFamily="2" charset="2"/>
              <a:buChar char="Ø"/>
              <a:defRPr/>
            </a:pPr>
            <a:r>
              <a:rPr lang="en-CA" sz="2400" dirty="0">
                <a:solidFill>
                  <a:schemeClr val="tx1"/>
                </a:solidFill>
              </a:rPr>
              <a:t>Filling defect in the bladder on x-ray</a:t>
            </a:r>
          </a:p>
          <a:p>
            <a:pPr eaLnBrk="1" hangingPunct="1">
              <a:defRPr/>
            </a:pPr>
            <a:endParaRPr lang="en-CA" sz="2800" dirty="0"/>
          </a:p>
          <a:p>
            <a:pPr eaLnBrk="1" hangingPunct="1">
              <a:buFont typeface="Wingdings" panose="05000000000000000000" pitchFamily="2" charset="2"/>
              <a:buNone/>
              <a:defRPr/>
            </a:pPr>
            <a:endParaRPr lang="en-CA" sz="2800" dirty="0"/>
          </a:p>
        </p:txBody>
      </p:sp>
      <p:pic>
        <p:nvPicPr>
          <p:cNvPr id="47109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34" r="24236"/>
          <a:stretch>
            <a:fillRect/>
          </a:stretch>
        </p:blipFill>
        <p:spPr bwMode="auto">
          <a:xfrm>
            <a:off x="281784" y="1722438"/>
            <a:ext cx="3887787" cy="416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10" name="TextBox 1"/>
          <p:cNvSpPr txBox="1">
            <a:spLocks noChangeArrowheads="1"/>
          </p:cNvSpPr>
          <p:nvPr/>
        </p:nvSpPr>
        <p:spPr bwMode="auto">
          <a:xfrm>
            <a:off x="1333697" y="6127749"/>
            <a:ext cx="22018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dirty="0"/>
              <a:t>Fig. 7-56 Kowalczyk</a:t>
            </a:r>
          </a:p>
        </p:txBody>
      </p:sp>
    </p:spTree>
    <p:extLst>
      <p:ext uri="{BB962C8B-B14F-4D97-AF65-F5344CB8AC3E}">
        <p14:creationId xmlns:p14="http://schemas.microsoft.com/office/powerpoint/2010/main" val="36732727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>
                <a:effectLst/>
                <a:latin typeface="Arial" panose="020B0604020202020204" pitchFamily="34" charset="0"/>
              </a:rPr>
              <a:t>Bladder Cancer vs Cystitis</a:t>
            </a:r>
          </a:p>
        </p:txBody>
      </p:sp>
      <p:pic>
        <p:nvPicPr>
          <p:cNvPr id="49155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56"/>
          <a:stretch>
            <a:fillRect/>
          </a:stretch>
        </p:blipFill>
        <p:spPr bwMode="auto">
          <a:xfrm>
            <a:off x="5539130" y="1927226"/>
            <a:ext cx="4635500" cy="389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719743"/>
              </p:ext>
            </p:extLst>
          </p:nvPr>
        </p:nvGraphicFramePr>
        <p:xfrm>
          <a:off x="838200" y="5520447"/>
          <a:ext cx="4124325" cy="100647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587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655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4493">
                <a:tc>
                  <a:txBody>
                    <a:bodyPr/>
                    <a:lstStyle/>
                    <a:p>
                      <a:r>
                        <a:rPr lang="en-US" sz="1200" dirty="0"/>
                        <a:t>Title</a:t>
                      </a:r>
                    </a:p>
                  </a:txBody>
                  <a:tcPr marL="91453" marR="91453" marT="45749" marB="4574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Muscle</a:t>
                      </a:r>
                      <a:r>
                        <a:rPr lang="en-US" sz="1200" baseline="0" dirty="0"/>
                        <a:t>-Invasive Bladder Cancer Treatment</a:t>
                      </a:r>
                      <a:endParaRPr lang="en-US" sz="1200" dirty="0"/>
                    </a:p>
                  </a:txBody>
                  <a:tcPr marL="91453" marR="91453" marT="45749" marB="45749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4493">
                <a:tc>
                  <a:txBody>
                    <a:bodyPr/>
                    <a:lstStyle/>
                    <a:p>
                      <a:r>
                        <a:rPr lang="en-US" sz="1200" dirty="0"/>
                        <a:t>Author</a:t>
                      </a:r>
                    </a:p>
                  </a:txBody>
                  <a:tcPr marL="91453" marR="91453" marT="45749" marB="4574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Heather </a:t>
                      </a:r>
                      <a:r>
                        <a:rPr lang="en-US" sz="1200" dirty="0" err="1"/>
                        <a:t>Goltz</a:t>
                      </a:r>
                      <a:r>
                        <a:rPr lang="en-US" sz="1200" dirty="0"/>
                        <a:t> et al. (2012)</a:t>
                      </a:r>
                    </a:p>
                  </a:txBody>
                  <a:tcPr marL="91453" marR="91453" marT="45749" marB="45749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489">
                <a:tc>
                  <a:txBody>
                    <a:bodyPr/>
                    <a:lstStyle/>
                    <a:p>
                      <a:r>
                        <a:rPr lang="en-US" sz="1200" dirty="0"/>
                        <a:t>Link</a:t>
                      </a:r>
                    </a:p>
                  </a:txBody>
                  <a:tcPr marL="91453" marR="91453" marT="45749" marB="4574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https://heathergoltz.files.wordpress.com/2011/12/bladder-tumor-on-ivp.jpg</a:t>
                      </a:r>
                    </a:p>
                  </a:txBody>
                  <a:tcPr marL="91453" marR="91453" marT="45749" marB="45749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49167" name="Picture 10" descr="http://coursewareobjects.elsevier.com/objects/elr/Kowalczyk/pathology5e/IC/jpg/Chapter06/00604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927226"/>
            <a:ext cx="3881438" cy="353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68" name="TextBox 1"/>
          <p:cNvSpPr txBox="1">
            <a:spLocks noChangeArrowheads="1"/>
          </p:cNvSpPr>
          <p:nvPr/>
        </p:nvSpPr>
        <p:spPr bwMode="auto">
          <a:xfrm>
            <a:off x="5417258" y="5872164"/>
            <a:ext cx="21320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dirty="0"/>
              <a:t>Fig 7-38 Kowalczyk</a:t>
            </a:r>
          </a:p>
        </p:txBody>
      </p:sp>
    </p:spTree>
    <p:extLst>
      <p:ext uri="{BB962C8B-B14F-4D97-AF65-F5344CB8AC3E}">
        <p14:creationId xmlns:p14="http://schemas.microsoft.com/office/powerpoint/2010/main" val="3514503026"/>
      </p:ext>
    </p:extLst>
  </p:cSld>
  <p:clrMapOvr>
    <a:masterClrMapping/>
  </p:clrMapOvr>
</p:sld>
</file>

<file path=ppt/theme/theme1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925E3B4-A5F4-4064-AAED-4BCABD5CC8A0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customXml/itemProps2.xml><?xml version="1.0" encoding="utf-8"?>
<ds:datastoreItem xmlns:ds="http://schemas.openxmlformats.org/officeDocument/2006/customXml" ds:itemID="{F628B033-938E-4682-ADD5-DD7EBB18845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E028DF3-E8ED-441D-A349-F278C1552C2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320</Words>
  <Application>Microsoft Office PowerPoint</Application>
  <PresentationFormat>Widescreen</PresentationFormat>
  <Paragraphs>49</Paragraphs>
  <Slides>7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7</vt:i4>
      </vt:variant>
    </vt:vector>
  </HeadingPairs>
  <TitlesOfParts>
    <vt:vector size="15" baseType="lpstr">
      <vt:lpstr>Aptos</vt:lpstr>
      <vt:lpstr>Aptos Display</vt:lpstr>
      <vt:lpstr>Arial</vt:lpstr>
      <vt:lpstr>Calibri</vt:lpstr>
      <vt:lpstr>Calibri Light</vt:lpstr>
      <vt:lpstr>Wingdings</vt:lpstr>
      <vt:lpstr>1_Custom Design</vt:lpstr>
      <vt:lpstr>Custom Design</vt:lpstr>
      <vt:lpstr>ANPH 252: Anatomy  and Pathology 2</vt:lpstr>
      <vt:lpstr>Terminology </vt:lpstr>
      <vt:lpstr>Malignant Hypernephroma </vt:lpstr>
      <vt:lpstr>PowerPoint Presentation</vt:lpstr>
      <vt:lpstr>Carcinoma of the bladder</vt:lpstr>
      <vt:lpstr>Bladder Cancer</vt:lpstr>
      <vt:lpstr>Bladder Cancer vs Cystitis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ANPH 252: Anatomy and Pathology 2</dc:title>
  <dc:creator>Jennifer Burton</dc:creator>
  <cp:lastModifiedBy>Gabrielle Heard | Anderson College | Head Office</cp:lastModifiedBy>
  <cp:revision>14</cp:revision>
  <cp:lastPrinted>2024-03-18T18:11:37Z</cp:lastPrinted>
  <dcterms:created xsi:type="dcterms:W3CDTF">2020-03-03T17:29:15Z</dcterms:created>
  <dcterms:modified xsi:type="dcterms:W3CDTF">2025-02-15T04:06:10Z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</Properties>
</file>