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5"/>
  </p:notesMasterIdLst>
  <p:sldIdLst>
    <p:sldId id="256" r:id="rId6"/>
    <p:sldId id="266" r:id="rId7"/>
    <p:sldId id="437" r:id="rId8"/>
    <p:sldId id="438" r:id="rId9"/>
    <p:sldId id="439" r:id="rId10"/>
    <p:sldId id="440" r:id="rId11"/>
    <p:sldId id="441" r:id="rId12"/>
    <p:sldId id="442" r:id="rId13"/>
    <p:sldId id="43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2023-01-24</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stileex.xyz/en/retail-sales-techniques/" TargetMode="External"/><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thepdxguy/9129294928/" TargetMode="External"/><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hyperlink" Target="https://www.entrepreneur.com/article/174726" TargetMode="Externa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business2community.com/sales-management/3-prospecting-tips-to-warm-up-a-cold-call-01361265#iegdAUvhsfmp3xie.97" TargetMode="External"/><Relationship Id="rId1" Type="http://schemas.openxmlformats.org/officeDocument/2006/relationships/slideLayout" Target="../slideLayouts/slideLayout13.xml"/><Relationship Id="rId4" Type="http://schemas.openxmlformats.org/officeDocument/2006/relationships/hyperlink" Target="https://technofaq.org/posts/2020/05/how-to-increase-your-instagram-follower-count-and-make-money/"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flickr.com/photos/132826082@N06/33318368891" TargetMode="External"/><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359407" y="3171674"/>
            <a:ext cx="7956659" cy="163121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sz="3600" b="0" dirty="0">
                <a:solidFill>
                  <a:schemeClr val="bg1"/>
                </a:solidFill>
                <a:latin typeface="Futura PT Demi" panose="020B0702020204020303"/>
                <a:ea typeface="Times New Roman" panose="02020603050405020304" pitchFamily="18" charset="0"/>
              </a:rPr>
              <a:t>Business Operations</a:t>
            </a:r>
          </a:p>
          <a:p>
            <a:r>
              <a:rPr lang="en-US" sz="3600" b="0" dirty="0">
                <a:latin typeface="Futura PT Demi" panose="020B0702020204020303"/>
                <a:ea typeface="Times New Roman" panose="02020603050405020304" pitchFamily="18" charset="0"/>
              </a:rPr>
              <a:t>Unit 11</a:t>
            </a:r>
          </a:p>
          <a:p>
            <a:endParaRPr lang="en-US" sz="2800" b="0" dirty="0">
              <a:solidFill>
                <a:schemeClr val="bg1"/>
              </a:solidFill>
              <a:latin typeface="Futura PT Demi" panose="020B0702020204020303"/>
              <a:ea typeface="Times New Roman" panose="02020603050405020304" pitchFamily="18"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p:cNvSpPr txBox="1"/>
          <p:nvPr/>
        </p:nvSpPr>
        <p:spPr>
          <a:xfrm>
            <a:off x="4965431" y="2182843"/>
            <a:ext cx="6586489" cy="37854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Selling is a real art, and </a:t>
            </a:r>
            <a:r>
              <a:rPr lang="en-US" sz="2000" b="0" i="0" dirty="0">
                <a:effectLst/>
                <a:latin typeface="Futura PT Book" panose="020B0502020204020303" pitchFamily="34" charset="0"/>
              </a:rPr>
              <a:t>any salesperson could say this is always changing and evolving. When applying selling skills, you always need to make your client feel comfortable, and that comes with </a:t>
            </a:r>
            <a:r>
              <a:rPr lang="en-US" sz="2000" b="1" i="0" dirty="0">
                <a:solidFill>
                  <a:srgbClr val="FF0000"/>
                </a:solidFill>
                <a:effectLst/>
                <a:latin typeface="Futura PT Book" panose="020B0502020204020303" pitchFamily="34" charset="0"/>
              </a:rPr>
              <a:t>trust</a:t>
            </a:r>
            <a:r>
              <a:rPr lang="en-US" sz="2000" b="0" i="0" dirty="0">
                <a:effectLst/>
                <a:latin typeface="Futura PT Book" panose="020B0502020204020303" pitchFamily="34" charset="0"/>
              </a:rPr>
              <a:t>. Some people are born sellers, some people must learn the skill, but we can all do i</a:t>
            </a:r>
            <a:r>
              <a:rPr lang="en-US" sz="2000" dirty="0">
                <a:latin typeface="Futura PT Book" panose="020B0502020204020303" pitchFamily="34" charset="0"/>
              </a:rPr>
              <a:t>t, because without sales, we do not have a business. For Business owners, selling is not an option, and sometimes when selling is not a skill, a business owner can hire salespeople to close the deals. But is important to always, close the deal.</a:t>
            </a:r>
          </a:p>
        </p:txBody>
      </p:sp>
      <p:pic>
        <p:nvPicPr>
          <p:cNvPr id="8" name="Picture 7" descr="A person showing a person something on the computer&#10;&#10;Description automatically generated with low confidence">
            <a:extLst>
              <a:ext uri="{FF2B5EF4-FFF2-40B4-BE49-F238E27FC236}">
                <a16:creationId xmlns:a16="http://schemas.microsoft.com/office/drawing/2014/main" id="{5C50818D-8EC8-2C32-91D0-C2D76F0CDA8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4822" r="34820" b="-2"/>
          <a:stretch/>
        </p:blipFill>
        <p:spPr>
          <a:xfrm>
            <a:off x="640080" y="578498"/>
            <a:ext cx="3752610" cy="5551714"/>
          </a:xfrm>
          <a:prstGeom prst="rect">
            <a:avLst/>
          </a:prstGeom>
          <a:effectLst/>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4965431" y="1061885"/>
            <a:ext cx="6586491" cy="1676603"/>
          </a:xfrm>
          <a:prstGeom prst="rect">
            <a:avLst/>
          </a:prstGeom>
        </p:spPr>
        <p:txBody>
          <a:bodyPr vert="horz" lIns="91440" tIns="45720" rIns="91440" bIns="45720" rtlCol="0" anchor="ctr">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2800" b="0" u="sng" dirty="0">
                <a:solidFill>
                  <a:schemeClr val="tx1"/>
                </a:solidFill>
                <a:latin typeface="Futura PT Book" panose="020B0502020204020303" pitchFamily="34" charset="0"/>
                <a:ea typeface="+mj-ea"/>
                <a:cs typeface="+mj-cs"/>
              </a:rPr>
              <a:t>Steps for Selling </a:t>
            </a:r>
          </a:p>
        </p:txBody>
      </p:sp>
      <p:sp>
        <p:nvSpPr>
          <p:cNvPr id="5" name="TextBox 4"/>
          <p:cNvSpPr txBox="1"/>
          <p:nvPr/>
        </p:nvSpPr>
        <p:spPr>
          <a:xfrm>
            <a:off x="4965431" y="2438400"/>
            <a:ext cx="6586489" cy="37854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800" dirty="0">
                <a:latin typeface="Futura PT Book" panose="020B0502020204020303" pitchFamily="34" charset="0"/>
              </a:rPr>
              <a:t>Active Listening </a:t>
            </a:r>
          </a:p>
          <a:p>
            <a:pPr indent="-228600">
              <a:lnSpc>
                <a:spcPct val="90000"/>
              </a:lnSpc>
              <a:spcAft>
                <a:spcPts val="600"/>
              </a:spcAft>
              <a:buFont typeface="Arial" panose="020B0604020202020204" pitchFamily="34" charset="0"/>
              <a:buChar char="•"/>
            </a:pPr>
            <a:r>
              <a:rPr lang="en-US" sz="2800" dirty="0">
                <a:latin typeface="Futura PT Book" panose="020B0502020204020303" pitchFamily="34" charset="0"/>
              </a:rPr>
              <a:t>Warm Calls</a:t>
            </a:r>
          </a:p>
          <a:p>
            <a:pPr indent="-228600">
              <a:lnSpc>
                <a:spcPct val="90000"/>
              </a:lnSpc>
              <a:spcAft>
                <a:spcPts val="600"/>
              </a:spcAft>
              <a:buFont typeface="Arial" panose="020B0604020202020204" pitchFamily="34" charset="0"/>
              <a:buChar char="•"/>
            </a:pPr>
            <a:r>
              <a:rPr lang="en-US" sz="2800" dirty="0">
                <a:latin typeface="Futura PT Book" panose="020B0502020204020303" pitchFamily="34" charset="0"/>
              </a:rPr>
              <a:t>Features and Benefits</a:t>
            </a:r>
          </a:p>
          <a:p>
            <a:pPr indent="-228600">
              <a:lnSpc>
                <a:spcPct val="90000"/>
              </a:lnSpc>
              <a:spcAft>
                <a:spcPts val="600"/>
              </a:spcAft>
              <a:buFont typeface="Arial" panose="020B0604020202020204" pitchFamily="34" charset="0"/>
              <a:buChar char="•"/>
            </a:pPr>
            <a:r>
              <a:rPr lang="en-US" sz="2800" dirty="0">
                <a:latin typeface="Futura PT Book" panose="020B0502020204020303" pitchFamily="34" charset="0"/>
              </a:rPr>
              <a:t>Needs and solutions</a:t>
            </a:r>
          </a:p>
          <a:p>
            <a:pPr indent="-228600">
              <a:lnSpc>
                <a:spcPct val="90000"/>
              </a:lnSpc>
              <a:spcAft>
                <a:spcPts val="600"/>
              </a:spcAft>
              <a:buFont typeface="Arial" panose="020B0604020202020204" pitchFamily="34" charset="0"/>
              <a:buChar char="•"/>
            </a:pPr>
            <a:r>
              <a:rPr lang="en-US" sz="2800" dirty="0">
                <a:latin typeface="Futura PT Book" panose="020B0502020204020303" pitchFamily="34" charset="0"/>
              </a:rPr>
              <a:t>Social Selling</a:t>
            </a:r>
          </a:p>
          <a:p>
            <a:pPr indent="-228600">
              <a:lnSpc>
                <a:spcPct val="90000"/>
              </a:lnSpc>
              <a:spcAft>
                <a:spcPts val="600"/>
              </a:spcAft>
              <a:buFont typeface="Arial" panose="020B0604020202020204" pitchFamily="34" charset="0"/>
              <a:buChar char="•"/>
            </a:pPr>
            <a:endParaRPr lang="en-US" sz="2800" dirty="0">
              <a:latin typeface="Futura PT Book" panose="020B0502020204020303" pitchFamily="34" charset="0"/>
            </a:endParaRPr>
          </a:p>
        </p:txBody>
      </p:sp>
      <p:pic>
        <p:nvPicPr>
          <p:cNvPr id="3" name="Picture 2" descr="A picture containing tree, outdoor, plant&#10;&#10;Description automatically generated">
            <a:extLst>
              <a:ext uri="{FF2B5EF4-FFF2-40B4-BE49-F238E27FC236}">
                <a16:creationId xmlns:a16="http://schemas.microsoft.com/office/drawing/2014/main" id="{DDB13692-B592-EB74-E5C0-A39045B1576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7315" r="24663"/>
          <a:stretch/>
        </p:blipFill>
        <p:spPr>
          <a:xfrm>
            <a:off x="640079" y="466699"/>
            <a:ext cx="4004659" cy="5924601"/>
          </a:xfrm>
          <a:prstGeom prst="rect">
            <a:avLst/>
          </a:prstGeom>
          <a:effectLst/>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98810-84A9-A1BC-2D68-A4095FD4AF12}"/>
              </a:ext>
            </a:extLst>
          </p:cNvPr>
          <p:cNvSpPr>
            <a:spLocks noGrp="1"/>
          </p:cNvSpPr>
          <p:nvPr>
            <p:ph type="title"/>
          </p:nvPr>
        </p:nvSpPr>
        <p:spPr/>
        <p:txBody>
          <a:bodyPr>
            <a:normAutofit/>
          </a:bodyPr>
          <a:lstStyle/>
          <a:p>
            <a:r>
              <a:rPr lang="en-US" sz="3600" dirty="0">
                <a:latin typeface="Futura PT Demi" panose="020B0702020204020303"/>
              </a:rPr>
              <a:t>Active Listening </a:t>
            </a:r>
          </a:p>
        </p:txBody>
      </p:sp>
      <p:sp>
        <p:nvSpPr>
          <p:cNvPr id="3" name="Content Placeholder 2">
            <a:extLst>
              <a:ext uri="{FF2B5EF4-FFF2-40B4-BE49-F238E27FC236}">
                <a16:creationId xmlns:a16="http://schemas.microsoft.com/office/drawing/2014/main" id="{9C1AC51F-4E59-1452-B4C6-A745D553C3F0}"/>
              </a:ext>
            </a:extLst>
          </p:cNvPr>
          <p:cNvSpPr>
            <a:spLocks noGrp="1"/>
          </p:cNvSpPr>
          <p:nvPr>
            <p:ph idx="1"/>
          </p:nvPr>
        </p:nvSpPr>
        <p:spPr/>
        <p:txBody>
          <a:bodyPr/>
          <a:lstStyle/>
          <a:p>
            <a:pPr marL="0" indent="0">
              <a:buNone/>
            </a:pPr>
            <a:r>
              <a:rPr lang="en-US" b="0" i="0" dirty="0">
                <a:effectLst/>
                <a:latin typeface="Futura PT Book" panose="020B0502020204020303" pitchFamily="34" charset="0"/>
                <a:ea typeface="Calibri" panose="020F0502020204030204" pitchFamily="34" charset="0"/>
                <a:cs typeface="Calibri" panose="020F0502020204030204" pitchFamily="34" charset="0"/>
              </a:rPr>
              <a:t>-The most effective selling techniques involve active listening— allowing for a dialogue with the customer that isn’t just a one-sided conversation</a:t>
            </a:r>
          </a:p>
          <a:p>
            <a:pPr marL="0" indent="0">
              <a:buNone/>
            </a:pPr>
            <a:r>
              <a:rPr lang="en-US" dirty="0">
                <a:latin typeface="Futura PT Book" panose="020B0502020204020303" pitchFamily="34" charset="0"/>
                <a:ea typeface="Calibri" panose="020F0502020204030204" pitchFamily="34" charset="0"/>
                <a:cs typeface="Calibri" panose="020F0502020204030204" pitchFamily="34" charset="0"/>
              </a:rPr>
              <a:t>-</a:t>
            </a:r>
            <a:r>
              <a:rPr lang="en-US" b="0" i="0" dirty="0">
                <a:effectLst/>
                <a:latin typeface="Futura PT Book" panose="020B0502020204020303" pitchFamily="34" charset="0"/>
                <a:ea typeface="Calibri" panose="020F0502020204030204" pitchFamily="34" charset="0"/>
                <a:cs typeface="Calibri" panose="020F0502020204030204" pitchFamily="34" charset="0"/>
              </a:rPr>
              <a:t>Listening to their concerns, questions, and hesitations will help you respond to them better, and will help the prospective client trust you more as well. </a:t>
            </a:r>
          </a:p>
          <a:p>
            <a:pPr marL="0" indent="0">
              <a:buNone/>
            </a:pPr>
            <a:r>
              <a:rPr lang="en-US" u="none" strike="noStrike" dirty="0">
                <a:latin typeface="Futura PT Book" panose="020B0502020204020303"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a:t>
            </a:r>
            <a:r>
              <a:rPr lang="en-US" dirty="0">
                <a:latin typeface="Futura PT Book" panose="020B0502020204020303"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People who trust you</a:t>
            </a:r>
            <a:r>
              <a:rPr lang="en-US" dirty="0">
                <a:latin typeface="Futura PT Book" panose="020B0502020204020303" pitchFamily="34" charset="0"/>
                <a:ea typeface="Calibri" panose="020F0502020204030204" pitchFamily="34" charset="0"/>
                <a:cs typeface="Calibri" panose="020F0502020204030204" pitchFamily="34" charset="0"/>
              </a:rPr>
              <a:t> </a:t>
            </a:r>
            <a:r>
              <a:rPr lang="en-US" b="0" i="0" dirty="0">
                <a:effectLst/>
                <a:latin typeface="Futura PT Book" panose="020B0502020204020303" pitchFamily="34" charset="0"/>
                <a:ea typeface="Calibri" panose="020F0502020204030204" pitchFamily="34" charset="0"/>
                <a:cs typeface="Calibri" panose="020F0502020204030204" pitchFamily="34" charset="0"/>
              </a:rPr>
              <a:t>are much more likely to make a purchase with you.</a:t>
            </a:r>
            <a:endParaRPr lang="en-US" dirty="0">
              <a:latin typeface="Futura PT Book" panose="020B0502020204020303"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35800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93753-E83E-BF0F-5D5F-CBC922EB85D2}"/>
              </a:ext>
            </a:extLst>
          </p:cNvPr>
          <p:cNvSpPr>
            <a:spLocks noGrp="1"/>
          </p:cNvSpPr>
          <p:nvPr>
            <p:ph type="title"/>
          </p:nvPr>
        </p:nvSpPr>
        <p:spPr>
          <a:xfrm>
            <a:off x="4965430" y="629268"/>
            <a:ext cx="6586491" cy="1286160"/>
          </a:xfrm>
        </p:spPr>
        <p:txBody>
          <a:bodyPr anchor="b">
            <a:normAutofit/>
          </a:bodyPr>
          <a:lstStyle/>
          <a:p>
            <a:r>
              <a:rPr lang="en-US" sz="3600" i="0" dirty="0">
                <a:effectLst/>
                <a:latin typeface="Futura PT Book" panose="020B0502020204020303" pitchFamily="34" charset="0"/>
              </a:rPr>
              <a:t>Warm Calls</a:t>
            </a:r>
            <a:endParaRPr lang="en-US" sz="3600" dirty="0">
              <a:latin typeface="Futura PT Book" panose="020B0502020204020303" pitchFamily="34" charset="0"/>
            </a:endParaRPr>
          </a:p>
        </p:txBody>
      </p:sp>
      <p:sp>
        <p:nvSpPr>
          <p:cNvPr id="3" name="Content Placeholder 2">
            <a:extLst>
              <a:ext uri="{FF2B5EF4-FFF2-40B4-BE49-F238E27FC236}">
                <a16:creationId xmlns:a16="http://schemas.microsoft.com/office/drawing/2014/main" id="{E680F6AB-35CC-3F86-4923-35252DC66CE7}"/>
              </a:ext>
            </a:extLst>
          </p:cNvPr>
          <p:cNvSpPr>
            <a:spLocks noGrp="1"/>
          </p:cNvSpPr>
          <p:nvPr>
            <p:ph idx="1"/>
          </p:nvPr>
        </p:nvSpPr>
        <p:spPr>
          <a:xfrm>
            <a:off x="4965431" y="2438400"/>
            <a:ext cx="6586489" cy="3785419"/>
          </a:xfrm>
        </p:spPr>
        <p:txBody>
          <a:bodyPr>
            <a:normAutofit/>
          </a:bodyPr>
          <a:lstStyle/>
          <a:p>
            <a:r>
              <a:rPr lang="en-US" sz="2000" b="0" i="0" dirty="0">
                <a:effectLst/>
                <a:latin typeface="Futura PT Book" panose="020B0502020204020303" pitchFamily="34" charset="0"/>
              </a:rPr>
              <a:t>Warm calls involve calling prospective clients who have been chosen for their potential to be receptive to your sales pitch. This includes</a:t>
            </a:r>
            <a:r>
              <a:rPr lang="en-US" sz="2000" dirty="0">
                <a:latin typeface="Futura PT Book" panose="020B0502020204020303" pitchFamily="34" charset="0"/>
              </a:rPr>
              <a:t> </a:t>
            </a:r>
            <a:r>
              <a:rPr lang="en-US" sz="2000" dirty="0">
                <a:latin typeface="Futura PT Book" panose="020B0502020204020303" pitchFamily="34" charset="0"/>
                <a:hlinkClick r:id="rId2">
                  <a:extLst>
                    <a:ext uri="{A12FA001-AC4F-418D-AE19-62706E023703}">
                      <ahyp:hlinkClr xmlns:ahyp="http://schemas.microsoft.com/office/drawing/2018/hyperlinkcolor" val="tx"/>
                    </a:ext>
                  </a:extLst>
                </a:hlinkClick>
              </a:rPr>
              <a:t>“warming up”</a:t>
            </a:r>
            <a:r>
              <a:rPr lang="en-US" sz="2000" b="1" i="0" u="none" strike="noStrike" dirty="0">
                <a:effectLst/>
                <a:latin typeface="Futura PT Book" panose="020B0502020204020303" pitchFamily="34" charset="0"/>
                <a:hlinkClick r:id="rId2">
                  <a:extLst>
                    <a:ext uri="{A12FA001-AC4F-418D-AE19-62706E023703}">
                      <ahyp:hlinkClr xmlns:ahyp="http://schemas.microsoft.com/office/drawing/2018/hyperlinkcolor" val="tx"/>
                    </a:ext>
                  </a:extLst>
                </a:hlinkClick>
              </a:rPr>
              <a:t> </a:t>
            </a:r>
            <a:r>
              <a:rPr lang="en-US" sz="2000" dirty="0">
                <a:latin typeface="Futura PT Book" panose="020B0502020204020303" pitchFamily="34" charset="0"/>
                <a:hlinkClick r:id="rId2">
                  <a:extLst>
                    <a:ext uri="{A12FA001-AC4F-418D-AE19-62706E023703}">
                      <ahyp:hlinkClr xmlns:ahyp="http://schemas.microsoft.com/office/drawing/2018/hyperlinkcolor" val="tx"/>
                    </a:ext>
                  </a:extLst>
                </a:hlinkClick>
              </a:rPr>
              <a:t>leads</a:t>
            </a:r>
            <a:r>
              <a:rPr lang="en-US" sz="2000" dirty="0">
                <a:latin typeface="Futura PT Book" panose="020B0502020204020303" pitchFamily="34" charset="0"/>
              </a:rPr>
              <a:t> through </a:t>
            </a:r>
            <a:r>
              <a:rPr lang="en-US" sz="2000" b="0" i="0" dirty="0">
                <a:effectLst/>
                <a:latin typeface="Futura PT Book" panose="020B0502020204020303" pitchFamily="34" charset="0"/>
              </a:rPr>
              <a:t>things like social media outreach and prior research of the client. Warm calling leads to much higher success rates, since it does away with the scatter shot approach to selling, which is often just a waste of your time. </a:t>
            </a:r>
          </a:p>
          <a:p>
            <a:pPr marL="0" indent="0">
              <a:buNone/>
            </a:pPr>
            <a:br>
              <a:rPr lang="en-US" sz="2000" b="0" i="0" dirty="0">
                <a:effectLst/>
                <a:latin typeface="Muli"/>
              </a:rPr>
            </a:br>
            <a:endParaRPr lang="en-US" sz="2000" dirty="0"/>
          </a:p>
        </p:txBody>
      </p:sp>
      <p:pic>
        <p:nvPicPr>
          <p:cNvPr id="6" name="Picture 5" descr="Graphical user interface, application&#10;&#10;Description automatically generated">
            <a:extLst>
              <a:ext uri="{FF2B5EF4-FFF2-40B4-BE49-F238E27FC236}">
                <a16:creationId xmlns:a16="http://schemas.microsoft.com/office/drawing/2014/main" id="{A28C499B-B41B-8D94-C97A-832EF8AC41B1}"/>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0131" r="36270" b="-1"/>
          <a:stretch/>
        </p:blipFill>
        <p:spPr>
          <a:xfrm>
            <a:off x="801706" y="326582"/>
            <a:ext cx="3900176" cy="5770027"/>
          </a:xfrm>
          <a:prstGeom prst="rect">
            <a:avLst/>
          </a:prstGeom>
          <a:effectLst/>
        </p:spPr>
      </p:pic>
      <p:cxnSp>
        <p:nvCxnSpPr>
          <p:cNvPr id="14" name="Straight Connector 13">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DAC2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9982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564DE-5075-51F5-96B9-FEA87C06941E}"/>
              </a:ext>
            </a:extLst>
          </p:cNvPr>
          <p:cNvSpPr>
            <a:spLocks noGrp="1"/>
          </p:cNvSpPr>
          <p:nvPr>
            <p:ph type="title"/>
          </p:nvPr>
        </p:nvSpPr>
        <p:spPr>
          <a:xfrm>
            <a:off x="4965430" y="629266"/>
            <a:ext cx="6586491" cy="1676603"/>
          </a:xfrm>
        </p:spPr>
        <p:txBody>
          <a:bodyPr>
            <a:normAutofit/>
          </a:bodyPr>
          <a:lstStyle/>
          <a:p>
            <a:r>
              <a:rPr lang="en-US" sz="3600" i="0" dirty="0">
                <a:effectLst/>
                <a:latin typeface="Futura PT Book" panose="020B0502020204020303" pitchFamily="34" charset="0"/>
              </a:rPr>
              <a:t>Features &amp; Benefits</a:t>
            </a:r>
            <a:endParaRPr lang="en-US" sz="3600" dirty="0">
              <a:latin typeface="Futura PT Book" panose="020B0502020204020303" pitchFamily="34" charset="0"/>
            </a:endParaRPr>
          </a:p>
        </p:txBody>
      </p:sp>
      <p:sp>
        <p:nvSpPr>
          <p:cNvPr id="3" name="Content Placeholder 2">
            <a:extLst>
              <a:ext uri="{FF2B5EF4-FFF2-40B4-BE49-F238E27FC236}">
                <a16:creationId xmlns:a16="http://schemas.microsoft.com/office/drawing/2014/main" id="{896CE1A3-8778-43F1-0F8E-A96DA56F6331}"/>
              </a:ext>
            </a:extLst>
          </p:cNvPr>
          <p:cNvSpPr>
            <a:spLocks noGrp="1"/>
          </p:cNvSpPr>
          <p:nvPr>
            <p:ph idx="1"/>
          </p:nvPr>
        </p:nvSpPr>
        <p:spPr>
          <a:xfrm>
            <a:off x="4965431" y="2438400"/>
            <a:ext cx="6586489" cy="3785419"/>
          </a:xfrm>
        </p:spPr>
        <p:txBody>
          <a:bodyPr>
            <a:normAutofit/>
          </a:bodyPr>
          <a:lstStyle/>
          <a:p>
            <a:r>
              <a:rPr lang="en-US" sz="2200" b="0" i="0" dirty="0">
                <a:effectLst/>
                <a:latin typeface="Futura PT Book" panose="020B0502020204020303" pitchFamily="34" charset="0"/>
              </a:rPr>
              <a:t>The prospective client doesn’t just need to know how it works; they need to understand why they should care. Emphasizing the  benefits of the product, and the ways it can prove valuable to the potential client, is a classic and effective selling technique that is continually reiterated because it works. </a:t>
            </a:r>
          </a:p>
          <a:p>
            <a:r>
              <a:rPr lang="en-US" sz="2200" dirty="0">
                <a:latin typeface="Futura PT Book" panose="020B0502020204020303" pitchFamily="34" charset="0"/>
              </a:rPr>
              <a:t>Giving out Sample to try the product also works really well to gain trust, allow the customer to experience the benefits of the product before committing to a purchase </a:t>
            </a:r>
          </a:p>
        </p:txBody>
      </p:sp>
      <p:pic>
        <p:nvPicPr>
          <p:cNvPr id="6" name="Picture 5" descr="A picture containing text, remote, indoor, measuring stick">
            <a:extLst>
              <a:ext uri="{FF2B5EF4-FFF2-40B4-BE49-F238E27FC236}">
                <a16:creationId xmlns:a16="http://schemas.microsoft.com/office/drawing/2014/main" id="{3DFF416D-6FF7-418F-27C6-F01B7E24B2C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1041" r="23839" b="-1"/>
          <a:stretch/>
        </p:blipFill>
        <p:spPr>
          <a:xfrm>
            <a:off x="640079" y="629266"/>
            <a:ext cx="3992267" cy="5906268"/>
          </a:xfrm>
          <a:prstGeom prst="rect">
            <a:avLst/>
          </a:prstGeom>
          <a:effectLst/>
        </p:spPr>
      </p:pic>
    </p:spTree>
    <p:extLst>
      <p:ext uri="{BB962C8B-B14F-4D97-AF65-F5344CB8AC3E}">
        <p14:creationId xmlns:p14="http://schemas.microsoft.com/office/powerpoint/2010/main" val="2335814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6060A-224D-03D6-D63B-BEA0385B7DF8}"/>
              </a:ext>
            </a:extLst>
          </p:cNvPr>
          <p:cNvSpPr>
            <a:spLocks noGrp="1"/>
          </p:cNvSpPr>
          <p:nvPr>
            <p:ph type="title"/>
          </p:nvPr>
        </p:nvSpPr>
        <p:spPr>
          <a:xfrm>
            <a:off x="584202" y="260347"/>
            <a:ext cx="10588434" cy="1062644"/>
          </a:xfrm>
        </p:spPr>
        <p:txBody>
          <a:bodyPr anchor="b">
            <a:normAutofit/>
          </a:bodyPr>
          <a:lstStyle/>
          <a:p>
            <a:r>
              <a:rPr lang="en-US" sz="3600" i="0" dirty="0">
                <a:effectLst/>
                <a:latin typeface="Futura PT Demi" panose="020B0702020204020303"/>
              </a:rPr>
              <a:t>Needs &amp; Solutions</a:t>
            </a:r>
            <a:endParaRPr lang="en-US" sz="3600" dirty="0">
              <a:latin typeface="Futura PT Demi" panose="020B0702020204020303"/>
            </a:endParaRPr>
          </a:p>
        </p:txBody>
      </p:sp>
      <p:cxnSp>
        <p:nvCxnSpPr>
          <p:cNvPr id="10" name="Straight Connector 9">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Headphones">
            <a:extLst>
              <a:ext uri="{FF2B5EF4-FFF2-40B4-BE49-F238E27FC236}">
                <a16:creationId xmlns:a16="http://schemas.microsoft.com/office/drawing/2014/main" id="{65409761-13C1-4F28-36A0-E699F55EA19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AC36A79C-C0F5-35CE-9E33-7097BB0AF68D}"/>
              </a:ext>
            </a:extLst>
          </p:cNvPr>
          <p:cNvSpPr>
            <a:spLocks noGrp="1"/>
          </p:cNvSpPr>
          <p:nvPr>
            <p:ph idx="1"/>
          </p:nvPr>
        </p:nvSpPr>
        <p:spPr>
          <a:xfrm>
            <a:off x="4955354" y="2682433"/>
            <a:ext cx="6282169" cy="3215749"/>
          </a:xfrm>
        </p:spPr>
        <p:txBody>
          <a:bodyPr>
            <a:normAutofit/>
          </a:bodyPr>
          <a:lstStyle/>
          <a:p>
            <a:pPr marL="0" indent="0">
              <a:buNone/>
            </a:pPr>
            <a:r>
              <a:rPr lang="en-US" sz="2400" dirty="0">
                <a:latin typeface="Futura PT Book" panose="020B0502020204020303" pitchFamily="34" charset="0"/>
                <a:ea typeface="Calibri" panose="020F0502020204030204" pitchFamily="34" charset="0"/>
                <a:cs typeface="Calibri" panose="020F0502020204030204" pitchFamily="34" charset="0"/>
              </a:rPr>
              <a:t>I</a:t>
            </a:r>
            <a:r>
              <a:rPr lang="en-US" sz="2400" b="0" i="0" dirty="0">
                <a:effectLst/>
                <a:latin typeface="Futura PT Book" panose="020B0502020204020303" pitchFamily="34" charset="0"/>
                <a:ea typeface="Calibri" panose="020F0502020204030204" pitchFamily="34" charset="0"/>
                <a:cs typeface="Calibri" panose="020F0502020204030204" pitchFamily="34" charset="0"/>
              </a:rPr>
              <a:t>t’s important to listen to the client to get a sense of how the product could benefit them, </a:t>
            </a:r>
            <a:r>
              <a:rPr lang="en-US" sz="2400" dirty="0">
                <a:latin typeface="Futura PT Book" panose="020B0502020204020303" pitchFamily="34" charset="0"/>
                <a:ea typeface="Calibri" panose="020F0502020204030204" pitchFamily="34" charset="0"/>
                <a:cs typeface="Calibri" panose="020F0502020204030204" pitchFamily="34" charset="0"/>
              </a:rPr>
              <a:t>but the act of listening you develop a real interest and the sense of helping. This </a:t>
            </a:r>
            <a:r>
              <a:rPr lang="en-US" sz="2400" b="0" i="0" dirty="0">
                <a:effectLst/>
                <a:latin typeface="Futura PT Book" panose="020B0502020204020303" pitchFamily="34" charset="0"/>
                <a:ea typeface="Calibri" panose="020F0502020204030204" pitchFamily="34" charset="0"/>
                <a:cs typeface="Calibri" panose="020F0502020204030204" pitchFamily="34" charset="0"/>
              </a:rPr>
              <a:t>will make the client feel comfortable trusting and will be more receptive to your recommendations, because they feel like they’re learning about a solution that will work on their skin, and you are not just in for profit.</a:t>
            </a:r>
            <a:endParaRPr lang="en-US" sz="2400" dirty="0">
              <a:latin typeface="Futura PT Book" panose="020B0502020204020303"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375652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A4C40-6893-9A9E-587B-7764376AE6DB}"/>
              </a:ext>
            </a:extLst>
          </p:cNvPr>
          <p:cNvSpPr>
            <a:spLocks noGrp="1"/>
          </p:cNvSpPr>
          <p:nvPr>
            <p:ph type="title"/>
          </p:nvPr>
        </p:nvSpPr>
        <p:spPr>
          <a:xfrm>
            <a:off x="570411" y="0"/>
            <a:ext cx="6586491" cy="1286160"/>
          </a:xfrm>
        </p:spPr>
        <p:txBody>
          <a:bodyPr anchor="b">
            <a:normAutofit/>
          </a:bodyPr>
          <a:lstStyle/>
          <a:p>
            <a:r>
              <a:rPr lang="en-US" sz="3600" i="0" dirty="0">
                <a:effectLst/>
                <a:latin typeface="Futura PT Demi" panose="020B0702020204020303"/>
                <a:ea typeface="Calibri" panose="020F0502020204030204" pitchFamily="34" charset="0"/>
                <a:cs typeface="Calibri" panose="020F0502020204030204" pitchFamily="34" charset="0"/>
              </a:rPr>
              <a:t>Social Selling</a:t>
            </a:r>
            <a:endParaRPr lang="en-US" sz="3600" dirty="0">
              <a:latin typeface="Futura PT Demi" panose="020B0702020204020303"/>
              <a:ea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FBFA3034-FB90-7E1C-0CA3-EA93A1729D1A}"/>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Futura PT Book" panose="020B0502020204020303" pitchFamily="34" charset="0"/>
              </a:rPr>
              <a:t>Social media and online connectivity are important if anything the most real tool to reach out a large client audience </a:t>
            </a:r>
            <a:endParaRPr lang="en-US" sz="2000" dirty="0">
              <a:latin typeface="Futura PT Book" panose="020B0502020204020303" pitchFamily="34" charset="0"/>
            </a:endParaRPr>
          </a:p>
        </p:txBody>
      </p:sp>
      <p:pic>
        <p:nvPicPr>
          <p:cNvPr id="5" name="Picture 4" descr="Green dialogue boxes">
            <a:extLst>
              <a:ext uri="{FF2B5EF4-FFF2-40B4-BE49-F238E27FC236}">
                <a16:creationId xmlns:a16="http://schemas.microsoft.com/office/drawing/2014/main" id="{FD95C1AA-8C55-745D-DFC8-D6F8655FA92C}"/>
              </a:ext>
            </a:extLst>
          </p:cNvPr>
          <p:cNvPicPr>
            <a:picLocks noChangeAspect="1"/>
          </p:cNvPicPr>
          <p:nvPr/>
        </p:nvPicPr>
        <p:blipFill rotWithShape="1">
          <a:blip r:embed="rId2"/>
          <a:srcRect l="18950" r="24779" b="2"/>
          <a:stretch/>
        </p:blipFill>
        <p:spPr>
          <a:xfrm>
            <a:off x="640079" y="1366685"/>
            <a:ext cx="3495789" cy="5171766"/>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52DDA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8497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6784</TotalTime>
  <Words>467</Words>
  <Application>Microsoft Office PowerPoint</Application>
  <PresentationFormat>Widescreen</PresentationFormat>
  <Paragraphs>24</Paragraphs>
  <Slides>9</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9</vt:i4>
      </vt:variant>
    </vt:vector>
  </HeadingPairs>
  <TitlesOfParts>
    <vt:vector size="17" baseType="lpstr">
      <vt:lpstr>Arial</vt:lpstr>
      <vt:lpstr>Calibri</vt:lpstr>
      <vt:lpstr>Calibri Light</vt:lpstr>
      <vt:lpstr>Futura PT Book</vt:lpstr>
      <vt:lpstr>Futura PT Demi</vt:lpstr>
      <vt:lpstr>Muli</vt:lpstr>
      <vt:lpstr>Custom Design</vt:lpstr>
      <vt:lpstr>Office Theme</vt:lpstr>
      <vt:lpstr>PowerPoint Presentation</vt:lpstr>
      <vt:lpstr>PowerPoint Presentation</vt:lpstr>
      <vt:lpstr>PowerPoint Presentation</vt:lpstr>
      <vt:lpstr>Active Listening </vt:lpstr>
      <vt:lpstr>Warm Calls</vt:lpstr>
      <vt:lpstr>Features &amp; Benefits</vt:lpstr>
      <vt:lpstr>Needs &amp; Solutions</vt:lpstr>
      <vt:lpstr>Social Selling</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2023-01-24T22:16:49Z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