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microsoft.com/office/2020/02/relationships/classificationlabels" Target="docMetadata/LabelInfo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62" r:id="rId1"/>
    <p:sldMasterId id="2147483672" r:id="rId2"/>
  </p:sldMasterIdLst>
  <p:notesMasterIdLst>
    <p:notesMasterId r:id="rId29"/>
  </p:notesMasterIdLst>
  <p:sldIdLst>
    <p:sldId id="256" r:id="rId3"/>
    <p:sldId id="257" r:id="rId4"/>
    <p:sldId id="297" r:id="rId5"/>
    <p:sldId id="258" r:id="rId6"/>
    <p:sldId id="439" r:id="rId7"/>
    <p:sldId id="259" r:id="rId8"/>
    <p:sldId id="260" r:id="rId9"/>
    <p:sldId id="261" r:id="rId10"/>
    <p:sldId id="440" r:id="rId11"/>
    <p:sldId id="438" r:id="rId12"/>
    <p:sldId id="270" r:id="rId13"/>
    <p:sldId id="271" r:id="rId14"/>
    <p:sldId id="272" r:id="rId15"/>
    <p:sldId id="273" r:id="rId16"/>
    <p:sldId id="274" r:id="rId17"/>
    <p:sldId id="262" r:id="rId18"/>
    <p:sldId id="263" r:id="rId19"/>
    <p:sldId id="264" r:id="rId20"/>
    <p:sldId id="265" r:id="rId21"/>
    <p:sldId id="437" r:id="rId22"/>
    <p:sldId id="268" r:id="rId23"/>
    <p:sldId id="275" r:id="rId24"/>
    <p:sldId id="276" r:id="rId25"/>
    <p:sldId id="436" r:id="rId26"/>
    <p:sldId id="278" r:id="rId27"/>
    <p:sldId id="282" r:id="rId28"/>
  </p:sldIdLst>
  <p:sldSz cx="9144000" cy="5143500" type="screen16x9"/>
  <p:notesSz cx="6858000" cy="9144000"/>
  <p:embeddedFontLst>
    <p:embeddedFont>
      <p:font typeface="Calibri" panose="020F0502020204030204" pitchFamily="34" charset="0"/>
      <p:regular r:id="rId30"/>
      <p:bold r:id="rId31"/>
      <p:italic r:id="rId32"/>
      <p:boldItalic r:id="rId33"/>
    </p:embeddedFont>
    <p:embeddedFont>
      <p:font typeface="Calibri Light" panose="020F0302020204030204" pitchFamily="34" charset="0"/>
      <p:regular r:id="rId34"/>
      <p:italic r:id="rId35"/>
    </p:embeddedFont>
    <p:embeddedFont>
      <p:font typeface="Futura PT Book" panose="020B0502020204020303" pitchFamily="34" charset="0"/>
      <p:regular r:id="rId36"/>
    </p:embeddedFont>
    <p:embeddedFont>
      <p:font typeface="Futura PT Demi" panose="020B0702020204020303" pitchFamily="34" charset="0"/>
      <p:regular r:id="rId37"/>
    </p:embeddedFont>
    <p:embeddedFont>
      <p:font typeface="Impact" panose="020B0806030902050204" pitchFamily="34" charset="0"/>
      <p:regular r:id="rId38"/>
    </p:embeddedFont>
    <p:embeddedFont>
      <p:font typeface="Lato" panose="020F0502020204030203" pitchFamily="34" charset="0"/>
      <p:regular r:id="rId39"/>
      <p:bold r:id="rId40"/>
      <p:italic r:id="rId41"/>
      <p:boldItalic r:id="rId42"/>
    </p:embeddedFont>
    <p:embeddedFont>
      <p:font typeface="Roboto" panose="02000000000000000000" pitchFamily="2" charset="0"/>
      <p:regular r:id="rId43"/>
      <p:bold r:id="rId44"/>
      <p:italic r:id="rId45"/>
      <p:boldItalic r:id="rId46"/>
    </p:embeddedFont>
    <p:embeddedFont>
      <p:font typeface="Roboto Slab" pitchFamily="2" charset="0"/>
      <p:regular r:id="rId47"/>
      <p:bold r:id="rId48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6456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3B5E69A-C6EE-FCA3-8809-87E66D1894F1}" v="92" dt="2022-11-14T15:57:28.398"/>
    <p1510:client id="{8D482664-11A8-3489-11D7-A9E874B70099}" v="1" dt="2022-11-14T18:11:56.04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845" autoAdjust="0"/>
    <p:restoredTop sz="94660"/>
  </p:normalViewPr>
  <p:slideViewPr>
    <p:cSldViewPr snapToGrid="0">
      <p:cViewPr varScale="1">
        <p:scale>
          <a:sx n="97" d="100"/>
          <a:sy n="97" d="100"/>
        </p:scale>
        <p:origin x="389" y="77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font" Target="fonts/font10.fntdata"/><Relationship Id="rId21" Type="http://schemas.openxmlformats.org/officeDocument/2006/relationships/slide" Target="slides/slide19.xml"/><Relationship Id="rId34" Type="http://schemas.openxmlformats.org/officeDocument/2006/relationships/font" Target="fonts/font5.fntdata"/><Relationship Id="rId42" Type="http://schemas.openxmlformats.org/officeDocument/2006/relationships/font" Target="fonts/font13.fntdata"/><Relationship Id="rId47" Type="http://schemas.openxmlformats.org/officeDocument/2006/relationships/font" Target="fonts/font18.fntdata"/><Relationship Id="rId50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notesMaster" Target="notesMasters/notesMaster1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font" Target="fonts/font3.fntdata"/><Relationship Id="rId37" Type="http://schemas.openxmlformats.org/officeDocument/2006/relationships/font" Target="fonts/font8.fntdata"/><Relationship Id="rId40" Type="http://schemas.openxmlformats.org/officeDocument/2006/relationships/font" Target="fonts/font11.fntdata"/><Relationship Id="rId45" Type="http://schemas.openxmlformats.org/officeDocument/2006/relationships/font" Target="fonts/font16.fntdata"/><Relationship Id="rId53" Type="http://schemas.microsoft.com/office/2015/10/relationships/revisionInfo" Target="revisionInfo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font" Target="fonts/font2.fntdata"/><Relationship Id="rId44" Type="http://schemas.openxmlformats.org/officeDocument/2006/relationships/font" Target="fonts/font15.fntdata"/><Relationship Id="rId52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font" Target="fonts/font1.fntdata"/><Relationship Id="rId35" Type="http://schemas.openxmlformats.org/officeDocument/2006/relationships/font" Target="fonts/font6.fntdata"/><Relationship Id="rId43" Type="http://schemas.openxmlformats.org/officeDocument/2006/relationships/font" Target="fonts/font14.fntdata"/><Relationship Id="rId48" Type="http://schemas.openxmlformats.org/officeDocument/2006/relationships/font" Target="fonts/font19.fntdata"/><Relationship Id="rId8" Type="http://schemas.openxmlformats.org/officeDocument/2006/relationships/slide" Target="slides/slide6.xml"/><Relationship Id="rId51" Type="http://schemas.openxmlformats.org/officeDocument/2006/relationships/theme" Target="theme/theme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font" Target="fonts/font4.fntdata"/><Relationship Id="rId38" Type="http://schemas.openxmlformats.org/officeDocument/2006/relationships/font" Target="fonts/font9.fntdata"/><Relationship Id="rId46" Type="http://schemas.openxmlformats.org/officeDocument/2006/relationships/font" Target="fonts/font17.fntdata"/><Relationship Id="rId20" Type="http://schemas.openxmlformats.org/officeDocument/2006/relationships/slide" Target="slides/slide18.xml"/><Relationship Id="rId41" Type="http://schemas.openxmlformats.org/officeDocument/2006/relationships/font" Target="fonts/font1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font" Target="fonts/font7.fntdata"/><Relationship Id="rId4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g17aefe4f56b_0_5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2" name="Google Shape;102;g17aefe4f56b_0_5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g17aefe4f56b_0_8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7" name="Google Shape;117;g17aefe4f56b_0_8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g17aefe4f56b_0_6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7" name="Google Shape;167;g17aefe4f56b_0_6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38552122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g17aefe4f56b_0_6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2" name="Google Shape;122;g17aefe4f56b_0_6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g17aefe4f56b_0_6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7" name="Google Shape;127;g17aefe4f56b_0_62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g17aefe4f56b_0_6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3" name="Google Shape;133;g17aefe4f56b_0_6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g17aefe4f56b_0_6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3" name="Google Shape;133;g17aefe4f56b_0_6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26550429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g17aefe4f56b_0_77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3" name="Google Shape;193;g17aefe4f56b_0_77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g17aefe4f56b_0_78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0" name="Google Shape;200;g17aefe4f56b_0_78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g17aefe4f56b_0_77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6" name="Google Shape;206;g17aefe4f56b_0_77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g17aefe4f56b_0_78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2" name="Google Shape;212;g17aefe4f56b_0_78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g17aefe4f56b_0_76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8" name="Google Shape;218;g17aefe4f56b_0_76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g17aefe4f56b_0_89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6" name="Google Shape;146;g17aefe4f56b_0_89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g17aefe4f56b_0_89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0" name="Google Shape;150;g17aefe4f56b_0_89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g17aefe4f56b_0_90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4" name="Google Shape;154;g17aefe4f56b_0_90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g17aefe4f56b_0_85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3" name="Google Shape;163;g17aefe4f56b_0_85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g17aefe4f56b_0_84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7" name="Google Shape;177;g17aefe4f56b_0_84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g17aefe4f56b_0_86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1" name="Google Shape;181;g17aefe4f56b_0_86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g17aefe4f56b_0_79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2" name="Google Shape;222;g17aefe4f56b_0_79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g17aefe4f56b_0_8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8" name="Google Shape;228;g17aefe4f56b_0_80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g17aefe4f56b_0_9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1" name="Google Shape;241;g17aefe4f56b_0_9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SYd4lLed3CI&amp;t=44s" TargetMode="External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6" Type="http://schemas.openxmlformats.org/officeDocument/2006/relationships/hyperlink" Target="https://www.youtube.com/watch?v=3MVCQ7ehf1Q" TargetMode="External"/><Relationship Id="rId5" Type="http://schemas.openxmlformats.org/officeDocument/2006/relationships/hyperlink" Target="https://www.youtube.com/watch?v=RIFVlIrd8L0" TargetMode="External"/><Relationship Id="rId4" Type="http://schemas.openxmlformats.org/officeDocument/2006/relationships/hyperlink" Target="https://www.youtube.com/watch?v=KK_IPNCNyJw" TargetMode="Externa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youtube.com/watch?v=5g1ijpBI6Dk" TargetMode="External"/><Relationship Id="rId3" Type="http://schemas.openxmlformats.org/officeDocument/2006/relationships/hyperlink" Target="https://www.youtube.com/watch?v=GyNyFqWtFyk" TargetMode="External"/><Relationship Id="rId7" Type="http://schemas.openxmlformats.org/officeDocument/2006/relationships/hyperlink" Target="https://www.youtube.com/watch?v=eocRM7MhF68" TargetMode="External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6" Type="http://schemas.openxmlformats.org/officeDocument/2006/relationships/hyperlink" Target="https://www.youtube.com/watch?v=vG3ZOSfDIgU" TargetMode="External"/><Relationship Id="rId11" Type="http://schemas.openxmlformats.org/officeDocument/2006/relationships/hyperlink" Target="https://www.youtube.com/watch?v=IOUnXeqNyMs" TargetMode="External"/><Relationship Id="rId5" Type="http://schemas.openxmlformats.org/officeDocument/2006/relationships/hyperlink" Target="https://www.youtube.com/watch?v=UMMwgvLmN-M" TargetMode="External"/><Relationship Id="rId10" Type="http://schemas.openxmlformats.org/officeDocument/2006/relationships/hyperlink" Target="https://www.youtube.com/watch?v=Qn45Ekp5twE" TargetMode="External"/><Relationship Id="rId4" Type="http://schemas.openxmlformats.org/officeDocument/2006/relationships/hyperlink" Target="https://www.youtube.com/watch?v=D9tTi-CDjDU" TargetMode="External"/><Relationship Id="rId9" Type="http://schemas.openxmlformats.org/officeDocument/2006/relationships/hyperlink" Target="https://www.youtube.com/watch?v=YMfeKOvUGmk" TargetMode="Externa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youtube.com/watch?v=ij7xi3JxR74" TargetMode="External"/><Relationship Id="rId3" Type="http://schemas.openxmlformats.org/officeDocument/2006/relationships/hyperlink" Target="https://www.medscape.com/viewarticle/933901" TargetMode="External"/><Relationship Id="rId7" Type="http://schemas.openxmlformats.org/officeDocument/2006/relationships/hyperlink" Target="https://www.youtube.com/watch?v=wdo3E2w0cI8" TargetMode="External"/><Relationship Id="rId12" Type="http://schemas.openxmlformats.org/officeDocument/2006/relationships/hyperlink" Target="https://www.youtube.com/watch?v=5n1F_UE5rag" TargetMode="External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6" Type="http://schemas.openxmlformats.org/officeDocument/2006/relationships/hyperlink" Target="https://www.youtube.com/watch?v=__fGOYOSlMY" TargetMode="External"/><Relationship Id="rId11" Type="http://schemas.openxmlformats.org/officeDocument/2006/relationships/hyperlink" Target="https://www.youtube.com/watch?v=OFEANw-zJjY" TargetMode="External"/><Relationship Id="rId5" Type="http://schemas.openxmlformats.org/officeDocument/2006/relationships/hyperlink" Target="https://www.youtube.com/watch?v=qL1T4_Dj6n8" TargetMode="External"/><Relationship Id="rId10" Type="http://schemas.openxmlformats.org/officeDocument/2006/relationships/hyperlink" Target="https://www.youtube.com/watch?v=LLTd5u8pmpY" TargetMode="External"/><Relationship Id="rId4" Type="http://schemas.openxmlformats.org/officeDocument/2006/relationships/hyperlink" Target="https://www.youtube.com/watch?v=lcpc6sjVCek" TargetMode="External"/><Relationship Id="rId9" Type="http://schemas.openxmlformats.org/officeDocument/2006/relationships/hyperlink" Target="https://www.youtube.com/watch?v=A-_QTgKwHEw" TargetMode="Externa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13.png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youtube.com/watch?v=5g1ijpBI6Dk" TargetMode="External"/><Relationship Id="rId3" Type="http://schemas.openxmlformats.org/officeDocument/2006/relationships/hyperlink" Target="https://www.youtube.com/watch?v=GyNyFqWtFyk" TargetMode="External"/><Relationship Id="rId7" Type="http://schemas.openxmlformats.org/officeDocument/2006/relationships/hyperlink" Target="https://www.youtube.com/watch?v=eocRM7MhF68" TargetMode="External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2.xml"/><Relationship Id="rId6" Type="http://schemas.openxmlformats.org/officeDocument/2006/relationships/hyperlink" Target="https://www.youtube.com/watch?v=vG3ZOSfDIgU" TargetMode="External"/><Relationship Id="rId11" Type="http://schemas.openxmlformats.org/officeDocument/2006/relationships/hyperlink" Target="https://www.youtube.com/watch?v=IOUnXeqNyMs" TargetMode="External"/><Relationship Id="rId5" Type="http://schemas.openxmlformats.org/officeDocument/2006/relationships/hyperlink" Target="https://www.youtube.com/watch?v=UMMwgvLmN-M" TargetMode="External"/><Relationship Id="rId10" Type="http://schemas.openxmlformats.org/officeDocument/2006/relationships/hyperlink" Target="https://www.youtube.com/watch?v=Qn45Ekp5twE" TargetMode="External"/><Relationship Id="rId4" Type="http://schemas.openxmlformats.org/officeDocument/2006/relationships/hyperlink" Target="https://www.youtube.com/watch?v=D9tTi-CDjDU" TargetMode="External"/><Relationship Id="rId9" Type="http://schemas.openxmlformats.org/officeDocument/2006/relationships/hyperlink" Target="https://www.youtube.com/watch?v=YMfeKOvUGmk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1524800" y="672606"/>
            <a:ext cx="1081625" cy="1124950"/>
          </a:xfrm>
          <a:custGeom>
            <a:avLst/>
            <a:gdLst/>
            <a:ahLst/>
            <a:cxnLst/>
            <a:rect l="l" t="t" r="r" b="b"/>
            <a:pathLst>
              <a:path w="43265" h="44998" extrusionOk="0">
                <a:moveTo>
                  <a:pt x="0" y="44998"/>
                </a:moveTo>
                <a:lnTo>
                  <a:pt x="0" y="0"/>
                </a:lnTo>
                <a:lnTo>
                  <a:pt x="43265" y="0"/>
                </a:lnTo>
              </a:path>
            </a:pathLst>
          </a:custGeom>
          <a:noFill/>
          <a:ln w="28575" cap="flat" cmpd="sng">
            <a:solidFill>
              <a:schemeClr val="accent5"/>
            </a:solidFill>
            <a:prstDash val="solid"/>
            <a:miter lim="8000"/>
            <a:headEnd type="none" w="sm" len="sm"/>
            <a:tailEnd type="none" w="sm" len="sm"/>
          </a:ln>
        </p:spPr>
      </p:sp>
      <p:sp>
        <p:nvSpPr>
          <p:cNvPr id="11" name="Google Shape;11;p2"/>
          <p:cNvSpPr/>
          <p:nvPr/>
        </p:nvSpPr>
        <p:spPr>
          <a:xfrm rot="10800000">
            <a:off x="6537563" y="3342925"/>
            <a:ext cx="1081625" cy="1124950"/>
          </a:xfrm>
          <a:custGeom>
            <a:avLst/>
            <a:gdLst/>
            <a:ahLst/>
            <a:cxnLst/>
            <a:rect l="l" t="t" r="r" b="b"/>
            <a:pathLst>
              <a:path w="43265" h="44998" extrusionOk="0">
                <a:moveTo>
                  <a:pt x="0" y="44998"/>
                </a:moveTo>
                <a:lnTo>
                  <a:pt x="0" y="0"/>
                </a:lnTo>
                <a:lnTo>
                  <a:pt x="43265" y="0"/>
                </a:lnTo>
              </a:path>
            </a:pathLst>
          </a:custGeom>
          <a:noFill/>
          <a:ln w="28575" cap="flat" cmpd="sng">
            <a:solidFill>
              <a:schemeClr val="accent5"/>
            </a:solidFill>
            <a:prstDash val="solid"/>
            <a:miter lim="8000"/>
            <a:headEnd type="none" w="sm" len="sm"/>
            <a:tailEnd type="none" w="sm" len="sm"/>
          </a:ln>
        </p:spPr>
      </p:sp>
      <p:cxnSp>
        <p:nvCxnSpPr>
          <p:cNvPr id="12" name="Google Shape;12;p2"/>
          <p:cNvCxnSpPr/>
          <p:nvPr/>
        </p:nvCxnSpPr>
        <p:spPr>
          <a:xfrm>
            <a:off x="4359602" y="2817464"/>
            <a:ext cx="424800" cy="0"/>
          </a:xfrm>
          <a:prstGeom prst="straightConnector1">
            <a:avLst/>
          </a:prstGeom>
          <a:noFill/>
          <a:ln w="3810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3" name="Google Shape;13;p2"/>
          <p:cNvSpPr txBox="1">
            <a:spLocks noGrp="1"/>
          </p:cNvSpPr>
          <p:nvPr>
            <p:ph type="ctrTitle"/>
          </p:nvPr>
        </p:nvSpPr>
        <p:spPr>
          <a:xfrm>
            <a:off x="1680302" y="1188925"/>
            <a:ext cx="5783400" cy="1457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1pPr>
            <a:lvl2pPr lvl="1" algn="ctr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2pPr>
            <a:lvl3pPr lvl="2" algn="ctr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3pPr>
            <a:lvl4pPr lvl="3" algn="ctr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4pPr>
            <a:lvl5pPr lvl="4" algn="ctr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5pPr>
            <a:lvl6pPr lvl="5" algn="ctr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6pPr>
            <a:lvl7pPr lvl="6" algn="ctr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7pPr>
            <a:lvl8pPr lvl="7" algn="ctr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8pPr>
            <a:lvl9pPr lvl="8" algn="ctr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subTitle" idx="1"/>
          </p:nvPr>
        </p:nvSpPr>
        <p:spPr>
          <a:xfrm>
            <a:off x="1680302" y="3049450"/>
            <a:ext cx="5783400" cy="909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400"/>
              <a:buFont typeface="Roboto Slab"/>
              <a:buNone/>
              <a:defRPr sz="2400">
                <a:solidFill>
                  <a:schemeClr val="accent5"/>
                </a:solidFill>
                <a:latin typeface="Roboto Slab"/>
                <a:ea typeface="Roboto Slab"/>
                <a:cs typeface="Roboto Slab"/>
                <a:sym typeface="Roboto Slab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400"/>
              <a:buFont typeface="Roboto Slab"/>
              <a:buNone/>
              <a:defRPr sz="2400">
                <a:solidFill>
                  <a:schemeClr val="accent5"/>
                </a:solidFill>
                <a:latin typeface="Roboto Slab"/>
                <a:ea typeface="Roboto Slab"/>
                <a:cs typeface="Roboto Slab"/>
                <a:sym typeface="Roboto Slab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400"/>
              <a:buFont typeface="Roboto Slab"/>
              <a:buNone/>
              <a:defRPr sz="2400">
                <a:solidFill>
                  <a:schemeClr val="accent5"/>
                </a:solidFill>
                <a:latin typeface="Roboto Slab"/>
                <a:ea typeface="Roboto Slab"/>
                <a:cs typeface="Roboto Slab"/>
                <a:sym typeface="Roboto Slab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400"/>
              <a:buFont typeface="Roboto Slab"/>
              <a:buNone/>
              <a:defRPr sz="2400">
                <a:solidFill>
                  <a:schemeClr val="accent5"/>
                </a:solidFill>
                <a:latin typeface="Roboto Slab"/>
                <a:ea typeface="Roboto Slab"/>
                <a:cs typeface="Roboto Slab"/>
                <a:sym typeface="Roboto Slab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400"/>
              <a:buFont typeface="Roboto Slab"/>
              <a:buNone/>
              <a:defRPr sz="2400">
                <a:solidFill>
                  <a:schemeClr val="accent5"/>
                </a:solidFill>
                <a:latin typeface="Roboto Slab"/>
                <a:ea typeface="Roboto Slab"/>
                <a:cs typeface="Roboto Slab"/>
                <a:sym typeface="Roboto Slab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400"/>
              <a:buFont typeface="Roboto Slab"/>
              <a:buNone/>
              <a:defRPr sz="2400">
                <a:solidFill>
                  <a:schemeClr val="accent5"/>
                </a:solidFill>
                <a:latin typeface="Roboto Slab"/>
                <a:ea typeface="Roboto Slab"/>
                <a:cs typeface="Roboto Slab"/>
                <a:sym typeface="Roboto Slab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400"/>
              <a:buFont typeface="Roboto Slab"/>
              <a:buNone/>
              <a:defRPr sz="2400">
                <a:solidFill>
                  <a:schemeClr val="accent5"/>
                </a:solidFill>
                <a:latin typeface="Roboto Slab"/>
                <a:ea typeface="Roboto Slab"/>
                <a:cs typeface="Roboto Slab"/>
                <a:sym typeface="Roboto Slab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400"/>
              <a:buFont typeface="Roboto Slab"/>
              <a:buNone/>
              <a:defRPr sz="2400">
                <a:solidFill>
                  <a:schemeClr val="accent5"/>
                </a:solidFill>
                <a:latin typeface="Roboto Slab"/>
                <a:ea typeface="Roboto Slab"/>
                <a:cs typeface="Roboto Slab"/>
                <a:sym typeface="Roboto Slab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400"/>
              <a:buFont typeface="Roboto Slab"/>
              <a:buNone/>
              <a:defRPr sz="2400">
                <a:solidFill>
                  <a:schemeClr val="accent5"/>
                </a:solidFill>
                <a:latin typeface="Roboto Slab"/>
                <a:ea typeface="Roboto Slab"/>
                <a:cs typeface="Roboto Slab"/>
                <a:sym typeface="Roboto Slab"/>
              </a:defRPr>
            </a:lvl9pPr>
          </a:lstStyle>
          <a:p>
            <a:endParaRPr/>
          </a:p>
        </p:txBody>
      </p:sp>
      <p:sp>
        <p:nvSpPr>
          <p:cNvPr id="15" name="Google Shape;15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7" name="Google Shape;17;p3"/>
          <p:cNvCxnSpPr/>
          <p:nvPr/>
        </p:nvCxnSpPr>
        <p:spPr>
          <a:xfrm>
            <a:off x="492563" y="1260284"/>
            <a:ext cx="424800" cy="0"/>
          </a:xfrm>
          <a:prstGeom prst="straightConnector1">
            <a:avLst/>
          </a:prstGeom>
          <a:noFill/>
          <a:ln w="3810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8" name="Google Shape;18;p3"/>
          <p:cNvSpPr txBox="1">
            <a:spLocks noGrp="1"/>
          </p:cNvSpPr>
          <p:nvPr>
            <p:ph type="body" idx="1"/>
          </p:nvPr>
        </p:nvSpPr>
        <p:spPr>
          <a:xfrm>
            <a:off x="387900" y="1489824"/>
            <a:ext cx="8368200" cy="3078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ustom Layout 5">
  <p:cSld name="CUSTOM_7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5"/>
          <p:cNvSpPr txBox="1"/>
          <p:nvPr/>
        </p:nvSpPr>
        <p:spPr>
          <a:xfrm>
            <a:off x="688500" y="405000"/>
            <a:ext cx="77355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5" name="Google Shape;25;p5"/>
          <p:cNvSpPr txBox="1"/>
          <p:nvPr/>
        </p:nvSpPr>
        <p:spPr>
          <a:xfrm>
            <a:off x="405000" y="263250"/>
            <a:ext cx="8292300" cy="15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Parasites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: organisms that grow, feed, and shelter on or inside another organism (referred to as a host), while contributing nothing to the survival of that organism. They must have a host to survive. Parasites can live on or inside of humans and animals. They also can be found in food, on plants and trees, and in water</a:t>
            </a: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6" name="Google Shape;26;p5"/>
          <p:cNvSpPr txBox="1"/>
          <p:nvPr/>
        </p:nvSpPr>
        <p:spPr>
          <a:xfrm>
            <a:off x="648000" y="2257875"/>
            <a:ext cx="7492500" cy="129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Some common parasites are very contagious and service should not be delivered if you recognise any of these …!!</a:t>
            </a:r>
            <a:endParaRPr sz="2400" b="1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ustom Layout 6">
  <p:cSld name="CUSTOM_8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Google Shape;28;p6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445500" y="3047629"/>
            <a:ext cx="2991498" cy="1680401"/>
          </a:xfrm>
          <a:prstGeom prst="rect">
            <a:avLst/>
          </a:prstGeom>
          <a:noFill/>
          <a:ln>
            <a:noFill/>
          </a:ln>
        </p:spPr>
      </p:pic>
      <p:pic>
        <p:nvPicPr>
          <p:cNvPr id="29" name="Google Shape;29;p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663050" y="276563"/>
            <a:ext cx="3086550" cy="15432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0" name="Google Shape;30;p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564825" y="2612425"/>
            <a:ext cx="3762225" cy="2115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1" name="Google Shape;31;p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952000" y="395400"/>
            <a:ext cx="2321049" cy="1305600"/>
          </a:xfrm>
          <a:prstGeom prst="rect">
            <a:avLst/>
          </a:prstGeom>
          <a:noFill/>
          <a:ln>
            <a:noFill/>
          </a:ln>
        </p:spPr>
      </p:pic>
      <p:sp>
        <p:nvSpPr>
          <p:cNvPr id="32" name="Google Shape;32;p6"/>
          <p:cNvSpPr txBox="1"/>
          <p:nvPr/>
        </p:nvSpPr>
        <p:spPr>
          <a:xfrm>
            <a:off x="3397500" y="674325"/>
            <a:ext cx="16200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Ticks </a:t>
            </a:r>
            <a:endParaRPr sz="1800" b="1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33" name="Google Shape;33;p6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60000" y="212625"/>
            <a:ext cx="2391949" cy="1892850"/>
          </a:xfrm>
          <a:prstGeom prst="rect">
            <a:avLst/>
          </a:prstGeom>
          <a:noFill/>
          <a:ln>
            <a:noFill/>
          </a:ln>
        </p:spPr>
      </p:pic>
      <p:sp>
        <p:nvSpPr>
          <p:cNvPr id="34" name="Google Shape;34;p6"/>
          <p:cNvSpPr txBox="1"/>
          <p:nvPr/>
        </p:nvSpPr>
        <p:spPr>
          <a:xfrm>
            <a:off x="445500" y="212625"/>
            <a:ext cx="8202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Lice </a:t>
            </a:r>
            <a:endParaRPr sz="1800" b="1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5" name="Google Shape;35;p6"/>
          <p:cNvSpPr txBox="1"/>
          <p:nvPr/>
        </p:nvSpPr>
        <p:spPr>
          <a:xfrm>
            <a:off x="5663050" y="2695275"/>
            <a:ext cx="13062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Scabies </a:t>
            </a:r>
            <a:endParaRPr sz="1800" b="1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6" name="Google Shape;36;p6"/>
          <p:cNvSpPr txBox="1"/>
          <p:nvPr/>
        </p:nvSpPr>
        <p:spPr>
          <a:xfrm>
            <a:off x="6611700" y="506250"/>
            <a:ext cx="11745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Flees</a:t>
            </a:r>
            <a:endParaRPr sz="1800" b="1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7" name="Google Shape;37;p6"/>
          <p:cNvSpPr txBox="1"/>
          <p:nvPr/>
        </p:nvSpPr>
        <p:spPr>
          <a:xfrm>
            <a:off x="445500" y="3439375"/>
            <a:ext cx="10734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Mites </a:t>
            </a:r>
            <a:endParaRPr sz="1800" b="1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ustom Layout 7">
  <p:cSld name="CUSTOM_9"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7"/>
          <p:cNvSpPr txBox="1"/>
          <p:nvPr/>
        </p:nvSpPr>
        <p:spPr>
          <a:xfrm>
            <a:off x="982125" y="577125"/>
            <a:ext cx="76443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Other Parasitic Infections involve </a:t>
            </a:r>
            <a:endParaRPr sz="3000" b="1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40" name="Google Shape;40;p7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471025" y="1646100"/>
            <a:ext cx="4305300" cy="2247900"/>
          </a:xfrm>
          <a:prstGeom prst="rect">
            <a:avLst/>
          </a:prstGeom>
          <a:noFill/>
          <a:ln>
            <a:noFill/>
          </a:ln>
        </p:spPr>
      </p:pic>
      <p:sp>
        <p:nvSpPr>
          <p:cNvPr id="41" name="Google Shape;41;p7">
            <a:hlinkClick r:id="rId3"/>
          </p:cNvPr>
          <p:cNvSpPr/>
          <p:nvPr/>
        </p:nvSpPr>
        <p:spPr>
          <a:xfrm>
            <a:off x="3543750" y="1984500"/>
            <a:ext cx="1933800" cy="192300"/>
          </a:xfrm>
          <a:prstGeom prst="rect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" name="Google Shape;42;p7">
            <a:hlinkClick r:id="rId4"/>
          </p:cNvPr>
          <p:cNvSpPr/>
          <p:nvPr/>
        </p:nvSpPr>
        <p:spPr>
          <a:xfrm>
            <a:off x="3523500" y="2389500"/>
            <a:ext cx="1620000" cy="232800"/>
          </a:xfrm>
          <a:prstGeom prst="rect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" name="Google Shape;43;p7">
            <a:hlinkClick r:id="rId5"/>
          </p:cNvPr>
          <p:cNvSpPr/>
          <p:nvPr/>
        </p:nvSpPr>
        <p:spPr>
          <a:xfrm>
            <a:off x="3432375" y="2733750"/>
            <a:ext cx="2166600" cy="344400"/>
          </a:xfrm>
          <a:prstGeom prst="rect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" name="Google Shape;44;p7">
            <a:hlinkClick r:id="rId6"/>
          </p:cNvPr>
          <p:cNvSpPr/>
          <p:nvPr/>
        </p:nvSpPr>
        <p:spPr>
          <a:xfrm>
            <a:off x="3402000" y="3219750"/>
            <a:ext cx="2470500" cy="273300"/>
          </a:xfrm>
          <a:prstGeom prst="rect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ustom Layout 3">
  <p:cSld name="CUSTOM_5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9"/>
          <p:cNvSpPr txBox="1"/>
          <p:nvPr/>
        </p:nvSpPr>
        <p:spPr>
          <a:xfrm>
            <a:off x="283500" y="149850"/>
            <a:ext cx="8748000" cy="166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A virus is a submicroscopic particle that infects and resides in the cells of a biological organism. A virus is capable of replication only through taking over the host cell’s reproductive function</a:t>
            </a:r>
            <a:endParaRPr sz="2400" b="1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50" name="Google Shape;50;p9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670450" y="1954425"/>
            <a:ext cx="3974089" cy="30265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ustom Layout 4">
  <p:cSld name="CUSTOM_6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0"/>
          <p:cNvSpPr txBox="1"/>
          <p:nvPr/>
        </p:nvSpPr>
        <p:spPr>
          <a:xfrm>
            <a:off x="536625" y="384750"/>
            <a:ext cx="79584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Common Types of Virus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</a:t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53" name="Google Shape;53;p10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494988" y="1153275"/>
            <a:ext cx="4041672" cy="3807451"/>
          </a:xfrm>
          <a:prstGeom prst="rect">
            <a:avLst/>
          </a:prstGeom>
          <a:noFill/>
          <a:ln>
            <a:noFill/>
          </a:ln>
        </p:spPr>
      </p:pic>
      <p:sp>
        <p:nvSpPr>
          <p:cNvPr id="54" name="Google Shape;54;p10">
            <a:hlinkClick r:id="rId3"/>
          </p:cNvPr>
          <p:cNvSpPr/>
          <p:nvPr/>
        </p:nvSpPr>
        <p:spPr>
          <a:xfrm>
            <a:off x="3098250" y="1478250"/>
            <a:ext cx="637800" cy="799800"/>
          </a:xfrm>
          <a:prstGeom prst="ellipse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5" name="Google Shape;55;p10">
            <a:hlinkClick r:id="rId4"/>
          </p:cNvPr>
          <p:cNvSpPr/>
          <p:nvPr/>
        </p:nvSpPr>
        <p:spPr>
          <a:xfrm>
            <a:off x="4252500" y="1366875"/>
            <a:ext cx="789900" cy="698700"/>
          </a:xfrm>
          <a:prstGeom prst="ellipse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6" name="Google Shape;56;p10">
            <a:hlinkClick r:id="rId5"/>
          </p:cNvPr>
          <p:cNvSpPr/>
          <p:nvPr/>
        </p:nvSpPr>
        <p:spPr>
          <a:xfrm>
            <a:off x="5508000" y="1366875"/>
            <a:ext cx="789900" cy="951600"/>
          </a:xfrm>
          <a:prstGeom prst="ellipse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7" name="Google Shape;57;p10">
            <a:hlinkClick r:id="rId6"/>
          </p:cNvPr>
          <p:cNvSpPr/>
          <p:nvPr/>
        </p:nvSpPr>
        <p:spPr>
          <a:xfrm>
            <a:off x="3108375" y="2774250"/>
            <a:ext cx="789900" cy="646500"/>
          </a:xfrm>
          <a:prstGeom prst="ellipse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8" name="Google Shape;58;p10">
            <a:hlinkClick r:id="rId7"/>
          </p:cNvPr>
          <p:cNvSpPr/>
          <p:nvPr/>
        </p:nvSpPr>
        <p:spPr>
          <a:xfrm>
            <a:off x="4353750" y="2693250"/>
            <a:ext cx="789900" cy="799800"/>
          </a:xfrm>
          <a:prstGeom prst="ellipse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9" name="Google Shape;59;p10">
            <a:hlinkClick r:id="rId8"/>
          </p:cNvPr>
          <p:cNvSpPr/>
          <p:nvPr/>
        </p:nvSpPr>
        <p:spPr>
          <a:xfrm>
            <a:off x="5670000" y="2774250"/>
            <a:ext cx="637800" cy="577200"/>
          </a:xfrm>
          <a:prstGeom prst="ellipse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0" name="Google Shape;60;p10">
            <a:hlinkClick r:id="rId9"/>
          </p:cNvPr>
          <p:cNvSpPr/>
          <p:nvPr/>
        </p:nvSpPr>
        <p:spPr>
          <a:xfrm>
            <a:off x="3027375" y="3916950"/>
            <a:ext cx="637800" cy="577200"/>
          </a:xfrm>
          <a:prstGeom prst="ellipse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1" name="Google Shape;61;p10">
            <a:hlinkClick r:id="rId10"/>
          </p:cNvPr>
          <p:cNvSpPr/>
          <p:nvPr/>
        </p:nvSpPr>
        <p:spPr>
          <a:xfrm>
            <a:off x="4434750" y="3918375"/>
            <a:ext cx="708900" cy="646500"/>
          </a:xfrm>
          <a:prstGeom prst="ellipse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2" name="Google Shape;62;p10">
            <a:hlinkClick r:id="rId11"/>
          </p:cNvPr>
          <p:cNvSpPr/>
          <p:nvPr/>
        </p:nvSpPr>
        <p:spPr>
          <a:xfrm>
            <a:off x="5609250" y="3827250"/>
            <a:ext cx="870900" cy="646500"/>
          </a:xfrm>
          <a:prstGeom prst="ellipse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ustom Layout 2">
  <p:cSld name="CUSTOM_4"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1"/>
          <p:cNvSpPr txBox="1"/>
          <p:nvPr/>
        </p:nvSpPr>
        <p:spPr>
          <a:xfrm>
            <a:off x="789750" y="374625"/>
            <a:ext cx="70269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Lets Play a Game </a:t>
            </a:r>
            <a:endParaRPr sz="3000" b="1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5" name="Google Shape;65;p11"/>
          <p:cNvSpPr/>
          <p:nvPr/>
        </p:nvSpPr>
        <p:spPr>
          <a:xfrm>
            <a:off x="2986875" y="2450250"/>
            <a:ext cx="2824800" cy="1215000"/>
          </a:xfrm>
          <a:prstGeom prst="bevel">
            <a:avLst>
              <a:gd name="adj" fmla="val 12500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800" b="1">
                <a:latin typeface="Impact"/>
                <a:ea typeface="Impact"/>
                <a:cs typeface="Impact"/>
                <a:sym typeface="Impact"/>
              </a:rPr>
              <a:t>START </a:t>
            </a:r>
            <a:endParaRPr sz="4800" b="1">
              <a:latin typeface="Impact"/>
              <a:ea typeface="Impact"/>
              <a:cs typeface="Impact"/>
              <a:sym typeface="Impact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ustom Layout 1">
  <p:cSld name="CUSTOM_3"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" name="Google Shape;67;p12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152400" y="152400"/>
            <a:ext cx="8879100" cy="4838701"/>
          </a:xfrm>
          <a:prstGeom prst="rect">
            <a:avLst/>
          </a:prstGeom>
          <a:noFill/>
          <a:ln>
            <a:noFill/>
          </a:ln>
        </p:spPr>
      </p:pic>
      <p:sp>
        <p:nvSpPr>
          <p:cNvPr id="68" name="Google Shape;68;p12"/>
          <p:cNvSpPr txBox="1"/>
          <p:nvPr/>
        </p:nvSpPr>
        <p:spPr>
          <a:xfrm>
            <a:off x="496125" y="283500"/>
            <a:ext cx="5730600" cy="55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 b="1">
                <a:solidFill>
                  <a:srgbClr val="0000FF"/>
                </a:solidFill>
                <a:latin typeface="Roboto"/>
                <a:ea typeface="Roboto"/>
                <a:cs typeface="Roboto"/>
                <a:sym typeface="Roboto"/>
              </a:rPr>
              <a:t>Types of pathogenic Bacteria </a:t>
            </a:r>
            <a:endParaRPr sz="2400" b="1">
              <a:solidFill>
                <a:srgbClr val="0000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9" name="Google Shape;69;p12">
            <a:hlinkClick r:id="rId3"/>
          </p:cNvPr>
          <p:cNvSpPr/>
          <p:nvPr/>
        </p:nvSpPr>
        <p:spPr>
          <a:xfrm>
            <a:off x="607500" y="799875"/>
            <a:ext cx="1397400" cy="1387200"/>
          </a:xfrm>
          <a:prstGeom prst="flowChartMagneticTape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0" name="Google Shape;70;p12">
            <a:hlinkClick r:id="rId4"/>
          </p:cNvPr>
          <p:cNvSpPr/>
          <p:nvPr/>
        </p:nvSpPr>
        <p:spPr>
          <a:xfrm>
            <a:off x="2065500" y="729000"/>
            <a:ext cx="2257800" cy="1235400"/>
          </a:xfrm>
          <a:prstGeom prst="flowChartMagneticTape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1" name="Google Shape;71;p12">
            <a:hlinkClick r:id="rId5"/>
          </p:cNvPr>
          <p:cNvSpPr/>
          <p:nvPr/>
        </p:nvSpPr>
        <p:spPr>
          <a:xfrm>
            <a:off x="4424625" y="749250"/>
            <a:ext cx="1103700" cy="1103700"/>
          </a:xfrm>
          <a:prstGeom prst="flowChartMagneticTape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2" name="Google Shape;72;p12">
            <a:hlinkClick r:id="rId6"/>
          </p:cNvPr>
          <p:cNvSpPr/>
          <p:nvPr/>
        </p:nvSpPr>
        <p:spPr>
          <a:xfrm>
            <a:off x="6216750" y="637875"/>
            <a:ext cx="2085900" cy="1235400"/>
          </a:xfrm>
          <a:prstGeom prst="flowChartMagneticTape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3" name="Google Shape;73;p12">
            <a:hlinkClick r:id="rId7"/>
          </p:cNvPr>
          <p:cNvSpPr/>
          <p:nvPr/>
        </p:nvSpPr>
        <p:spPr>
          <a:xfrm>
            <a:off x="455625" y="2622375"/>
            <a:ext cx="1792200" cy="1933800"/>
          </a:xfrm>
          <a:prstGeom prst="flowChartConnector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4" name="Google Shape;74;p12">
            <a:hlinkClick r:id="rId8"/>
          </p:cNvPr>
          <p:cNvSpPr/>
          <p:nvPr/>
        </p:nvSpPr>
        <p:spPr>
          <a:xfrm>
            <a:off x="2511000" y="2136375"/>
            <a:ext cx="1680900" cy="1103700"/>
          </a:xfrm>
          <a:prstGeom prst="ellipse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5" name="Google Shape;75;p12">
            <a:hlinkClick r:id="rId9"/>
          </p:cNvPr>
          <p:cNvSpPr/>
          <p:nvPr/>
        </p:nvSpPr>
        <p:spPr>
          <a:xfrm>
            <a:off x="2480625" y="3574125"/>
            <a:ext cx="1356900" cy="1174500"/>
          </a:xfrm>
          <a:prstGeom prst="ellipse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6" name="Google Shape;76;p12">
            <a:hlinkClick r:id="rId10"/>
          </p:cNvPr>
          <p:cNvSpPr/>
          <p:nvPr/>
        </p:nvSpPr>
        <p:spPr>
          <a:xfrm>
            <a:off x="4344150" y="1964400"/>
            <a:ext cx="455700" cy="3158400"/>
          </a:xfrm>
          <a:prstGeom prst="diagStripe">
            <a:avLst>
              <a:gd name="adj" fmla="val 50000"/>
            </a:avLst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7" name="Google Shape;77;p12">
            <a:hlinkClick r:id="rId11"/>
          </p:cNvPr>
          <p:cNvSpPr/>
          <p:nvPr/>
        </p:nvSpPr>
        <p:spPr>
          <a:xfrm>
            <a:off x="5386500" y="2176875"/>
            <a:ext cx="2430000" cy="921300"/>
          </a:xfrm>
          <a:prstGeom prst="ellipse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8" name="Google Shape;78;p12">
            <a:hlinkClick r:id="rId12"/>
          </p:cNvPr>
          <p:cNvSpPr/>
          <p:nvPr/>
        </p:nvSpPr>
        <p:spPr>
          <a:xfrm>
            <a:off x="5578875" y="3483000"/>
            <a:ext cx="2531400" cy="1235400"/>
          </a:xfrm>
          <a:prstGeom prst="flowChartConnector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correct ">
  <p:cSld name="CUSTOM_2"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" name="Google Shape;89;p14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0"/>
            <a:ext cx="9012000" cy="5208000"/>
          </a:xfrm>
          <a:prstGeom prst="rect">
            <a:avLst/>
          </a:prstGeom>
          <a:noFill/>
          <a:ln>
            <a:noFill/>
          </a:ln>
        </p:spPr>
      </p:pic>
      <p:sp>
        <p:nvSpPr>
          <p:cNvPr id="90" name="Google Shape;90;p14"/>
          <p:cNvSpPr txBox="1"/>
          <p:nvPr/>
        </p:nvSpPr>
        <p:spPr>
          <a:xfrm>
            <a:off x="2733750" y="3229875"/>
            <a:ext cx="4060200" cy="92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 b="1">
                <a:latin typeface="Impact"/>
                <a:ea typeface="Impact"/>
                <a:cs typeface="Impact"/>
                <a:sym typeface="Impact"/>
              </a:rPr>
              <a:t>Good Job! That is the right answer </a:t>
            </a:r>
            <a:endParaRPr sz="2400" b="1">
              <a:latin typeface="Impact"/>
              <a:ea typeface="Impact"/>
              <a:cs typeface="Impact"/>
              <a:sym typeface="Impact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Answers">
  <p:cSld name="CUSTOM_1"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" name="Google Shape;92;p15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0"/>
            <a:ext cx="9012000" cy="5208000"/>
          </a:xfrm>
          <a:prstGeom prst="rect">
            <a:avLst/>
          </a:prstGeom>
          <a:noFill/>
          <a:ln>
            <a:noFill/>
          </a:ln>
        </p:spPr>
      </p:pic>
      <p:sp>
        <p:nvSpPr>
          <p:cNvPr id="93" name="Google Shape;93;p15"/>
          <p:cNvSpPr txBox="1"/>
          <p:nvPr/>
        </p:nvSpPr>
        <p:spPr>
          <a:xfrm>
            <a:off x="2349000" y="3310875"/>
            <a:ext cx="4272900" cy="92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 b="1">
                <a:latin typeface="Impact"/>
                <a:ea typeface="Impact"/>
                <a:cs typeface="Impact"/>
                <a:sym typeface="Impact"/>
              </a:rPr>
              <a:t>OOPS! Wrong answer click the icon to go back </a:t>
            </a:r>
            <a:endParaRPr sz="2400" b="1">
              <a:latin typeface="Impact"/>
              <a:ea typeface="Impact"/>
              <a:cs typeface="Impact"/>
              <a:sym typeface="Impact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0CF5C-3AC2-4263-A917-6D5DDBD13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6B0640-2FDD-4A19-A70D-F6BB7FB13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2023-01-25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22263A-8027-4053-85E8-2E45847A7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54EE78-7E06-46FB-9754-FE4CA9BCC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0700741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EFBA58-8615-4778-8C15-2CC39331E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EA20DE-CC3D-4BFE-B8ED-18457052EC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FCD4A0-76AA-4DEE-929F-F7354EB17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2023-01-25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CC0BB9-507D-4163-8377-BE12CACE0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755A2E-B7E0-4824-B170-10DFDB96B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755905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988C32-4994-4ECE-86AA-8632840658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D12ED3-139F-4720-B5EE-959E895ACA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090DC4-1B14-4D2D-95EB-766AD2BD1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2023-01-25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CB891A-3C5C-4ABD-AE35-689873E90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8C85D3-CD45-4F50-A5F3-747BA7BF30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71419C9-03D9-4E74-ABFE-E6964B5B215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190" y="382773"/>
            <a:ext cx="371608" cy="58213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5F2D566-7FD7-4207-82BF-A2AB058AB89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rot="10800000">
            <a:off x="1" y="4936167"/>
            <a:ext cx="9144000" cy="259026"/>
          </a:xfrm>
          <a:prstGeom prst="rect">
            <a:avLst/>
          </a:prstGeom>
        </p:spPr>
      </p:pic>
      <p:pic>
        <p:nvPicPr>
          <p:cNvPr id="11" name="Picture 10" descr="Logo&#10;&#10;Description automatically generated">
            <a:extLst>
              <a:ext uri="{FF2B5EF4-FFF2-40B4-BE49-F238E27FC236}">
                <a16:creationId xmlns:a16="http://schemas.microsoft.com/office/drawing/2014/main" id="{126F394A-9424-B292-CB6D-537C1E7D4DF6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9891" y="236871"/>
            <a:ext cx="873935" cy="8739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288659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36DBC-228A-40DA-A5FB-CA3DC2F8F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ACE32F-20E9-4142-BD19-D9988FD908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FA2CBA-D807-41FF-94DC-BCC70C376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2023-01-25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B70821-46DF-4156-A606-E4EE00C64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B10EC5-BCBC-494E-A2E6-F90290A5E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6118416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B37332-D7EB-4ACC-AA1D-643B5AB39F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606909-9C70-4F59-8FFE-435187918D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19D8BF-05FE-4A4F-9735-981658D8EF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DC226E-E6FF-4775-8622-E41CF11BA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2023-01-25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D602D3-5BAC-41A3-BF33-76ED74B96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851466-5DBB-4977-B349-C5143063C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52020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565EBC-547A-4AD0-A4CB-828B49EA69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159405-B565-4FD1-A3E9-BCD98AD177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1D75EF-E0A1-4ED5-9F22-90F733E083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AC0323B-CADD-4A9B-9862-185B2622FE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3F2B98-E7D3-485B-A1ED-A0C3626B08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07EAA90-5E4C-4636-A2D7-156B8221F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2023-01-25</a:t>
            </a:fld>
            <a:endParaRPr lang="en-C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720643D-B284-45E0-A4F4-F1B7664AD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A23C90D-FA13-455F-AF4B-A7428F8C4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4524607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0CF5C-3AC2-4263-A917-6D5DDBD13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6B0640-2FDD-4A19-A70D-F6BB7FB13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2023-01-25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22263A-8027-4053-85E8-2E45847A7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54EE78-7E06-46FB-9754-FE4CA9BCC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970584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CC948C-7F5C-42B1-82A6-3BE1C5B307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2023-01-25</a:t>
            </a:fld>
            <a:endParaRPr lang="en-C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C831AFE-BCA5-4E84-93E4-995505497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76A2F5-CA59-4B0A-80AB-187C0C797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CE10EE-1490-4931-BE86-4E9F453DA50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190" y="382773"/>
            <a:ext cx="371608" cy="58213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973DE13-EB7F-41CC-A20A-DFFE3AF3ED2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9228" y="220012"/>
            <a:ext cx="912513" cy="8739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183587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248F0-AE79-4B7B-95B8-455B0112D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D8D3B7-836C-44AE-891A-9E383B031A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4CE51F-E1BE-4EC9-A91F-9C539251E0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D2D3F0-B554-4857-B9B5-91B63B5E2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2023-01-25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76567F-023C-42D5-8BC9-C66B42EEC8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425A6D-EB01-473F-A905-59BE90C40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2756387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9083CE-CA83-4383-83B2-8D1955149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89CA62-3604-4E14-A905-C2FDFF485F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862C09-497F-4176-A84F-03B98449A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A3E289-3639-4022-A554-A2A2E011F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2023-01-25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7BA5F0-68C2-4550-901C-3E9CD6A37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66BCC1-42AE-461A-96CC-B8FF6AA34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3501263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EA450-B355-423B-AE33-2B3832E75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E895DF-3807-49C8-A6B0-53A07D8A2C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EB090D-1B32-4244-B681-36ECB94547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2023-01-25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98268F-7E7E-47C5-9792-5BEED409E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A6C0E0-4ABA-4573-BCBD-24C3D7165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1701889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2D6335A-068F-4558-9075-37F53A91C1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2D4361-1D84-433C-864D-0403D1991E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98EBE8-BE56-4203-83EC-6794D0FF69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2023-01-25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F83DD6-7A3B-4D98-B95D-7C750828A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D29B6D-F753-452D-9D7F-15867DF0A2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2414076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ustom Layout 4">
  <p:cSld name="Custom Layout 4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0"/>
          <p:cNvSpPr txBox="1"/>
          <p:nvPr/>
        </p:nvSpPr>
        <p:spPr>
          <a:xfrm>
            <a:off x="536625" y="384750"/>
            <a:ext cx="79584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Common Types of Virus</a:t>
            </a:r>
            <a:r>
              <a:rPr lang="en">
                <a:latin typeface="Roboto"/>
                <a:ea typeface="Roboto"/>
                <a:cs typeface="Roboto"/>
                <a:sym typeface="Roboto"/>
              </a:rPr>
              <a:t> </a:t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53" name="Google Shape;53;p10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494988" y="1153275"/>
            <a:ext cx="4041672" cy="3807451"/>
          </a:xfrm>
          <a:prstGeom prst="rect">
            <a:avLst/>
          </a:prstGeom>
          <a:noFill/>
          <a:ln>
            <a:noFill/>
          </a:ln>
        </p:spPr>
      </p:pic>
      <p:sp>
        <p:nvSpPr>
          <p:cNvPr id="54" name="Google Shape;54;p10">
            <a:hlinkClick r:id="rId3"/>
          </p:cNvPr>
          <p:cNvSpPr/>
          <p:nvPr/>
        </p:nvSpPr>
        <p:spPr>
          <a:xfrm>
            <a:off x="3098250" y="1478250"/>
            <a:ext cx="637800" cy="799800"/>
          </a:xfrm>
          <a:prstGeom prst="ellipse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5" name="Google Shape;55;p10">
            <a:hlinkClick r:id="rId4"/>
          </p:cNvPr>
          <p:cNvSpPr/>
          <p:nvPr/>
        </p:nvSpPr>
        <p:spPr>
          <a:xfrm>
            <a:off x="4252500" y="1366875"/>
            <a:ext cx="789900" cy="698700"/>
          </a:xfrm>
          <a:prstGeom prst="ellipse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6" name="Google Shape;56;p10">
            <a:hlinkClick r:id="rId5"/>
          </p:cNvPr>
          <p:cNvSpPr/>
          <p:nvPr/>
        </p:nvSpPr>
        <p:spPr>
          <a:xfrm>
            <a:off x="5508000" y="1366875"/>
            <a:ext cx="789900" cy="951600"/>
          </a:xfrm>
          <a:prstGeom prst="ellipse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7" name="Google Shape;57;p10">
            <a:hlinkClick r:id="rId6"/>
          </p:cNvPr>
          <p:cNvSpPr/>
          <p:nvPr/>
        </p:nvSpPr>
        <p:spPr>
          <a:xfrm>
            <a:off x="3108375" y="2774250"/>
            <a:ext cx="789900" cy="646500"/>
          </a:xfrm>
          <a:prstGeom prst="ellipse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8" name="Google Shape;58;p10">
            <a:hlinkClick r:id="rId7"/>
          </p:cNvPr>
          <p:cNvSpPr/>
          <p:nvPr/>
        </p:nvSpPr>
        <p:spPr>
          <a:xfrm>
            <a:off x="4353750" y="2693250"/>
            <a:ext cx="789900" cy="799800"/>
          </a:xfrm>
          <a:prstGeom prst="ellipse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9" name="Google Shape;59;p10">
            <a:hlinkClick r:id="rId8"/>
          </p:cNvPr>
          <p:cNvSpPr/>
          <p:nvPr/>
        </p:nvSpPr>
        <p:spPr>
          <a:xfrm>
            <a:off x="5670000" y="2774250"/>
            <a:ext cx="637800" cy="577200"/>
          </a:xfrm>
          <a:prstGeom prst="ellipse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0" name="Google Shape;60;p10">
            <a:hlinkClick r:id="rId9"/>
          </p:cNvPr>
          <p:cNvSpPr/>
          <p:nvPr/>
        </p:nvSpPr>
        <p:spPr>
          <a:xfrm>
            <a:off x="3027375" y="3916950"/>
            <a:ext cx="637800" cy="577200"/>
          </a:xfrm>
          <a:prstGeom prst="ellipse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1" name="Google Shape;61;p10">
            <a:hlinkClick r:id="rId10"/>
          </p:cNvPr>
          <p:cNvSpPr/>
          <p:nvPr/>
        </p:nvSpPr>
        <p:spPr>
          <a:xfrm>
            <a:off x="4434750" y="3918375"/>
            <a:ext cx="708900" cy="646500"/>
          </a:xfrm>
          <a:prstGeom prst="ellipse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2" name="Google Shape;62;p10">
            <a:hlinkClick r:id="rId11"/>
          </p:cNvPr>
          <p:cNvSpPr/>
          <p:nvPr/>
        </p:nvSpPr>
        <p:spPr>
          <a:xfrm>
            <a:off x="5609250" y="3827250"/>
            <a:ext cx="870900" cy="646500"/>
          </a:xfrm>
          <a:prstGeom prst="ellipse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4183566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marina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87900" y="458025"/>
            <a:ext cx="8368200" cy="68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 Slab"/>
              <a:buNone/>
              <a:defRPr sz="3000">
                <a:solidFill>
                  <a:schemeClr val="dk1"/>
                </a:solidFill>
                <a:latin typeface="Roboto Slab"/>
                <a:ea typeface="Roboto Slab"/>
                <a:cs typeface="Roboto Slab"/>
                <a:sym typeface="Roboto Slab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 Slab"/>
              <a:buNone/>
              <a:defRPr sz="3000">
                <a:solidFill>
                  <a:schemeClr val="dk1"/>
                </a:solidFill>
                <a:latin typeface="Roboto Slab"/>
                <a:ea typeface="Roboto Slab"/>
                <a:cs typeface="Roboto Slab"/>
                <a:sym typeface="Roboto Slab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 Slab"/>
              <a:buNone/>
              <a:defRPr sz="3000">
                <a:solidFill>
                  <a:schemeClr val="dk1"/>
                </a:solidFill>
                <a:latin typeface="Roboto Slab"/>
                <a:ea typeface="Roboto Slab"/>
                <a:cs typeface="Roboto Slab"/>
                <a:sym typeface="Roboto Slab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 Slab"/>
              <a:buNone/>
              <a:defRPr sz="3000">
                <a:solidFill>
                  <a:schemeClr val="dk1"/>
                </a:solidFill>
                <a:latin typeface="Roboto Slab"/>
                <a:ea typeface="Roboto Slab"/>
                <a:cs typeface="Roboto Slab"/>
                <a:sym typeface="Roboto Slab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 Slab"/>
              <a:buNone/>
              <a:defRPr sz="3000">
                <a:solidFill>
                  <a:schemeClr val="dk1"/>
                </a:solidFill>
                <a:latin typeface="Roboto Slab"/>
                <a:ea typeface="Roboto Slab"/>
                <a:cs typeface="Roboto Slab"/>
                <a:sym typeface="Roboto Slab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 Slab"/>
              <a:buNone/>
              <a:defRPr sz="3000">
                <a:solidFill>
                  <a:schemeClr val="dk1"/>
                </a:solidFill>
                <a:latin typeface="Roboto Slab"/>
                <a:ea typeface="Roboto Slab"/>
                <a:cs typeface="Roboto Slab"/>
                <a:sym typeface="Roboto Slab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 Slab"/>
              <a:buNone/>
              <a:defRPr sz="3000">
                <a:solidFill>
                  <a:schemeClr val="dk1"/>
                </a:solidFill>
                <a:latin typeface="Roboto Slab"/>
                <a:ea typeface="Roboto Slab"/>
                <a:cs typeface="Roboto Slab"/>
                <a:sym typeface="Roboto Slab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 Slab"/>
              <a:buNone/>
              <a:defRPr sz="3000">
                <a:solidFill>
                  <a:schemeClr val="dk1"/>
                </a:solidFill>
                <a:latin typeface="Roboto Slab"/>
                <a:ea typeface="Roboto Slab"/>
                <a:cs typeface="Roboto Slab"/>
                <a:sym typeface="Roboto Slab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 Slab"/>
              <a:buNone/>
              <a:defRPr sz="3000">
                <a:solidFill>
                  <a:schemeClr val="dk1"/>
                </a:solidFill>
                <a:latin typeface="Roboto Slab"/>
                <a:ea typeface="Roboto Slab"/>
                <a:cs typeface="Roboto Slab"/>
                <a:sym typeface="Roboto Slab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87900" y="1489824"/>
            <a:ext cx="8368200" cy="307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Roboto"/>
              <a:buChar char="●"/>
              <a:defRPr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"/>
              <a:buChar char="○"/>
              <a:defRPr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"/>
              <a:buChar char="■"/>
              <a:defRPr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"/>
              <a:buChar char="●"/>
              <a:defRPr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"/>
              <a:buChar char="○"/>
              <a:defRPr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"/>
              <a:buChar char="■"/>
              <a:defRPr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"/>
              <a:buChar char="●"/>
              <a:defRPr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"/>
              <a:buChar char="○"/>
              <a:defRPr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"/>
              <a:buChar char="■"/>
              <a:defRPr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r">
              <a:buNone/>
              <a:defRPr sz="1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r">
              <a:buNone/>
              <a:defRPr sz="1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r">
              <a:buNone/>
              <a:defRPr sz="1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r">
              <a:buNone/>
              <a:defRPr sz="1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r">
              <a:buNone/>
              <a:defRPr sz="1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r">
              <a:buNone/>
              <a:defRPr sz="1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r">
              <a:buNone/>
              <a:defRPr sz="1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r">
              <a:buNone/>
              <a:defRPr sz="1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1" r:id="rId3"/>
    <p:sldLayoutId id="2147483652" r:id="rId4"/>
    <p:sldLayoutId id="2147483653" r:id="rId5"/>
    <p:sldLayoutId id="2147483655" r:id="rId6"/>
    <p:sldLayoutId id="2147483656" r:id="rId7"/>
    <p:sldLayoutId id="2147483657" r:id="rId8"/>
    <p:sldLayoutId id="2147483658" r:id="rId9"/>
    <p:sldLayoutId id="2147483660" r:id="rId10"/>
    <p:sldLayoutId id="2147483661" r:id="rId11"/>
    <p:sldLayoutId id="2147483684" r:id="rId12"/>
  </p:sldLayoutIdLst>
  <mc:AlternateContent xmlns:mc="http://schemas.openxmlformats.org/markup-compatibility/2006" xmlns:p14="http://schemas.microsoft.com/office/powerpoint/2010/main">
    <mc:Choice Requires="p14">
      <p:transition spd="slow">
        <p14:flip dir="l"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2D3760-0F99-410C-94D4-C360606EE4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333BC6-9217-4320-BC1D-342900FE6A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8C6664-B7CF-4B7A-8930-1099745E88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C4745C-428B-4B0B-8F6A-602D577E8B0B}" type="datetimeFigureOut">
              <a:rPr lang="en-CA" smtClean="0"/>
              <a:pPr/>
              <a:t>2023-01-25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1AA91B-8DFC-4F01-8DE2-B11B3EE4E6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CE81F7-069D-46F6-946C-E922C9737A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885854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5" r:id="rId12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youtube.com/watch?v=59Xsi7bGCpg" TargetMode="External"/><Relationship Id="rId3" Type="http://schemas.openxmlformats.org/officeDocument/2006/relationships/image" Target="../media/image17.png"/><Relationship Id="rId7" Type="http://schemas.openxmlformats.org/officeDocument/2006/relationships/hyperlink" Target="https://www.youtube.com/watch?v=BJStsvWPz7k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Relationship Id="rId6" Type="http://schemas.openxmlformats.org/officeDocument/2006/relationships/hyperlink" Target="https://www.youtube.com/watch?v=LYpTEESvHs0" TargetMode="External"/><Relationship Id="rId11" Type="http://schemas.openxmlformats.org/officeDocument/2006/relationships/hyperlink" Target="https://www.youtube.com/watch?v=Lh5VGgi_mlQ" TargetMode="External"/><Relationship Id="rId5" Type="http://schemas.openxmlformats.org/officeDocument/2006/relationships/image" Target="../media/image18.png"/><Relationship Id="rId10" Type="http://schemas.openxmlformats.org/officeDocument/2006/relationships/hyperlink" Target="https://www.youtube.com/watch?v=BewwzgZxsGE" TargetMode="External"/><Relationship Id="rId4" Type="http://schemas.openxmlformats.org/officeDocument/2006/relationships/hyperlink" Target="https://www.youtube.com/watch?v=HGHb1_MAWMA" TargetMode="External"/><Relationship Id="rId9" Type="http://schemas.openxmlformats.org/officeDocument/2006/relationships/hyperlink" Target="https://www.youtube.com/watch?v=40cyYqqQmJ4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5" Type="http://schemas.microsoft.com/office/2007/relationships/hdphoto" Target="../media/hdphoto1.wdp"/><Relationship Id="rId4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Relationship Id="rId4" Type="http://schemas.openxmlformats.org/officeDocument/2006/relationships/slide" Target="slide5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slide" Target="slide25.xml"/><Relationship Id="rId3" Type="http://schemas.openxmlformats.org/officeDocument/2006/relationships/slide" Target="slide19.xml"/><Relationship Id="rId7" Type="http://schemas.openxmlformats.org/officeDocument/2006/relationships/slide" Target="slide22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slide" Target="slide10.xml"/><Relationship Id="rId5" Type="http://schemas.openxmlformats.org/officeDocument/2006/relationships/slide" Target="slide16.xml"/><Relationship Id="rId4" Type="http://schemas.openxmlformats.org/officeDocument/2006/relationships/hyperlink" Target="https://www.youtube.com/watch?v=gIEm3QV58Dw" TargetMode="Externa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slide" Target="slide25.xml"/><Relationship Id="rId3" Type="http://schemas.openxmlformats.org/officeDocument/2006/relationships/slide" Target="slide19.xml"/><Relationship Id="rId7" Type="http://schemas.openxmlformats.org/officeDocument/2006/relationships/slide" Target="slide22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Relationship Id="rId6" Type="http://schemas.openxmlformats.org/officeDocument/2006/relationships/slide" Target="slide10.xml"/><Relationship Id="rId5" Type="http://schemas.openxmlformats.org/officeDocument/2006/relationships/slide" Target="slide16.xml"/><Relationship Id="rId4" Type="http://schemas.openxmlformats.org/officeDocument/2006/relationships/hyperlink" Target="https://www.youtube.com/watch?v=gIEm3QV58Dw" TargetMode="Externa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youtube.com/watch?v=3MVCQ7ehf1Q" TargetMode="External"/><Relationship Id="rId3" Type="http://schemas.openxmlformats.org/officeDocument/2006/relationships/image" Target="../media/image30.png"/><Relationship Id="rId7" Type="http://schemas.openxmlformats.org/officeDocument/2006/relationships/hyperlink" Target="https://www.youtube.com/watch?v=RIFVlIrd8L0" TargetMode="Externa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4.xml"/><Relationship Id="rId6" Type="http://schemas.openxmlformats.org/officeDocument/2006/relationships/hyperlink" Target="https://www.youtube.com/watch?v=KK_IPNCNyJw" TargetMode="External"/><Relationship Id="rId5" Type="http://schemas.openxmlformats.org/officeDocument/2006/relationships/hyperlink" Target="https://www.youtube.com/watch?v=SYd4lLed3CI&amp;t=44s" TargetMode="External"/><Relationship Id="rId4" Type="http://schemas.openxmlformats.org/officeDocument/2006/relationships/slide" Target="slide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F0ED0CAB-5273-423F-A29D-7827CF7943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6B0FF35-15E1-491E-9CC6-4079E0FE3884}"/>
              </a:ext>
            </a:extLst>
          </p:cNvPr>
          <p:cNvSpPr txBox="1"/>
          <p:nvPr/>
        </p:nvSpPr>
        <p:spPr>
          <a:xfrm>
            <a:off x="3021805" y="3082957"/>
            <a:ext cx="596749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 panose="020B0602020204020303" pitchFamily="34" charset="0"/>
              </a:defRPr>
            </a:lvl1pPr>
          </a:lstStyle>
          <a:p>
            <a:r>
              <a:rPr lang="en-CA" sz="3000" b="0" dirty="0">
                <a:solidFill>
                  <a:srgbClr val="C00000"/>
                </a:solidFill>
                <a:latin typeface="Futura PT Demi" panose="020B0702020204020303" pitchFamily="34" charset="0"/>
              </a:rPr>
              <a:t>Medical Esthetics</a:t>
            </a:r>
          </a:p>
          <a:p>
            <a:r>
              <a:rPr lang="en-CA" sz="3000" b="0" dirty="0">
                <a:solidFill>
                  <a:schemeClr val="bg1"/>
                </a:solidFill>
                <a:latin typeface="Futura PT Demi" panose="020B0702020204020303" pitchFamily="34" charset="0"/>
              </a:rPr>
              <a:t>Infection and Control Lesson #3</a:t>
            </a:r>
          </a:p>
        </p:txBody>
      </p:sp>
      <p:pic>
        <p:nvPicPr>
          <p:cNvPr id="3" name="Picture 2" descr="Logo&#10;&#10;Description automatically generated">
            <a:extLst>
              <a:ext uri="{FF2B5EF4-FFF2-40B4-BE49-F238E27FC236}">
                <a16:creationId xmlns:a16="http://schemas.microsoft.com/office/drawing/2014/main" id="{92FC7D46-8A1C-E901-0770-7EFD32AE0FD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3758" y="140402"/>
            <a:ext cx="1343352" cy="1343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21355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C83D833F-036E-80F5-A432-99FEC0E1B0A6}"/>
              </a:ext>
            </a:extLst>
          </p:cNvPr>
          <p:cNvGrpSpPr/>
          <p:nvPr/>
        </p:nvGrpSpPr>
        <p:grpSpPr>
          <a:xfrm>
            <a:off x="906517" y="638502"/>
            <a:ext cx="6999890" cy="3667453"/>
            <a:chOff x="0" y="147275"/>
            <a:chExt cx="9143998" cy="5041550"/>
          </a:xfrm>
        </p:grpSpPr>
        <p:pic>
          <p:nvPicPr>
            <p:cNvPr id="104" name="Google Shape;104;p17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0" y="147275"/>
              <a:ext cx="9143998" cy="504155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06" name="Google Shape;106;p17"/>
            <p:cNvSpPr txBox="1"/>
            <p:nvPr/>
          </p:nvSpPr>
          <p:spPr>
            <a:xfrm>
              <a:off x="2923350" y="2722450"/>
              <a:ext cx="5786400" cy="400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sp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Lato"/>
                <a:ea typeface="Lato"/>
                <a:cs typeface="Lato"/>
                <a:sym typeface="Lato"/>
              </a:endParaRPr>
            </a:p>
          </p:txBody>
        </p:sp>
        <p:pic>
          <p:nvPicPr>
            <p:cNvPr id="107" name="Google Shape;107;p17">
              <a:hlinkClick r:id="rId4"/>
            </p:cNvPr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 flipH="1">
              <a:off x="1476200" y="1535936"/>
              <a:ext cx="218525" cy="9468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08" name="Google Shape;108;p17">
              <a:hlinkClick r:id="rId6"/>
            </p:cNvPr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 flipH="1">
              <a:off x="1476188" y="2198473"/>
              <a:ext cx="218550" cy="947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09" name="Google Shape;109;p17">
              <a:hlinkClick r:id="rId7"/>
            </p:cNvPr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 flipH="1">
              <a:off x="1476187" y="2604763"/>
              <a:ext cx="218550" cy="947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10" name="Google Shape;110;p17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 flipH="1">
              <a:off x="1476199" y="3188686"/>
              <a:ext cx="218576" cy="9471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11" name="Google Shape;111;p17">
              <a:hlinkClick r:id="rId8"/>
            </p:cNvPr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 flipH="1">
              <a:off x="1476199" y="3772590"/>
              <a:ext cx="218576" cy="9471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12" name="Google Shape;112;p17">
              <a:hlinkClick r:id="rId9"/>
            </p:cNvPr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 flipH="1">
              <a:off x="1476174" y="4515090"/>
              <a:ext cx="218576" cy="9471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13" name="Google Shape;113;p17">
              <a:hlinkClick r:id="rId10"/>
            </p:cNvPr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 flipH="1">
              <a:off x="1476174" y="4940390"/>
              <a:ext cx="218576" cy="9471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14" name="Google Shape;114;p17">
              <a:hlinkClick r:id="rId11"/>
            </p:cNvPr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 flipH="1">
              <a:off x="1476212" y="1003450"/>
              <a:ext cx="218550" cy="94700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A5F21B5-2FF1-4B5D-A317-DBD24DD52F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51706" y="722908"/>
            <a:ext cx="2711860" cy="3697685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/>
          <a:p>
            <a:pPr algn="r">
              <a:lnSpc>
                <a:spcPct val="90000"/>
              </a:lnSpc>
              <a:spcBef>
                <a:spcPct val="0"/>
              </a:spcBef>
              <a:spcAft>
                <a:spcPts val="450"/>
              </a:spcAft>
            </a:pPr>
            <a:r>
              <a:rPr lang="en-CA" sz="3600" dirty="0">
                <a:solidFill>
                  <a:schemeClr val="bg1"/>
                </a:solidFill>
                <a:latin typeface="Futura PT Demi" panose="020B0702020204020303" pitchFamily="34" charset="0"/>
                <a:ea typeface="+mj-ea"/>
                <a:cs typeface="+mj-cs"/>
              </a:rPr>
              <a:t>Interactive</a:t>
            </a:r>
          </a:p>
          <a:p>
            <a:pPr algn="r">
              <a:lnSpc>
                <a:spcPct val="90000"/>
              </a:lnSpc>
              <a:spcBef>
                <a:spcPct val="0"/>
              </a:spcBef>
              <a:spcAft>
                <a:spcPts val="450"/>
              </a:spcAft>
            </a:pPr>
            <a:r>
              <a:rPr lang="en-CA" sz="3600" dirty="0">
                <a:solidFill>
                  <a:schemeClr val="bg1"/>
                </a:solidFill>
                <a:latin typeface="Futura PT Demi" panose="020B0702020204020303" pitchFamily="34" charset="0"/>
                <a:ea typeface="+mj-ea"/>
                <a:cs typeface="+mj-cs"/>
              </a:rPr>
              <a:t>Game</a:t>
            </a:r>
          </a:p>
        </p:txBody>
      </p:sp>
    </p:spTree>
    <p:extLst>
      <p:ext uri="{BB962C8B-B14F-4D97-AF65-F5344CB8AC3E}">
        <p14:creationId xmlns:p14="http://schemas.microsoft.com/office/powerpoint/2010/main" val="32172367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18">
            <a:hlinkClick r:id="rId3" action="ppaction://hlinksldjump"/>
          </p:cNvPr>
          <p:cNvSpPr/>
          <p:nvPr/>
        </p:nvSpPr>
        <p:spPr>
          <a:xfrm>
            <a:off x="2979600" y="2379150"/>
            <a:ext cx="2820900" cy="1280100"/>
          </a:xfrm>
          <a:prstGeom prst="rect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372B245-A090-76D7-BA88-C239EBAA34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Futura PT Demi" panose="020B0702020204020303" pitchFamily="34" charset="0"/>
              </a:rPr>
              <a:t>Let’s Play a Game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900EA92-3ECD-6324-2DF4-43802745CE6B}"/>
              </a:ext>
            </a:extLst>
          </p:cNvPr>
          <p:cNvSpPr/>
          <p:nvPr/>
        </p:nvSpPr>
        <p:spPr>
          <a:xfrm>
            <a:off x="3124867" y="2483276"/>
            <a:ext cx="2530365" cy="1056289"/>
          </a:xfrm>
          <a:prstGeom prst="rect">
            <a:avLst/>
          </a:prstGeom>
          <a:solidFill>
            <a:srgbClr val="06456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DBEE3B2-38BB-7AF0-1399-AB362D45489A}"/>
              </a:ext>
            </a:extLst>
          </p:cNvPr>
          <p:cNvSpPr txBox="1"/>
          <p:nvPr/>
        </p:nvSpPr>
        <p:spPr>
          <a:xfrm>
            <a:off x="3429000" y="2696034"/>
            <a:ext cx="2286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  <a:latin typeface="Futura PT Book" panose="020B0502020204020303" pitchFamily="34" charset="0"/>
              </a:rPr>
              <a:t>Click Here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26">
            <a:hlinkClick r:id="" action="ppaction://hlinkshowjump?jump=nextslide"/>
          </p:cNvPr>
          <p:cNvSpPr/>
          <p:nvPr/>
        </p:nvSpPr>
        <p:spPr>
          <a:xfrm>
            <a:off x="419175" y="2005350"/>
            <a:ext cx="2220600" cy="1132800"/>
          </a:xfrm>
          <a:prstGeom prst="rect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0" name="Google Shape;170;p26">
            <a:hlinkClick r:id="rId3" action="ppaction://hlinksldjump"/>
          </p:cNvPr>
          <p:cNvSpPr/>
          <p:nvPr/>
        </p:nvSpPr>
        <p:spPr>
          <a:xfrm>
            <a:off x="3427125" y="2005350"/>
            <a:ext cx="2311200" cy="1132800"/>
          </a:xfrm>
          <a:prstGeom prst="rect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1" name="Google Shape;171;p26">
            <a:hlinkClick r:id="rId3" action="ppaction://hlinksldjump"/>
          </p:cNvPr>
          <p:cNvSpPr/>
          <p:nvPr/>
        </p:nvSpPr>
        <p:spPr>
          <a:xfrm>
            <a:off x="6536975" y="1966030"/>
            <a:ext cx="2220600" cy="1172120"/>
          </a:xfrm>
          <a:prstGeom prst="rect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2" name="Google Shape;172;p26">
            <a:hlinkClick r:id="rId3" action="ppaction://hlinksldjump"/>
          </p:cNvPr>
          <p:cNvSpPr/>
          <p:nvPr/>
        </p:nvSpPr>
        <p:spPr>
          <a:xfrm>
            <a:off x="464500" y="3523375"/>
            <a:ext cx="2220600" cy="1189500"/>
          </a:xfrm>
          <a:prstGeom prst="rect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3" name="Google Shape;173;p26">
            <a:hlinkClick r:id="rId3" action="ppaction://hlinksldjump"/>
          </p:cNvPr>
          <p:cNvSpPr/>
          <p:nvPr/>
        </p:nvSpPr>
        <p:spPr>
          <a:xfrm>
            <a:off x="3591375" y="3540533"/>
            <a:ext cx="2141400" cy="1161117"/>
          </a:xfrm>
          <a:prstGeom prst="rect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4" name="Google Shape;174;p26">
            <a:hlinkClick r:id="rId3" action="ppaction://hlinksldjump"/>
          </p:cNvPr>
          <p:cNvSpPr/>
          <p:nvPr/>
        </p:nvSpPr>
        <p:spPr>
          <a:xfrm>
            <a:off x="6491675" y="3523400"/>
            <a:ext cx="2311200" cy="1189500"/>
          </a:xfrm>
          <a:prstGeom prst="rect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261C055-232A-DDB6-8796-BE217ACC65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9375" y="608795"/>
            <a:ext cx="7886700" cy="994172"/>
          </a:xfrm>
        </p:spPr>
        <p:txBody>
          <a:bodyPr>
            <a:noAutofit/>
          </a:bodyPr>
          <a:lstStyle/>
          <a:p>
            <a:r>
              <a:rPr lang="en-US" sz="2000" dirty="0">
                <a:latin typeface="Futura PT Book" panose="020B0502020204020303" pitchFamily="34" charset="0"/>
              </a:rPr>
              <a:t>The presence or the reasonably anticipate  presence of blood or other </a:t>
            </a:r>
            <a:br>
              <a:rPr lang="en-US" sz="2000" dirty="0">
                <a:latin typeface="Futura PT Book" panose="020B0502020204020303" pitchFamily="34" charset="0"/>
              </a:rPr>
            </a:br>
            <a:r>
              <a:rPr lang="en-US" sz="2000" dirty="0">
                <a:latin typeface="Futura PT Book" panose="020B0502020204020303" pitchFamily="34" charset="0"/>
              </a:rPr>
              <a:t>potentially infectious materials on an item's surface or visible debris</a:t>
            </a:r>
            <a:br>
              <a:rPr lang="en-US" sz="2000" dirty="0">
                <a:latin typeface="Futura PT Book" panose="020B0502020204020303" pitchFamily="34" charset="0"/>
              </a:rPr>
            </a:br>
            <a:r>
              <a:rPr lang="en-US" sz="2000" dirty="0">
                <a:latin typeface="Futura PT Book" panose="020B0502020204020303" pitchFamily="34" charset="0"/>
              </a:rPr>
              <a:t>or residues such as dust, hair, and</a:t>
            </a:r>
            <a:br>
              <a:rPr lang="en-US" sz="2000" dirty="0">
                <a:latin typeface="Futura PT Book" panose="020B0502020204020303" pitchFamily="34" charset="0"/>
              </a:rPr>
            </a:br>
            <a:r>
              <a:rPr lang="en-US" sz="2000" dirty="0">
                <a:latin typeface="Futura PT Book" panose="020B0502020204020303" pitchFamily="34" charset="0"/>
              </a:rPr>
              <a:t>skin describes.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ADEBDFD-CFAA-157C-654B-DEBAD48562AD}"/>
              </a:ext>
            </a:extLst>
          </p:cNvPr>
          <p:cNvSpPr/>
          <p:nvPr/>
        </p:nvSpPr>
        <p:spPr>
          <a:xfrm>
            <a:off x="563365" y="2172711"/>
            <a:ext cx="1932220" cy="895099"/>
          </a:xfrm>
          <a:prstGeom prst="rect">
            <a:avLst/>
          </a:prstGeom>
          <a:solidFill>
            <a:srgbClr val="06456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BF480DB-1220-E846-9EC4-ADE55647E337}"/>
              </a:ext>
            </a:extLst>
          </p:cNvPr>
          <p:cNvSpPr/>
          <p:nvPr/>
        </p:nvSpPr>
        <p:spPr>
          <a:xfrm>
            <a:off x="3616615" y="2129850"/>
            <a:ext cx="1932220" cy="895099"/>
          </a:xfrm>
          <a:prstGeom prst="rect">
            <a:avLst/>
          </a:prstGeom>
          <a:solidFill>
            <a:srgbClr val="06456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7B4B082-20DD-7460-B9B4-5594696E545A}"/>
              </a:ext>
            </a:extLst>
          </p:cNvPr>
          <p:cNvSpPr/>
          <p:nvPr/>
        </p:nvSpPr>
        <p:spPr>
          <a:xfrm>
            <a:off x="6681165" y="2129850"/>
            <a:ext cx="1932220" cy="895099"/>
          </a:xfrm>
          <a:prstGeom prst="rect">
            <a:avLst/>
          </a:prstGeom>
          <a:solidFill>
            <a:srgbClr val="06456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5A760F1-0413-2BF3-A85C-D782222F1E41}"/>
              </a:ext>
            </a:extLst>
          </p:cNvPr>
          <p:cNvSpPr/>
          <p:nvPr/>
        </p:nvSpPr>
        <p:spPr>
          <a:xfrm>
            <a:off x="628650" y="3681184"/>
            <a:ext cx="1932220" cy="963865"/>
          </a:xfrm>
          <a:prstGeom prst="rect">
            <a:avLst/>
          </a:prstGeom>
          <a:solidFill>
            <a:srgbClr val="06456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9D18780-A838-7793-2819-3745734EDA4A}"/>
              </a:ext>
            </a:extLst>
          </p:cNvPr>
          <p:cNvSpPr/>
          <p:nvPr/>
        </p:nvSpPr>
        <p:spPr>
          <a:xfrm>
            <a:off x="3728606" y="3725760"/>
            <a:ext cx="1932220" cy="895099"/>
          </a:xfrm>
          <a:prstGeom prst="rect">
            <a:avLst/>
          </a:prstGeom>
          <a:solidFill>
            <a:srgbClr val="06456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AB21640-BDCB-3E2E-AD53-4F2FF9CD7455}"/>
              </a:ext>
            </a:extLst>
          </p:cNvPr>
          <p:cNvSpPr/>
          <p:nvPr/>
        </p:nvSpPr>
        <p:spPr>
          <a:xfrm>
            <a:off x="6681165" y="3693350"/>
            <a:ext cx="1932220" cy="895099"/>
          </a:xfrm>
          <a:prstGeom prst="rect">
            <a:avLst/>
          </a:prstGeom>
          <a:solidFill>
            <a:srgbClr val="06456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6EE089B-42EA-C28D-A5A9-AB29F7D130A7}"/>
              </a:ext>
            </a:extLst>
          </p:cNvPr>
          <p:cNvSpPr txBox="1"/>
          <p:nvPr/>
        </p:nvSpPr>
        <p:spPr>
          <a:xfrm>
            <a:off x="7381512" y="3984459"/>
            <a:ext cx="17624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>
                <a:solidFill>
                  <a:schemeClr val="bg1"/>
                </a:solidFill>
                <a:latin typeface="Futura PT Book" panose="020B0502020204020303" pitchFamily="34" charset="0"/>
              </a:rPr>
              <a:t>Virus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7CC9331-5D83-BF90-D632-88B96FD11FED}"/>
              </a:ext>
            </a:extLst>
          </p:cNvPr>
          <p:cNvSpPr txBox="1"/>
          <p:nvPr/>
        </p:nvSpPr>
        <p:spPr>
          <a:xfrm>
            <a:off x="4042282" y="2447911"/>
            <a:ext cx="17624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>
                <a:solidFill>
                  <a:schemeClr val="bg1"/>
                </a:solidFill>
                <a:latin typeface="Futura PT Book" panose="020B0502020204020303" pitchFamily="34" charset="0"/>
              </a:rPr>
              <a:t>Sanitation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D47C980-F7BC-2F64-F950-8E9CB2CEA53C}"/>
              </a:ext>
            </a:extLst>
          </p:cNvPr>
          <p:cNvSpPr txBox="1"/>
          <p:nvPr/>
        </p:nvSpPr>
        <p:spPr>
          <a:xfrm>
            <a:off x="7187573" y="2426473"/>
            <a:ext cx="17624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>
                <a:solidFill>
                  <a:schemeClr val="bg1"/>
                </a:solidFill>
                <a:latin typeface="Futura PT Book" panose="020B0502020204020303" pitchFamily="34" charset="0"/>
              </a:rPr>
              <a:t>Diagnosis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858E4B8-E1F8-5CC1-6E64-01A39AD1AD44}"/>
              </a:ext>
            </a:extLst>
          </p:cNvPr>
          <p:cNvSpPr txBox="1"/>
          <p:nvPr/>
        </p:nvSpPr>
        <p:spPr>
          <a:xfrm>
            <a:off x="1063780" y="4012833"/>
            <a:ext cx="17624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>
                <a:solidFill>
                  <a:schemeClr val="bg1"/>
                </a:solidFill>
                <a:latin typeface="Futura PT Book" panose="020B0502020204020303" pitchFamily="34" charset="0"/>
              </a:rPr>
              <a:t>Parasites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F8EC68B-E15C-480D-6AF9-3581B585A68F}"/>
              </a:ext>
            </a:extLst>
          </p:cNvPr>
          <p:cNvSpPr txBox="1"/>
          <p:nvPr/>
        </p:nvSpPr>
        <p:spPr>
          <a:xfrm>
            <a:off x="4231727" y="3988643"/>
            <a:ext cx="17624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>
                <a:solidFill>
                  <a:schemeClr val="bg1"/>
                </a:solidFill>
                <a:latin typeface="Futura PT Book" panose="020B0502020204020303" pitchFamily="34" charset="0"/>
              </a:rPr>
              <a:t>Bacteria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97FF20C-3D55-E9F5-C29A-F6786EFFAE7B}"/>
              </a:ext>
            </a:extLst>
          </p:cNvPr>
          <p:cNvSpPr txBox="1"/>
          <p:nvPr/>
        </p:nvSpPr>
        <p:spPr>
          <a:xfrm>
            <a:off x="798382" y="2441752"/>
            <a:ext cx="17624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>
                <a:solidFill>
                  <a:schemeClr val="bg1"/>
                </a:solidFill>
                <a:latin typeface="Futura PT Book" panose="020B0502020204020303" pitchFamily="34" charset="0"/>
              </a:rPr>
              <a:t>Contamination</a:t>
            </a:r>
          </a:p>
        </p:txBody>
      </p:sp>
    </p:spTree>
    <p:extLst>
      <p:ext uri="{BB962C8B-B14F-4D97-AF65-F5344CB8AC3E}">
        <p14:creationId xmlns:p14="http://schemas.microsoft.com/office/powerpoint/2010/main" val="2470393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19">
            <a:hlinkClick r:id="rId3" action="ppaction://hlinksldjump"/>
          </p:cNvPr>
          <p:cNvSpPr/>
          <p:nvPr/>
        </p:nvSpPr>
        <p:spPr>
          <a:xfrm>
            <a:off x="2609193" y="1983459"/>
            <a:ext cx="3389585" cy="1785444"/>
          </a:xfrm>
          <a:prstGeom prst="rect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1E16A0CE-AF01-3B5B-C55D-E8D6498E86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Futura PT Demi" panose="020B0702020204020303" pitchFamily="34" charset="0"/>
              </a:rPr>
              <a:t>Good Job that is the right answer!</a:t>
            </a:r>
          </a:p>
        </p:txBody>
      </p:sp>
      <p:pic>
        <p:nvPicPr>
          <p:cNvPr id="7" name="Picture 6" descr="A close up of a spider&#10;&#10;Description automatically generated with medium confidence">
            <a:extLst>
              <a:ext uri="{FF2B5EF4-FFF2-40B4-BE49-F238E27FC236}">
                <a16:creationId xmlns:a16="http://schemas.microsoft.com/office/drawing/2014/main" id="{97869840-713B-7E81-F675-3AA8DC06605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593427" y="1556181"/>
            <a:ext cx="4693200" cy="26400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9" name="Google Shape;129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690175" y="1549825"/>
            <a:ext cx="3371000" cy="2043850"/>
          </a:xfrm>
          <a:prstGeom prst="rect">
            <a:avLst/>
          </a:prstGeom>
          <a:noFill/>
          <a:ln>
            <a:noFill/>
          </a:ln>
        </p:spPr>
      </p:pic>
      <p:sp>
        <p:nvSpPr>
          <p:cNvPr id="130" name="Google Shape;130;p20">
            <a:hlinkClick r:id="rId4" action="ppaction://hlinksldjump"/>
          </p:cNvPr>
          <p:cNvSpPr/>
          <p:nvPr/>
        </p:nvSpPr>
        <p:spPr>
          <a:xfrm>
            <a:off x="2952510" y="1744650"/>
            <a:ext cx="2957100" cy="1654200"/>
          </a:xfrm>
          <a:prstGeom prst="rect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97BD183-F6CC-00C6-55BB-F1C9C53F18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>
                <a:latin typeface="Futura PT Demi" panose="020B0702020204020303" pitchFamily="34" charset="0"/>
              </a:rPr>
              <a:t>Oops wrong answer, click the icon and go back!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21"/>
          <p:cNvSpPr txBox="1">
            <a:spLocks noGrp="1"/>
          </p:cNvSpPr>
          <p:nvPr>
            <p:ph type="title" idx="4294967295"/>
          </p:nvPr>
        </p:nvSpPr>
        <p:spPr>
          <a:xfrm>
            <a:off x="387900" y="158600"/>
            <a:ext cx="8368200" cy="985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dirty="0">
                <a:solidFill>
                  <a:schemeClr val="bg1"/>
                </a:solidFill>
                <a:latin typeface="Futura PT Book" panose="020B0502020204020303" pitchFamily="34" charset="0"/>
                <a:ea typeface="Arial"/>
                <a:cs typeface="Arial"/>
                <a:sym typeface="Arial"/>
              </a:rPr>
              <a:t>When it comes to preventing the spread of infectious disease, beauty professionals must understand and be prepared to deal with five types of potentially harmful organisms</a:t>
            </a:r>
            <a:endParaRPr sz="1800" dirty="0">
              <a:solidFill>
                <a:schemeClr val="bg1"/>
              </a:solidFill>
              <a:latin typeface="Futura PT Book" panose="020B0502020204020303" pitchFamily="34" charset="0"/>
            </a:endParaRPr>
          </a:p>
        </p:txBody>
      </p:sp>
      <p:sp>
        <p:nvSpPr>
          <p:cNvPr id="137" name="Google Shape;137;p21">
            <a:hlinkClick r:id="rId3" action="ppaction://hlinksldjump"/>
          </p:cNvPr>
          <p:cNvSpPr/>
          <p:nvPr/>
        </p:nvSpPr>
        <p:spPr>
          <a:xfrm>
            <a:off x="2027950" y="1491425"/>
            <a:ext cx="1733400" cy="3160800"/>
          </a:xfrm>
          <a:prstGeom prst="bevel">
            <a:avLst>
              <a:gd name="adj" fmla="val 12500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 b="1" dirty="0">
                <a:latin typeface="Impact"/>
                <a:ea typeface="Impact"/>
                <a:cs typeface="Impact"/>
                <a:sym typeface="Impact"/>
              </a:rPr>
              <a:t>Virus </a:t>
            </a:r>
            <a:endParaRPr sz="3000" b="1" dirty="0">
              <a:latin typeface="Impact"/>
              <a:ea typeface="Impact"/>
              <a:cs typeface="Impact"/>
              <a:sym typeface="Impact"/>
            </a:endParaRPr>
          </a:p>
        </p:txBody>
      </p:sp>
      <p:sp>
        <p:nvSpPr>
          <p:cNvPr id="138" name="Google Shape;138;p21">
            <a:hlinkClick r:id="rId4"/>
          </p:cNvPr>
          <p:cNvSpPr/>
          <p:nvPr/>
        </p:nvSpPr>
        <p:spPr>
          <a:xfrm>
            <a:off x="7556725" y="1421975"/>
            <a:ext cx="1472700" cy="3211800"/>
          </a:xfrm>
          <a:prstGeom prst="bevel">
            <a:avLst>
              <a:gd name="adj" fmla="val 12500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 b="1" dirty="0">
                <a:latin typeface="Impact"/>
                <a:ea typeface="Impact"/>
                <a:cs typeface="Impact"/>
                <a:sym typeface="Impact"/>
              </a:rPr>
              <a:t>Fungi</a:t>
            </a:r>
            <a:endParaRPr sz="3000" b="1" dirty="0">
              <a:latin typeface="Impact"/>
              <a:ea typeface="Impact"/>
              <a:cs typeface="Impact"/>
              <a:sym typeface="Impact"/>
            </a:endParaRPr>
          </a:p>
        </p:txBody>
      </p:sp>
      <p:sp>
        <p:nvSpPr>
          <p:cNvPr id="139" name="Google Shape;139;p21">
            <a:hlinkClick r:id="rId5" action="ppaction://hlinksldjump"/>
          </p:cNvPr>
          <p:cNvSpPr/>
          <p:nvPr/>
        </p:nvSpPr>
        <p:spPr>
          <a:xfrm>
            <a:off x="3829275" y="1472800"/>
            <a:ext cx="1858200" cy="3160800"/>
          </a:xfrm>
          <a:prstGeom prst="bevel">
            <a:avLst>
              <a:gd name="adj" fmla="val 12500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 b="1" dirty="0">
                <a:latin typeface="Impact"/>
                <a:ea typeface="Impact"/>
                <a:cs typeface="Impact"/>
                <a:sym typeface="Impact"/>
              </a:rPr>
              <a:t>Parasites</a:t>
            </a:r>
            <a:endParaRPr sz="2400" b="1" dirty="0">
              <a:latin typeface="Impact"/>
              <a:ea typeface="Impact"/>
              <a:cs typeface="Impact"/>
              <a:sym typeface="Impact"/>
            </a:endParaRPr>
          </a:p>
        </p:txBody>
      </p:sp>
      <p:sp>
        <p:nvSpPr>
          <p:cNvPr id="140" name="Google Shape;140;p21"/>
          <p:cNvSpPr/>
          <p:nvPr/>
        </p:nvSpPr>
        <p:spPr>
          <a:xfrm>
            <a:off x="5789300" y="1440425"/>
            <a:ext cx="1671000" cy="3211800"/>
          </a:xfrm>
          <a:prstGeom prst="bevel">
            <a:avLst>
              <a:gd name="adj" fmla="val 12500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 dirty="0">
                <a:latin typeface="Impact"/>
                <a:ea typeface="Impact"/>
                <a:cs typeface="Impact"/>
                <a:sym typeface="Impact"/>
              </a:rPr>
              <a:t>Biofilms</a:t>
            </a:r>
            <a:endParaRPr sz="2400" b="1" dirty="0">
              <a:latin typeface="Impact"/>
              <a:ea typeface="Impact"/>
              <a:cs typeface="Impact"/>
              <a:sym typeface="Impact"/>
            </a:endParaRPr>
          </a:p>
        </p:txBody>
      </p:sp>
      <p:sp>
        <p:nvSpPr>
          <p:cNvPr id="141" name="Google Shape;141;p21"/>
          <p:cNvSpPr/>
          <p:nvPr/>
        </p:nvSpPr>
        <p:spPr>
          <a:xfrm>
            <a:off x="67925" y="1472800"/>
            <a:ext cx="1892100" cy="3160800"/>
          </a:xfrm>
          <a:prstGeom prst="bevel">
            <a:avLst>
              <a:gd name="adj" fmla="val 12500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 b="1" dirty="0">
                <a:latin typeface="Impact"/>
                <a:ea typeface="Impact"/>
                <a:cs typeface="Impact"/>
                <a:sym typeface="Impact"/>
              </a:rPr>
              <a:t>BACTERIA</a:t>
            </a:r>
            <a:r>
              <a:rPr lang="en" dirty="0"/>
              <a:t> </a:t>
            </a:r>
            <a:endParaRPr dirty="0"/>
          </a:p>
        </p:txBody>
      </p:sp>
      <p:sp>
        <p:nvSpPr>
          <p:cNvPr id="142" name="Google Shape;142;p21">
            <a:hlinkClick r:id="rId6" action="ppaction://hlinksldjump"/>
          </p:cNvPr>
          <p:cNvSpPr/>
          <p:nvPr/>
        </p:nvSpPr>
        <p:spPr>
          <a:xfrm>
            <a:off x="147275" y="1421850"/>
            <a:ext cx="1733400" cy="3160800"/>
          </a:xfrm>
          <a:prstGeom prst="rect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3" name="Google Shape;143;p21">
            <a:hlinkClick r:id="rId7" action="ppaction://hlinksldjump"/>
          </p:cNvPr>
          <p:cNvSpPr/>
          <p:nvPr/>
        </p:nvSpPr>
        <p:spPr>
          <a:xfrm>
            <a:off x="5834575" y="1472800"/>
            <a:ext cx="1608900" cy="3217500"/>
          </a:xfrm>
          <a:prstGeom prst="rect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" name="Rectangle: Beveled 1">
            <a:hlinkClick r:id="rId8" action="ppaction://hlinksldjump"/>
            <a:extLst>
              <a:ext uri="{FF2B5EF4-FFF2-40B4-BE49-F238E27FC236}">
                <a16:creationId xmlns:a16="http://schemas.microsoft.com/office/drawing/2014/main" id="{CC6836CB-53E9-83BF-151B-46831E402505}"/>
              </a:ext>
            </a:extLst>
          </p:cNvPr>
          <p:cNvSpPr/>
          <p:nvPr/>
        </p:nvSpPr>
        <p:spPr>
          <a:xfrm>
            <a:off x="4161234" y="4790222"/>
            <a:ext cx="821532" cy="308281"/>
          </a:xfrm>
          <a:prstGeom prst="bevel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END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21"/>
          <p:cNvSpPr txBox="1">
            <a:spLocks noGrp="1"/>
          </p:cNvSpPr>
          <p:nvPr>
            <p:ph type="title"/>
          </p:nvPr>
        </p:nvSpPr>
        <p:spPr>
          <a:xfrm>
            <a:off x="510408" y="182459"/>
            <a:ext cx="7886700" cy="994172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dirty="0">
                <a:latin typeface="Futura PT Book" panose="020B0502020204020303" pitchFamily="34" charset="0"/>
                <a:ea typeface="Arial"/>
                <a:cs typeface="Arial"/>
                <a:sym typeface="Arial"/>
              </a:rPr>
              <a:t>When it comes to preventing the spread of infectious disease, beauty professionals must understand and be prepared to deal with five types of potentially harmful organisms</a:t>
            </a:r>
            <a:endParaRPr sz="1800" dirty="0">
              <a:latin typeface="Futura PT Book" panose="020B0502020204020303" pitchFamily="34" charset="0"/>
            </a:endParaRPr>
          </a:p>
        </p:txBody>
      </p:sp>
      <p:sp>
        <p:nvSpPr>
          <p:cNvPr id="137" name="Google Shape;137;p21">
            <a:hlinkClick r:id="rId3" action="ppaction://hlinksldjump"/>
          </p:cNvPr>
          <p:cNvSpPr/>
          <p:nvPr/>
        </p:nvSpPr>
        <p:spPr>
          <a:xfrm>
            <a:off x="2043716" y="1254942"/>
            <a:ext cx="1733400" cy="3160800"/>
          </a:xfrm>
          <a:prstGeom prst="bevel">
            <a:avLst>
              <a:gd name="adj" fmla="val 12500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 b="1" dirty="0">
                <a:latin typeface="Impact"/>
                <a:ea typeface="Impact"/>
                <a:cs typeface="Impact"/>
                <a:sym typeface="Impact"/>
              </a:rPr>
              <a:t>Virus </a:t>
            </a:r>
            <a:endParaRPr sz="3000" b="1" dirty="0">
              <a:latin typeface="Impact"/>
              <a:ea typeface="Impact"/>
              <a:cs typeface="Impact"/>
              <a:sym typeface="Impact"/>
            </a:endParaRPr>
          </a:p>
        </p:txBody>
      </p:sp>
      <p:sp>
        <p:nvSpPr>
          <p:cNvPr id="138" name="Google Shape;138;p21">
            <a:hlinkClick r:id="rId4"/>
          </p:cNvPr>
          <p:cNvSpPr/>
          <p:nvPr/>
        </p:nvSpPr>
        <p:spPr>
          <a:xfrm>
            <a:off x="7572491" y="1185492"/>
            <a:ext cx="1472700" cy="3211800"/>
          </a:xfrm>
          <a:prstGeom prst="bevel">
            <a:avLst>
              <a:gd name="adj" fmla="val 12500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 b="1" dirty="0">
                <a:latin typeface="Impact"/>
                <a:ea typeface="Impact"/>
                <a:cs typeface="Impact"/>
                <a:sym typeface="Impact"/>
              </a:rPr>
              <a:t>Fungi</a:t>
            </a:r>
            <a:endParaRPr sz="3000" b="1" dirty="0">
              <a:latin typeface="Impact"/>
              <a:ea typeface="Impact"/>
              <a:cs typeface="Impact"/>
              <a:sym typeface="Impact"/>
            </a:endParaRPr>
          </a:p>
        </p:txBody>
      </p:sp>
      <p:sp>
        <p:nvSpPr>
          <p:cNvPr id="139" name="Google Shape;139;p21">
            <a:hlinkClick r:id="rId5" action="ppaction://hlinksldjump"/>
          </p:cNvPr>
          <p:cNvSpPr/>
          <p:nvPr/>
        </p:nvSpPr>
        <p:spPr>
          <a:xfrm>
            <a:off x="3845041" y="1236317"/>
            <a:ext cx="1858200" cy="3160800"/>
          </a:xfrm>
          <a:prstGeom prst="bevel">
            <a:avLst>
              <a:gd name="adj" fmla="val 12500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 b="1" dirty="0">
                <a:latin typeface="Impact"/>
                <a:ea typeface="Impact"/>
                <a:cs typeface="Impact"/>
                <a:sym typeface="Impact"/>
              </a:rPr>
              <a:t>Parasites</a:t>
            </a:r>
            <a:endParaRPr sz="2400" b="1" dirty="0">
              <a:latin typeface="Impact"/>
              <a:ea typeface="Impact"/>
              <a:cs typeface="Impact"/>
              <a:sym typeface="Impact"/>
            </a:endParaRPr>
          </a:p>
        </p:txBody>
      </p:sp>
      <p:sp>
        <p:nvSpPr>
          <p:cNvPr id="140" name="Google Shape;140;p21"/>
          <p:cNvSpPr/>
          <p:nvPr/>
        </p:nvSpPr>
        <p:spPr>
          <a:xfrm>
            <a:off x="5805066" y="1203942"/>
            <a:ext cx="1671000" cy="3211800"/>
          </a:xfrm>
          <a:prstGeom prst="bevel">
            <a:avLst>
              <a:gd name="adj" fmla="val 12500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 dirty="0">
                <a:latin typeface="Impact"/>
                <a:ea typeface="Impact"/>
                <a:cs typeface="Impact"/>
                <a:sym typeface="Impact"/>
              </a:rPr>
              <a:t>Biofilms</a:t>
            </a:r>
            <a:endParaRPr sz="2400" b="1" dirty="0">
              <a:latin typeface="Impact"/>
              <a:ea typeface="Impact"/>
              <a:cs typeface="Impact"/>
              <a:sym typeface="Impact"/>
            </a:endParaRPr>
          </a:p>
        </p:txBody>
      </p:sp>
      <p:sp>
        <p:nvSpPr>
          <p:cNvPr id="141" name="Google Shape;141;p21"/>
          <p:cNvSpPr/>
          <p:nvPr/>
        </p:nvSpPr>
        <p:spPr>
          <a:xfrm>
            <a:off x="83691" y="1236317"/>
            <a:ext cx="1892100" cy="3160800"/>
          </a:xfrm>
          <a:prstGeom prst="bevel">
            <a:avLst>
              <a:gd name="adj" fmla="val 12500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 b="1" dirty="0">
                <a:latin typeface="Impact"/>
                <a:ea typeface="Impact"/>
                <a:cs typeface="Impact"/>
                <a:sym typeface="Impact"/>
              </a:rPr>
              <a:t>BACTERIA</a:t>
            </a:r>
            <a:r>
              <a:rPr lang="en" dirty="0"/>
              <a:t> </a:t>
            </a:r>
            <a:endParaRPr dirty="0"/>
          </a:p>
        </p:txBody>
      </p:sp>
      <p:sp>
        <p:nvSpPr>
          <p:cNvPr id="142" name="Google Shape;142;p21">
            <a:hlinkClick r:id="rId6" action="ppaction://hlinksldjump"/>
          </p:cNvPr>
          <p:cNvSpPr/>
          <p:nvPr/>
        </p:nvSpPr>
        <p:spPr>
          <a:xfrm>
            <a:off x="163041" y="1185367"/>
            <a:ext cx="1733400" cy="3160800"/>
          </a:xfrm>
          <a:prstGeom prst="rect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3" name="Google Shape;143;p21">
            <a:hlinkClick r:id="rId7" action="ppaction://hlinksldjump"/>
          </p:cNvPr>
          <p:cNvSpPr/>
          <p:nvPr/>
        </p:nvSpPr>
        <p:spPr>
          <a:xfrm>
            <a:off x="5850341" y="1236317"/>
            <a:ext cx="1608900" cy="3217500"/>
          </a:xfrm>
          <a:prstGeom prst="rect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" name="Rectangle: Beveled 1">
            <a:hlinkClick r:id="rId8" action="ppaction://hlinksldjump"/>
            <a:extLst>
              <a:ext uri="{FF2B5EF4-FFF2-40B4-BE49-F238E27FC236}">
                <a16:creationId xmlns:a16="http://schemas.microsoft.com/office/drawing/2014/main" id="{CC6836CB-53E9-83BF-151B-46831E402505}"/>
              </a:ext>
            </a:extLst>
          </p:cNvPr>
          <p:cNvSpPr/>
          <p:nvPr/>
        </p:nvSpPr>
        <p:spPr>
          <a:xfrm>
            <a:off x="4177000" y="4553739"/>
            <a:ext cx="821532" cy="308281"/>
          </a:xfrm>
          <a:prstGeom prst="bevel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END</a:t>
            </a:r>
          </a:p>
        </p:txBody>
      </p:sp>
    </p:spTree>
    <p:extLst>
      <p:ext uri="{BB962C8B-B14F-4D97-AF65-F5344CB8AC3E}">
        <p14:creationId xmlns:p14="http://schemas.microsoft.com/office/powerpoint/2010/main" val="19169464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81AE871-B7CF-EC99-2395-4FE555F98A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0621" y="520081"/>
            <a:ext cx="7066473" cy="3932150"/>
          </a:xfrm>
          <a:prstGeom prst="rect">
            <a:avLst/>
          </a:prstGeom>
        </p:spPr>
      </p:pic>
      <p:sp>
        <p:nvSpPr>
          <p:cNvPr id="6" name="Google Shape;190;p29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55D5F563-5068-44F2-4F63-DA89B7035499}"/>
              </a:ext>
            </a:extLst>
          </p:cNvPr>
          <p:cNvSpPr/>
          <p:nvPr/>
        </p:nvSpPr>
        <p:spPr>
          <a:xfrm>
            <a:off x="6692462" y="3752192"/>
            <a:ext cx="1926668" cy="989467"/>
          </a:xfrm>
          <a:prstGeom prst="rect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3749409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30"/>
          <p:cNvSpPr txBox="1"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>
                <a:sym typeface="Arial"/>
              </a:rPr>
              <a:t>Spherical (cocci) </a:t>
            </a:r>
            <a:endParaRPr lang="en-US" dirty="0"/>
          </a:p>
        </p:txBody>
      </p:sp>
      <p:sp>
        <p:nvSpPr>
          <p:cNvPr id="196" name="Google Shape;196;p30"/>
          <p:cNvSpPr txBox="1"/>
          <p:nvPr/>
        </p:nvSpPr>
        <p:spPr>
          <a:xfrm>
            <a:off x="532475" y="339875"/>
            <a:ext cx="81117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>
                <a:solidFill>
                  <a:schemeClr val="dk1"/>
                </a:solidFill>
                <a:latin typeface="Futura PT Demi" panose="020B0702020204020303" pitchFamily="34" charset="0"/>
                <a:ea typeface="Roboto"/>
                <a:cs typeface="Roboto"/>
                <a:sym typeface="Roboto"/>
              </a:rPr>
              <a:t>Classification of pathogenic bacteria </a:t>
            </a:r>
            <a:endParaRPr sz="3000">
              <a:solidFill>
                <a:schemeClr val="dk1"/>
              </a:solidFill>
              <a:latin typeface="Futura PT Demi" panose="020B0702020204020303" pitchFamily="34" charset="0"/>
              <a:ea typeface="Roboto"/>
              <a:cs typeface="Roboto"/>
              <a:sym typeface="Roboto"/>
            </a:endParaRPr>
          </a:p>
        </p:txBody>
      </p:sp>
      <p:pic>
        <p:nvPicPr>
          <p:cNvPr id="197" name="Google Shape;197;p3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649602" y="1562238"/>
            <a:ext cx="4185495" cy="29932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31"/>
          <p:cNvSpPr txBox="1"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>
                <a:latin typeface="Futura PT Book" panose="020B0502020204020303" pitchFamily="34" charset="0"/>
                <a:sym typeface="Arial"/>
              </a:rPr>
              <a:t>Spiral (spirilla) spiral shaped bacteria </a:t>
            </a:r>
            <a:endParaRPr lang="en-US" dirty="0">
              <a:latin typeface="Futura PT Book" panose="020B0502020204020303" pitchFamily="34" charset="0"/>
            </a:endParaRPr>
          </a:p>
        </p:txBody>
      </p:sp>
      <p:pic>
        <p:nvPicPr>
          <p:cNvPr id="203" name="Google Shape;203;p3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677750" y="1891975"/>
            <a:ext cx="3836874" cy="28776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32"/>
          <p:cNvSpPr txBox="1"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>
                <a:sym typeface="Arial"/>
              </a:rPr>
              <a:t> </a:t>
            </a:r>
            <a:r>
              <a:rPr lang="en-US" dirty="0">
                <a:latin typeface="Futura PT Book" panose="020B0502020204020303" pitchFamily="34" charset="0"/>
                <a:sym typeface="Arial"/>
              </a:rPr>
              <a:t>Rod (bacilli) rod shaped bacteria </a:t>
            </a:r>
          </a:p>
          <a:p>
            <a:pPr lvl="0"/>
            <a:endParaRPr lang="en-US" dirty="0">
              <a:latin typeface="Futura PT Book" panose="020B0502020204020303" pitchFamily="34" charset="0"/>
              <a:sym typeface="Arial"/>
            </a:endParaRPr>
          </a:p>
          <a:p>
            <a:pPr lvl="0"/>
            <a:endParaRPr lang="en-US" dirty="0">
              <a:sym typeface="Arial"/>
            </a:endParaRPr>
          </a:p>
        </p:txBody>
      </p:sp>
      <p:pic>
        <p:nvPicPr>
          <p:cNvPr id="209" name="Google Shape;209;p3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246797" y="755250"/>
            <a:ext cx="2615750" cy="3633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33"/>
          <p:cNvSpPr txBox="1"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>
                <a:latin typeface="Futura PT Book" panose="020B0502020204020303" pitchFamily="34" charset="0"/>
                <a:sym typeface="Arial"/>
              </a:rPr>
              <a:t>Comma (</a:t>
            </a:r>
            <a:r>
              <a:rPr lang="en-US" dirty="0" err="1">
                <a:latin typeface="Futura PT Book" panose="020B0502020204020303" pitchFamily="34" charset="0"/>
                <a:sym typeface="Arial"/>
              </a:rPr>
              <a:t>vibrios</a:t>
            </a:r>
            <a:r>
              <a:rPr lang="en-US" dirty="0">
                <a:latin typeface="Futura PT Book" panose="020B0502020204020303" pitchFamily="34" charset="0"/>
                <a:sym typeface="Arial"/>
              </a:rPr>
              <a:t>) or corkscrew (spirochaetes)</a:t>
            </a:r>
            <a:endParaRPr lang="en-US" dirty="0">
              <a:latin typeface="Futura PT Book" panose="020B0502020204020303" pitchFamily="34" charset="0"/>
            </a:endParaRPr>
          </a:p>
        </p:txBody>
      </p:sp>
      <p:pic>
        <p:nvPicPr>
          <p:cNvPr id="215" name="Google Shape;215;p3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862222" y="1132925"/>
            <a:ext cx="2419476" cy="33878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hlinkClick r:id="rId3" action="ppaction://hlinksldjump"/>
            <a:extLst>
              <a:ext uri="{FF2B5EF4-FFF2-40B4-BE49-F238E27FC236}">
                <a16:creationId xmlns:a16="http://schemas.microsoft.com/office/drawing/2014/main" id="{23809243-36B0-2D9F-F2FC-4076481D093E}"/>
              </a:ext>
            </a:extLst>
          </p:cNvPr>
          <p:cNvSpPr/>
          <p:nvPr/>
        </p:nvSpPr>
        <p:spPr>
          <a:xfrm>
            <a:off x="1024758" y="878928"/>
            <a:ext cx="6503276" cy="338564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F93C09E7-66D6-14EF-59DA-7CCCBAE1225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62771" y="918345"/>
            <a:ext cx="5976078" cy="3263532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DF7F89BD-013D-DAE6-4069-31D0FEFBEAF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0622" y="539768"/>
            <a:ext cx="7155037" cy="4063963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F925304E-2955-EF61-9B8D-FA44EDF1469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3993" y="630621"/>
            <a:ext cx="6439338" cy="3720884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FE23DC3A-2ADC-53FD-6AEF-668FF631C8F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045" t="9505" r="9495" b="13605"/>
          <a:stretch/>
        </p:blipFill>
        <p:spPr>
          <a:xfrm>
            <a:off x="1314448" y="587828"/>
            <a:ext cx="6253053" cy="3673929"/>
          </a:xfrm>
          <a:prstGeom prst="rect">
            <a:avLst/>
          </a:prstGeom>
        </p:spPr>
      </p:pic>
      <p:sp>
        <p:nvSpPr>
          <p:cNvPr id="156" name="Google Shape;156;p24">
            <a:hlinkClick r:id="rId4" action="ppaction://hlinksldjump"/>
          </p:cNvPr>
          <p:cNvSpPr/>
          <p:nvPr/>
        </p:nvSpPr>
        <p:spPr>
          <a:xfrm>
            <a:off x="1102178" y="480780"/>
            <a:ext cx="6569900" cy="3976920"/>
          </a:xfrm>
          <a:prstGeom prst="rect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57" name="Google Shape;157;p24">
            <a:hlinkClick r:id="rId5"/>
          </p:cNvPr>
          <p:cNvSpPr/>
          <p:nvPr/>
        </p:nvSpPr>
        <p:spPr>
          <a:xfrm>
            <a:off x="3139678" y="1899664"/>
            <a:ext cx="1959900" cy="271800"/>
          </a:xfrm>
          <a:prstGeom prst="rect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8" name="Google Shape;158;p24">
            <a:hlinkClick r:id="rId6"/>
          </p:cNvPr>
          <p:cNvSpPr/>
          <p:nvPr/>
        </p:nvSpPr>
        <p:spPr>
          <a:xfrm>
            <a:off x="3105703" y="2330164"/>
            <a:ext cx="1676700" cy="271800"/>
          </a:xfrm>
          <a:prstGeom prst="rect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9" name="Google Shape;159;p24">
            <a:hlinkClick r:id="rId7"/>
          </p:cNvPr>
          <p:cNvSpPr/>
          <p:nvPr/>
        </p:nvSpPr>
        <p:spPr>
          <a:xfrm>
            <a:off x="2981078" y="2613389"/>
            <a:ext cx="2288400" cy="475800"/>
          </a:xfrm>
          <a:prstGeom prst="rect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0" name="Google Shape;160;p24">
            <a:hlinkClick r:id="rId8"/>
          </p:cNvPr>
          <p:cNvSpPr/>
          <p:nvPr/>
        </p:nvSpPr>
        <p:spPr>
          <a:xfrm>
            <a:off x="3003728" y="3145864"/>
            <a:ext cx="2447100" cy="339900"/>
          </a:xfrm>
          <a:prstGeom prst="rect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A7A2981A-833C-68E9-5994-D8B68E4F0B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1499" y="701565"/>
            <a:ext cx="6967649" cy="3947499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Logo&#10;&#10;Description automatically generated">
            <a:extLst>
              <a:ext uri="{FF2B5EF4-FFF2-40B4-BE49-F238E27FC236}">
                <a16:creationId xmlns:a16="http://schemas.microsoft.com/office/drawing/2014/main" id="{8B71182A-D341-4E35-EFB1-A99D7E2F953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91532" y="129175"/>
            <a:ext cx="1031600" cy="103747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647EB29-B023-DB58-9D15-E5D403CF8EF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907259"/>
            <a:ext cx="9144000" cy="24436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8893213-C857-233B-733A-AE7B04ACFE3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225288"/>
            <a:ext cx="358171" cy="609653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28"/>
          <p:cNvSpPr txBox="1">
            <a:spLocks noGrp="1"/>
          </p:cNvSpPr>
          <p:nvPr>
            <p:ph idx="1"/>
          </p:nvPr>
        </p:nvSpPr>
        <p:spPr>
          <a:xfrm>
            <a:off x="628650" y="1440164"/>
            <a:ext cx="7886700" cy="326350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850" dirty="0">
                <a:latin typeface="Futura PT Book" panose="020B0502020204020303" pitchFamily="34" charset="0"/>
              </a:rPr>
              <a:t>-</a:t>
            </a:r>
            <a:r>
              <a:rPr lang="en" sz="2000" dirty="0">
                <a:latin typeface="Futura PT Book" panose="020B0502020204020303" pitchFamily="34" charset="0"/>
              </a:rPr>
              <a:t>Prevention through proper cleaning, disinfection and sterilization process</a:t>
            </a:r>
            <a:endParaRPr sz="2000" dirty="0">
              <a:latin typeface="Futura PT Book" panose="020B0502020204020303" pitchFamily="34" charset="0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2000" dirty="0">
                <a:latin typeface="Futura PT Book" panose="020B0502020204020303" pitchFamily="34" charset="0"/>
              </a:rPr>
              <a:t>-Prevention through properly following all procedures </a:t>
            </a:r>
            <a:endParaRPr sz="2000" dirty="0">
              <a:latin typeface="Futura PT Book" panose="020B0502020204020303" pitchFamily="34" charset="0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2000" dirty="0">
                <a:latin typeface="Futura PT Book" panose="020B0502020204020303" pitchFamily="34" charset="0"/>
              </a:rPr>
              <a:t>-Preventions through hand washing and safe handling</a:t>
            </a:r>
            <a:endParaRPr sz="2000" dirty="0">
              <a:latin typeface="Futura PT Book" panose="020B0502020204020303" pitchFamily="34" charset="0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2000" dirty="0">
                <a:latin typeface="Futura PT Book" panose="020B0502020204020303" pitchFamily="34" charset="0"/>
              </a:rPr>
              <a:t>- Prevention through vaccination</a:t>
            </a:r>
            <a:endParaRPr sz="2000" dirty="0">
              <a:latin typeface="Futura PT Book" panose="020B0502020204020303" pitchFamily="34" charset="0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2000" dirty="0">
                <a:latin typeface="Futura PT Book" panose="020B0502020204020303" pitchFamily="34" charset="0"/>
              </a:rPr>
              <a:t>- Class exercise: </a:t>
            </a:r>
            <a:endParaRPr sz="2000" dirty="0">
              <a:latin typeface="Futura PT Book" panose="020B0502020204020303" pitchFamily="34" charset="0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2000" dirty="0">
                <a:latin typeface="Futura PT Book" panose="020B0502020204020303" pitchFamily="34" charset="0"/>
              </a:rPr>
              <a:t>Make a list of viruses that can be easily transmitted on a Spa or salon setting </a:t>
            </a:r>
            <a:endParaRPr sz="2000" dirty="0">
              <a:latin typeface="Futura PT Book" panose="020B0502020204020303" pitchFamily="34" charset="0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 dirty="0">
              <a:latin typeface="Futura PT Book" panose="020B0502020204020303" pitchFamily="34" charset="0"/>
            </a:endParaRPr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endParaRPr dirty="0">
              <a:latin typeface="Futura PT Book" panose="020B0502020204020303" pitchFamily="34" charset="0"/>
            </a:endParaRPr>
          </a:p>
        </p:txBody>
      </p:sp>
      <p:sp>
        <p:nvSpPr>
          <p:cNvPr id="184" name="Google Shape;184;p28"/>
          <p:cNvSpPr txBox="1"/>
          <p:nvPr/>
        </p:nvSpPr>
        <p:spPr>
          <a:xfrm>
            <a:off x="552208" y="242380"/>
            <a:ext cx="7559150" cy="10464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 dirty="0">
                <a:solidFill>
                  <a:schemeClr val="tx1"/>
                </a:solidFill>
                <a:latin typeface="Futura PT Demi" panose="020B0702020204020303" pitchFamily="34" charset="0"/>
                <a:ea typeface="Roboto"/>
                <a:cs typeface="Roboto"/>
                <a:sym typeface="Roboto"/>
              </a:rPr>
              <a:t>There is no cure for virus but we can prevent them through :</a:t>
            </a:r>
            <a:endParaRPr sz="2800" dirty="0">
              <a:solidFill>
                <a:schemeClr val="tx1"/>
              </a:solidFill>
              <a:latin typeface="Futura PT Demi" panose="020B0702020204020303" pitchFamily="34" charset="0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Google Shape;224;p35"/>
          <p:cNvSpPr txBox="1">
            <a:spLocks noGrp="1"/>
          </p:cNvSpPr>
          <p:nvPr>
            <p:ph idx="1"/>
          </p:nvPr>
        </p:nvSpPr>
        <p:spPr>
          <a:xfrm>
            <a:off x="557706" y="1763357"/>
            <a:ext cx="7886700" cy="326350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 dirty="0">
                <a:highlight>
                  <a:schemeClr val="lt1"/>
                </a:highlight>
                <a:latin typeface="Futura PT Book" panose="020B0502020204020303" pitchFamily="34" charset="0"/>
                <a:ea typeface="Times New Roman"/>
                <a:cs typeface="Times New Roman"/>
                <a:sym typeface="Times New Roman"/>
              </a:rPr>
              <a:t>-Staphylococcus</a:t>
            </a:r>
            <a:endParaRPr sz="2400" dirty="0">
              <a:highlight>
                <a:schemeClr val="lt1"/>
              </a:highlight>
              <a:latin typeface="Futura PT Book" panose="020B0502020204020303" pitchFamily="34" charset="0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 sz="2400" dirty="0">
              <a:highlight>
                <a:schemeClr val="lt1"/>
              </a:highlight>
              <a:latin typeface="Futura PT Book" panose="020B0502020204020303" pitchFamily="34" charset="0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2400" dirty="0">
                <a:highlight>
                  <a:schemeClr val="lt1"/>
                </a:highlight>
                <a:latin typeface="Futura PT Book" panose="020B0502020204020303" pitchFamily="34" charset="0"/>
                <a:ea typeface="Times New Roman"/>
                <a:cs typeface="Times New Roman"/>
                <a:sym typeface="Times New Roman"/>
              </a:rPr>
              <a:t>-Streptococcus </a:t>
            </a:r>
            <a:endParaRPr sz="2400" dirty="0">
              <a:highlight>
                <a:schemeClr val="lt1"/>
              </a:highlight>
              <a:latin typeface="Futura PT Book" panose="020B0502020204020303" pitchFamily="34" charset="0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 sz="2400" dirty="0">
              <a:highlight>
                <a:schemeClr val="lt1"/>
              </a:highlight>
              <a:latin typeface="Futura PT Book" panose="020B0502020204020303" pitchFamily="34" charset="0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r>
              <a:rPr lang="en" sz="2400" dirty="0">
                <a:highlight>
                  <a:schemeClr val="lt1"/>
                </a:highlight>
                <a:latin typeface="Futura PT Book" panose="020B0502020204020303" pitchFamily="34" charset="0"/>
                <a:ea typeface="Times New Roman"/>
                <a:cs typeface="Times New Roman"/>
                <a:sym typeface="Times New Roman"/>
              </a:rPr>
              <a:t>-Pseudomonas </a:t>
            </a:r>
            <a:endParaRPr sz="2400" dirty="0">
              <a:highlight>
                <a:schemeClr val="lt1"/>
              </a:highlight>
              <a:latin typeface="Futura PT Book" panose="020B0502020204020303" pitchFamily="34" charset="0"/>
            </a:endParaRPr>
          </a:p>
        </p:txBody>
      </p:sp>
      <p:sp>
        <p:nvSpPr>
          <p:cNvPr id="225" name="Google Shape;225;p35"/>
          <p:cNvSpPr txBox="1"/>
          <p:nvPr/>
        </p:nvSpPr>
        <p:spPr>
          <a:xfrm>
            <a:off x="440214" y="214949"/>
            <a:ext cx="7885200" cy="110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000" b="1" dirty="0">
                <a:solidFill>
                  <a:schemeClr val="tx1"/>
                </a:solidFill>
                <a:latin typeface="Futura PT Demi" panose="020B0702020204020303" pitchFamily="34" charset="0"/>
                <a:ea typeface="Roboto"/>
                <a:cs typeface="Roboto"/>
                <a:sym typeface="Roboto"/>
              </a:rPr>
              <a:t>Types of Bacteria that Can Be Found on Medical Spa Settings and Salons 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p36"/>
          <p:cNvSpPr txBox="1">
            <a:spLocks noGrp="1"/>
          </p:cNvSpPr>
          <p:nvPr>
            <p:ph idx="1"/>
          </p:nvPr>
        </p:nvSpPr>
        <p:spPr>
          <a:xfrm>
            <a:off x="628650" y="1369219"/>
            <a:ext cx="6331826" cy="3263504"/>
          </a:xfrm>
        </p:spPr>
        <p:txBody>
          <a:bodyPr>
            <a:normAutofit lnSpcReduction="10000"/>
          </a:bodyPr>
          <a:lstStyle/>
          <a:p>
            <a:pPr lvl="0"/>
            <a:r>
              <a:rPr lang="en-US" dirty="0">
                <a:latin typeface="Futura PT Book" panose="020B0502020204020303" pitchFamily="34" charset="0"/>
              </a:rPr>
              <a:t>-Form 3 different groups</a:t>
            </a:r>
          </a:p>
          <a:p>
            <a:pPr lvl="0"/>
            <a:r>
              <a:rPr lang="en-US" dirty="0">
                <a:latin typeface="Futura PT Book" panose="020B0502020204020303" pitchFamily="34" charset="0"/>
              </a:rPr>
              <a:t>- Each group should represent the following </a:t>
            </a:r>
          </a:p>
          <a:p>
            <a:pPr lvl="0"/>
            <a:r>
              <a:rPr lang="en-US" dirty="0">
                <a:latin typeface="Futura PT Book" panose="020B0502020204020303" pitchFamily="34" charset="0"/>
              </a:rPr>
              <a:t>    Group 1 Staphylococcus </a:t>
            </a:r>
          </a:p>
          <a:p>
            <a:pPr lvl="0"/>
            <a:r>
              <a:rPr lang="en-US" dirty="0">
                <a:latin typeface="Futura PT Book" panose="020B0502020204020303" pitchFamily="34" charset="0"/>
              </a:rPr>
              <a:t>    Group  2 Pseudomonas</a:t>
            </a:r>
          </a:p>
          <a:p>
            <a:pPr lvl="0"/>
            <a:r>
              <a:rPr lang="en-US" dirty="0">
                <a:latin typeface="Futura PT Book" panose="020B0502020204020303" pitchFamily="34" charset="0"/>
              </a:rPr>
              <a:t>    Group 3 Streptococcus</a:t>
            </a:r>
          </a:p>
          <a:p>
            <a:pPr lvl="0"/>
            <a:r>
              <a:rPr lang="en-US" dirty="0">
                <a:latin typeface="Futura PT Book" panose="020B0502020204020303" pitchFamily="34" charset="0"/>
              </a:rPr>
              <a:t>Each subgroup should research what are the most contagious channels that can be found on the workplace</a:t>
            </a:r>
          </a:p>
          <a:p>
            <a:pPr lvl="0"/>
            <a:r>
              <a:rPr lang="en-US" dirty="0">
                <a:latin typeface="Futura PT Book" panose="020B0502020204020303" pitchFamily="34" charset="0"/>
              </a:rPr>
              <a:t>Each group should draw the research findings and present to class  </a:t>
            </a:r>
          </a:p>
        </p:txBody>
      </p:sp>
      <p:sp>
        <p:nvSpPr>
          <p:cNvPr id="231" name="Google Shape;231;p36"/>
          <p:cNvSpPr txBox="1"/>
          <p:nvPr/>
        </p:nvSpPr>
        <p:spPr>
          <a:xfrm>
            <a:off x="249168" y="250029"/>
            <a:ext cx="78060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 b="1" dirty="0">
                <a:solidFill>
                  <a:schemeClr val="dk1"/>
                </a:solidFill>
                <a:latin typeface="Futura PT Demi" panose="020B0702020204020303" pitchFamily="34" charset="0"/>
                <a:ea typeface="Roboto"/>
                <a:cs typeface="Roboto"/>
                <a:sym typeface="Roboto"/>
              </a:rPr>
              <a:t>Groups Exercise and Research Time!</a:t>
            </a:r>
            <a:endParaRPr sz="3000" b="1" dirty="0">
              <a:solidFill>
                <a:schemeClr val="dk1"/>
              </a:solidFill>
              <a:latin typeface="Futura PT Demi" panose="020B0702020204020303" pitchFamily="34" charset="0"/>
              <a:ea typeface="Roboto"/>
              <a:cs typeface="Roboto"/>
              <a:sym typeface="Roboto"/>
            </a:endParaRPr>
          </a:p>
        </p:txBody>
      </p:sp>
      <p:sp>
        <p:nvSpPr>
          <p:cNvPr id="232" name="Google Shape;232;p36">
            <a:hlinkClick r:id="rId3" action="ppaction://hlinksldjump"/>
          </p:cNvPr>
          <p:cNvSpPr/>
          <p:nvPr/>
        </p:nvSpPr>
        <p:spPr>
          <a:xfrm>
            <a:off x="556595" y="250029"/>
            <a:ext cx="7365577" cy="4379786"/>
          </a:xfrm>
          <a:prstGeom prst="rect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F366F036-9E2A-49F6-BC92-A5C0DB32A813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8398"/>
            <a:ext cx="9144000" cy="51435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2143123"/>
            <a:ext cx="6858000" cy="820457"/>
          </a:xfrm>
        </p:spPr>
        <p:txBody>
          <a:bodyPr spcFirstLastPara="1" vert="horz" wrap="square" lIns="68580" tIns="34290" rIns="68580" bIns="34290" rtlCol="0" anchor="b" anchorCtr="0">
            <a:normAutofit/>
          </a:bodyPr>
          <a:lstStyle/>
          <a:p>
            <a:pPr algn="ctr"/>
            <a:r>
              <a:rPr lang="en-US" sz="4500" dirty="0">
                <a:solidFill>
                  <a:srgbClr val="FFFFFF"/>
                </a:solidFill>
                <a:latin typeface="Futura PT Demi" panose="020B0702020204020303" pitchFamily="34" charset="0"/>
              </a:rPr>
              <a:t>What about Biofilms?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AFD43E7-FE91-4A92-AA5E-044C638ED29B}"/>
              </a:ext>
            </a:extLst>
          </p:cNvPr>
          <p:cNvSpPr/>
          <p:nvPr/>
        </p:nvSpPr>
        <p:spPr>
          <a:xfrm>
            <a:off x="1477108" y="2039815"/>
            <a:ext cx="6145823" cy="1116623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buClrTx/>
              <a:defRPr/>
            </a:pPr>
            <a:endParaRPr lang="en-CA" sz="1350" kern="120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" name="Google Shape;238;p37">
            <a:hlinkClick r:id="rId3" action="ppaction://hlinksldjump"/>
            <a:extLst>
              <a:ext uri="{FF2B5EF4-FFF2-40B4-BE49-F238E27FC236}">
                <a16:creationId xmlns:a16="http://schemas.microsoft.com/office/drawing/2014/main" id="{A9DAF907-42A2-2E19-1FCA-A3D13EF2B1BD}"/>
              </a:ext>
            </a:extLst>
          </p:cNvPr>
          <p:cNvSpPr/>
          <p:nvPr/>
        </p:nvSpPr>
        <p:spPr>
          <a:xfrm>
            <a:off x="291662" y="481575"/>
            <a:ext cx="8475178" cy="3924887"/>
          </a:xfrm>
          <a:prstGeom prst="rect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Google Shape;243;p38"/>
          <p:cNvSpPr txBox="1"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>
                <a:latin typeface="Futura PT Book" panose="020B0502020204020303" pitchFamily="34" charset="0"/>
              </a:rPr>
              <a:t>Why you think is important to understand Infection control?</a:t>
            </a:r>
          </a:p>
          <a:p>
            <a:pPr lvl="0"/>
            <a:r>
              <a:rPr lang="en-US" dirty="0">
                <a:latin typeface="Futura PT Book" panose="020B0502020204020303" pitchFamily="34" charset="0"/>
              </a:rPr>
              <a:t>What new information have you learned?</a:t>
            </a:r>
          </a:p>
          <a:p>
            <a:pPr lvl="0"/>
            <a:r>
              <a:rPr lang="en-US" dirty="0">
                <a:latin typeface="Futura PT Book" panose="020B0502020204020303" pitchFamily="34" charset="0"/>
              </a:rPr>
              <a:t>Why you think is important to chose wisely when going to a Spa or Salon</a:t>
            </a:r>
          </a:p>
          <a:p>
            <a:pPr lvl="0"/>
            <a:r>
              <a:rPr lang="en-US" dirty="0">
                <a:latin typeface="Futura PT Book" panose="020B0502020204020303" pitchFamily="34" charset="0"/>
              </a:rPr>
              <a:t>Why you think is important you understand all the different contagious pathogens?</a:t>
            </a:r>
          </a:p>
          <a:p>
            <a:pPr lvl="0"/>
            <a:endParaRPr lang="en-US" dirty="0"/>
          </a:p>
        </p:txBody>
      </p:sp>
      <p:sp>
        <p:nvSpPr>
          <p:cNvPr id="244" name="Google Shape;244;p38"/>
          <p:cNvSpPr txBox="1"/>
          <p:nvPr/>
        </p:nvSpPr>
        <p:spPr>
          <a:xfrm>
            <a:off x="475825" y="328550"/>
            <a:ext cx="7806000" cy="55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 b="1" dirty="0">
                <a:solidFill>
                  <a:schemeClr val="dk1"/>
                </a:solidFill>
                <a:latin typeface="Futura PT Demi" panose="020B0702020204020303" pitchFamily="34" charset="0"/>
                <a:ea typeface="Roboto"/>
                <a:cs typeface="Roboto"/>
                <a:sym typeface="Roboto"/>
              </a:rPr>
              <a:t>End of lesson group discussion </a:t>
            </a:r>
            <a:endParaRPr sz="2400" b="1" dirty="0">
              <a:solidFill>
                <a:schemeClr val="dk1"/>
              </a:solidFill>
              <a:latin typeface="Futura PT Demi" panose="020B0702020204020303" pitchFamily="34" charset="0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7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9144000" cy="51434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 sz="1350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F366F036-9E2A-49F6-BC92-A5C0DB32A813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8398"/>
            <a:ext cx="9144000" cy="51435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2143123"/>
            <a:ext cx="6858000" cy="820457"/>
          </a:xfrm>
        </p:spPr>
        <p:txBody>
          <a:bodyPr vert="horz" lIns="68580" tIns="34290" rIns="68580" bIns="34290" rtlCol="0" anchor="b">
            <a:normAutofit/>
          </a:bodyPr>
          <a:lstStyle/>
          <a:p>
            <a:pPr algn="ctr"/>
            <a:r>
              <a:rPr lang="en-US" sz="4500" dirty="0">
                <a:solidFill>
                  <a:srgbClr val="FFFFFF"/>
                </a:solidFill>
                <a:latin typeface="Futura PT Demi" panose="020B0702020204020303" pitchFamily="34" charset="0"/>
              </a:rPr>
              <a:t>QUESTIONS?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AFD43E7-FE91-4A92-AA5E-044C638ED29B}"/>
              </a:ext>
            </a:extLst>
          </p:cNvPr>
          <p:cNvSpPr/>
          <p:nvPr/>
        </p:nvSpPr>
        <p:spPr>
          <a:xfrm>
            <a:off x="1477108" y="2039815"/>
            <a:ext cx="6145823" cy="1116623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CA" sz="1350">
              <a:solidFill>
                <a:prstClr val="white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65674009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Marina">
  <a:themeElements>
    <a:clrScheme name="Marina">
      <a:dk1>
        <a:srgbClr val="FFFFFF"/>
      </a:dk1>
      <a:lt1>
        <a:srgbClr val="00517C"/>
      </a:lt1>
      <a:dk2>
        <a:srgbClr val="004065"/>
      </a:dk2>
      <a:lt2>
        <a:srgbClr val="CFD8DC"/>
      </a:lt2>
      <a:accent1>
        <a:srgbClr val="0277BD"/>
      </a:accent1>
      <a:accent2>
        <a:srgbClr val="558B2F"/>
      </a:accent2>
      <a:accent3>
        <a:srgbClr val="009688"/>
      </a:accent3>
      <a:accent4>
        <a:srgbClr val="039BE5"/>
      </a:accent4>
      <a:accent5>
        <a:srgbClr val="8BC34A"/>
      </a:accent5>
      <a:accent6>
        <a:srgbClr val="FFEB38"/>
      </a:accent6>
      <a:hlink>
        <a:srgbClr val="8BC34A"/>
      </a:hlink>
      <a:folHlink>
        <a:srgbClr val="8BC34A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Metadata/LabelInfo.xml><?xml version="1.0" encoding="utf-8"?>
<clbl:labelList xmlns:clbl="http://schemas.microsoft.com/office/2020/mipLabelMetadata">
  <clbl:label id="{56f1b449-1c43-45cc-84f7-a4d5ac4a6ead}" enabled="1" method="Standard" siteId="{89a3e09f-dd7d-463a-a9d4-9802d78f483b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otalTime>47</TotalTime>
  <Words>370</Words>
  <Application>Microsoft Office PowerPoint</Application>
  <PresentationFormat>On-screen Show (16:9)</PresentationFormat>
  <Paragraphs>62</Paragraphs>
  <Slides>26</Slides>
  <Notes>21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26</vt:i4>
      </vt:variant>
    </vt:vector>
  </HeadingPairs>
  <TitlesOfParts>
    <vt:vector size="37" baseType="lpstr">
      <vt:lpstr>Futura PT Demi</vt:lpstr>
      <vt:lpstr>Futura PT Book</vt:lpstr>
      <vt:lpstr>Lato</vt:lpstr>
      <vt:lpstr>Roboto Slab</vt:lpstr>
      <vt:lpstr>Arial</vt:lpstr>
      <vt:lpstr>Calibri</vt:lpstr>
      <vt:lpstr>Impact</vt:lpstr>
      <vt:lpstr>Calibri Light</vt:lpstr>
      <vt:lpstr>Roboto</vt:lpstr>
      <vt:lpstr>Marina</vt:lpstr>
      <vt:lpstr>Office Theme</vt:lpstr>
      <vt:lpstr>PowerPoint Presentation</vt:lpstr>
      <vt:lpstr>PowerPoint Presentation</vt:lpstr>
      <vt:lpstr>PowerPoint Presentation</vt:lpstr>
      <vt:lpstr>Let’s Play a Game</vt:lpstr>
      <vt:lpstr>The presence or the reasonably anticipate  presence of blood or other  potentially infectious materials on an item's surface or visible debris or residues such as dust, hair, and skin describes.</vt:lpstr>
      <vt:lpstr>Good Job that is the right answer!</vt:lpstr>
      <vt:lpstr>Oops wrong answer, click the icon and go back!</vt:lpstr>
      <vt:lpstr>When it comes to preventing the spread of infectious disease, beauty professionals must understand and be prepared to deal with five types of potentially harmful organisms</vt:lpstr>
      <vt:lpstr>When it comes to preventing the spread of infectious disease, beauty professionals must understand and be prepared to deal with five types of potentially harmful organisms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What about Biofilms?</vt:lpstr>
      <vt:lpstr>PowerPoint Presentation</vt:lpstr>
      <vt:lpstr>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Pathogens</dc:title>
  <dc:creator>Gabrielle Heard</dc:creator>
  <cp:lastModifiedBy>Gabrielle Heard | Anderson College | Head Office</cp:lastModifiedBy>
  <cp:revision>47</cp:revision>
  <dcterms:modified xsi:type="dcterms:W3CDTF">2023-01-25T15:20:56Z</dcterms:modified>
</cp:coreProperties>
</file>