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4"/>
    <p:sldMasterId id="2147483678" r:id="rId5"/>
  </p:sldMasterIdLst>
  <p:notesMasterIdLst>
    <p:notesMasterId r:id="rId20"/>
  </p:notesMasterIdLst>
  <p:handoutMasterIdLst>
    <p:handoutMasterId r:id="rId21"/>
  </p:handoutMasterIdLst>
  <p:sldIdLst>
    <p:sldId id="269" r:id="rId6"/>
    <p:sldId id="347" r:id="rId7"/>
    <p:sldId id="283" r:id="rId8"/>
    <p:sldId id="309" r:id="rId9"/>
    <p:sldId id="310" r:id="rId10"/>
    <p:sldId id="312" r:id="rId11"/>
    <p:sldId id="313" r:id="rId12"/>
    <p:sldId id="314" r:id="rId13"/>
    <p:sldId id="315" r:id="rId14"/>
    <p:sldId id="316" r:id="rId15"/>
    <p:sldId id="317" r:id="rId16"/>
    <p:sldId id="344" r:id="rId17"/>
    <p:sldId id="345" r:id="rId18"/>
    <p:sldId id="346" r:id="rId19"/>
  </p:sldIdLst>
  <p:sldSz cx="12192000" cy="6858000"/>
  <p:notesSz cx="6985000" cy="9283700"/>
  <p:custDataLst>
    <p:tags r:id="rId2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47"/>
            <p14:sldId id="283"/>
            <p14:sldId id="309"/>
            <p14:sldId id="310"/>
            <p14:sldId id="312"/>
            <p14:sldId id="313"/>
            <p14:sldId id="314"/>
            <p14:sldId id="315"/>
            <p14:sldId id="316"/>
            <p14:sldId id="317"/>
            <p14:sldId id="344"/>
            <p14:sldId id="345"/>
            <p14:sldId id="34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3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  <p:cmAuthor id="2" name="Sidsel" initials="S" lastIdx="3" clrIdx="1">
    <p:extLst>
      <p:ext uri="{19B8F6BF-5375-455C-9EA6-DF929625EA0E}">
        <p15:presenceInfo xmlns:p15="http://schemas.microsoft.com/office/powerpoint/2012/main" userId="Sids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4249" autoAdjust="0"/>
  </p:normalViewPr>
  <p:slideViewPr>
    <p:cSldViewPr snapToGrid="0">
      <p:cViewPr varScale="1">
        <p:scale>
          <a:sx n="112" d="100"/>
          <a:sy n="112" d="100"/>
        </p:scale>
        <p:origin x="58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1524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3657600"/>
            <a:ext cx="6629400" cy="4800600"/>
          </a:xfrm>
        </p:spPr>
        <p:txBody>
          <a:bodyPr>
            <a:noAutofit/>
          </a:bodyPr>
          <a:lstStyle/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146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4331549"/>
            <a:ext cx="6593436" cy="4103573"/>
          </a:xfrm>
        </p:spPr>
        <p:txBody>
          <a:bodyPr>
            <a:normAutofit/>
          </a:bodyPr>
          <a:lstStyle/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027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723612"/>
            <a:ext cx="6517649" cy="5091470"/>
          </a:xfrm>
        </p:spPr>
        <p:txBody>
          <a:bodyPr>
            <a:no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290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647620"/>
            <a:ext cx="6517649" cy="5167462"/>
          </a:xfrm>
        </p:spPr>
        <p:txBody>
          <a:bodyPr>
            <a:norm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447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76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647620"/>
            <a:ext cx="6517649" cy="5243454"/>
          </a:xfrm>
        </p:spPr>
        <p:txBody>
          <a:bodyPr>
            <a:no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697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7675" y="2286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723612"/>
            <a:ext cx="6517649" cy="5091470"/>
          </a:xfrm>
        </p:spPr>
        <p:txBody>
          <a:bodyPr>
            <a:norm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4976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3901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647620"/>
            <a:ext cx="6517649" cy="5091470"/>
          </a:xfrm>
        </p:spPr>
        <p:txBody>
          <a:bodyPr>
            <a:no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38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647620"/>
            <a:ext cx="6517649" cy="4787502"/>
          </a:xfrm>
        </p:spPr>
        <p:txBody>
          <a:bodyPr>
            <a:no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3919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1475" y="152400"/>
            <a:ext cx="6076950" cy="3419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1573" y="3647620"/>
            <a:ext cx="6517649" cy="5091470"/>
          </a:xfrm>
        </p:spPr>
        <p:txBody>
          <a:bodyPr>
            <a:norm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8185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82763" y="152400"/>
            <a:ext cx="3105150" cy="17478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7360" y="1975794"/>
            <a:ext cx="6441863" cy="6839288"/>
          </a:xfrm>
        </p:spPr>
        <p:txBody>
          <a:bodyPr>
            <a:noAutofit/>
          </a:bodyPr>
          <a:lstStyle/>
          <a:p>
            <a:pPr marL="113854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258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9238" y="152400"/>
            <a:ext cx="5943600" cy="3343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7360" y="3951588"/>
            <a:ext cx="6441863" cy="4863494"/>
          </a:xfrm>
        </p:spPr>
        <p:txBody>
          <a:bodyPr>
            <a:noAutofit/>
          </a:bodyPr>
          <a:lstStyle/>
          <a:p>
            <a:pPr marL="170781" indent="-170781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B6523-ADC1-4689-8289-0AB392334E2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757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118841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828A-D7E4-40F8-8CB0-3D25F79ED19C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4438-23B7-4FCC-ADDF-9F7B6C003AB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65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1702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70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5897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828A-D7E4-40F8-8CB0-3D25F79ED19C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4438-23B7-4FCC-ADDF-9F7B6C003A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709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46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4513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304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7009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4354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4901853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BF01FF4-D5AC-F7EB-E3B4-70B2BBD5420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5144893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451DE91D-D71C-38DF-6250-19AEE7738DE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352505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00F9F3C-24FA-EA38-0BAB-3FB2BAEDC3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1667810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5FE6F237-97E3-87D9-BB8A-69761814EA9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8044451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562BBE0-079A-AF42-2D5B-6BF39726363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7125925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A3386D6-EA98-6806-D34A-66B73917BF3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150369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04969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79515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89406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05621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18175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5858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5392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868743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25158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91703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7443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FFF0CB53-AFB7-9EE1-CB12-DC340389A4A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355022B7-FF81-EB76-9540-B98CAC02C76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0FAA5F24-FA68-0707-47FB-C803563BD6D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562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7637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98608" y="2472249"/>
            <a:ext cx="7343335" cy="1498283"/>
          </a:xfrm>
        </p:spPr>
        <p:txBody>
          <a:bodyPr/>
          <a:lstStyle/>
          <a:p>
            <a:pPr algn="l"/>
            <a:r>
              <a:rPr lang="en-US" sz="4800" dirty="0">
                <a:solidFill>
                  <a:schemeClr val="bg1"/>
                </a:solidFill>
              </a:rPr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98608" y="3970532"/>
            <a:ext cx="7343335" cy="1039035"/>
          </a:xfrm>
        </p:spPr>
        <p:txBody>
          <a:bodyPr/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Best Practices for Minimizing Dose to Imaging and Support Personnel</a:t>
            </a: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8D2C1EC9-CFA1-C1E3-917C-68A9FD3116CE}"/>
              </a:ext>
            </a:extLst>
          </p:cNvPr>
          <p:cNvSpPr txBox="1">
            <a:spLocks/>
          </p:cNvSpPr>
          <p:nvPr/>
        </p:nvSpPr>
        <p:spPr>
          <a:xfrm>
            <a:off x="2945296" y="1930717"/>
            <a:ext cx="7343335" cy="14982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/>
              <a:t>RADP 215: Radiation Protection</a:t>
            </a:r>
            <a:endParaRPr lang="en-US" sz="4800" dirty="0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904C6CF0-F933-35C7-6FD8-F662737E8290}"/>
              </a:ext>
            </a:extLst>
          </p:cNvPr>
          <p:cNvSpPr txBox="1">
            <a:spLocks/>
          </p:cNvSpPr>
          <p:nvPr/>
        </p:nvSpPr>
        <p:spPr>
          <a:xfrm>
            <a:off x="2945295" y="3970531"/>
            <a:ext cx="7343335" cy="1039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/>
              <a:t>Best Practices for Minimizing Dose to Imaging and Support Personnel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Radiation Safety Roles in DI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All</a:t>
            </a:r>
            <a:r>
              <a:rPr lang="en-US" dirty="0"/>
              <a:t> Medical Imaging staff are responsible for radiation safety</a:t>
            </a:r>
          </a:p>
          <a:p>
            <a:r>
              <a:rPr lang="en-US" dirty="0"/>
              <a:t>Governing Bodies </a:t>
            </a:r>
          </a:p>
          <a:p>
            <a:pPr lvl="1"/>
            <a:r>
              <a:rPr lang="en-US" dirty="0"/>
              <a:t>Health Canada</a:t>
            </a:r>
          </a:p>
          <a:p>
            <a:pPr lvl="2"/>
            <a:r>
              <a:rPr lang="en-US" dirty="0"/>
              <a:t>Safety Code 35 </a:t>
            </a:r>
          </a:p>
          <a:p>
            <a:pPr lvl="1"/>
            <a:r>
              <a:rPr lang="en-US" dirty="0"/>
              <a:t>The College of Physicians and Surgeons </a:t>
            </a:r>
          </a:p>
          <a:p>
            <a:pPr lvl="1"/>
            <a:r>
              <a:rPr lang="en-US" dirty="0"/>
              <a:t>Canadian Association of Medical Radiation Technologists (CAMRT) and provincial colleges</a:t>
            </a:r>
          </a:p>
        </p:txBody>
      </p:sp>
    </p:spTree>
    <p:extLst>
      <p:ext uri="{BB962C8B-B14F-4D97-AF65-F5344CB8AC3E}">
        <p14:creationId xmlns:p14="http://schemas.microsoft.com/office/powerpoint/2010/main" val="1198376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Fundamental Rules of Protection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Rules for staff protection: </a:t>
            </a:r>
          </a:p>
          <a:p>
            <a:pPr lvl="1"/>
            <a:r>
              <a:rPr lang="en-US" dirty="0"/>
              <a:t>TIME:  Decrease time in room</a:t>
            </a:r>
          </a:p>
          <a:p>
            <a:pPr lvl="1"/>
            <a:r>
              <a:rPr lang="en-US" dirty="0"/>
              <a:t>DISTANCE: Increase distance from tube and patient</a:t>
            </a:r>
          </a:p>
          <a:p>
            <a:pPr lvl="1"/>
            <a:r>
              <a:rPr lang="en-US" dirty="0"/>
              <a:t>SHIELDING: Always use protective shielding</a:t>
            </a:r>
          </a:p>
          <a:p>
            <a:pPr lvl="1"/>
            <a:endParaRPr lang="en-US" dirty="0"/>
          </a:p>
          <a:p>
            <a:pPr marL="342900" lvl="1" indent="0">
              <a:buNone/>
            </a:pPr>
            <a:endParaRPr lang="en-US" dirty="0"/>
          </a:p>
          <a:p>
            <a:pPr marL="342900" lvl="1" indent="0">
              <a:buNone/>
            </a:pPr>
            <a:r>
              <a:rPr lang="en-US" dirty="0"/>
              <a:t>ALARA also applies to our exposure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313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Protection from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Three types of radiation that may be in an X-ray room:</a:t>
            </a:r>
          </a:p>
          <a:p>
            <a:pPr lvl="1"/>
            <a:r>
              <a:rPr lang="en-US" dirty="0"/>
              <a:t>Primary </a:t>
            </a:r>
          </a:p>
          <a:p>
            <a:pPr lvl="1"/>
            <a:r>
              <a:rPr lang="en-US" dirty="0"/>
              <a:t>Scatter </a:t>
            </a:r>
          </a:p>
          <a:p>
            <a:pPr lvl="1"/>
            <a:r>
              <a:rPr lang="en-US" dirty="0"/>
              <a:t>Leakage</a:t>
            </a:r>
          </a:p>
          <a:p>
            <a:r>
              <a:rPr lang="en-US" dirty="0"/>
              <a:t>Protection of staff from radiation must be considered if patients need to be restrained or assisted during a procedure</a:t>
            </a:r>
          </a:p>
          <a:p>
            <a:r>
              <a:rPr lang="en-US" dirty="0"/>
              <a:t>Where you stand is very important!</a:t>
            </a:r>
          </a:p>
          <a:p>
            <a:r>
              <a:rPr lang="en-US" dirty="0"/>
              <a:t>As beam energy increases, forward scatter also increases</a:t>
            </a:r>
          </a:p>
        </p:txBody>
      </p:sp>
    </p:spTree>
    <p:extLst>
      <p:ext uri="{BB962C8B-B14F-4D97-AF65-F5344CB8AC3E}">
        <p14:creationId xmlns:p14="http://schemas.microsoft.com/office/powerpoint/2010/main" val="4144573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Scatter and Leakage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Patients are the greatest radiation hazard to the technologist! </a:t>
            </a:r>
          </a:p>
          <a:p>
            <a:r>
              <a:rPr lang="en-US" dirty="0"/>
              <a:t>Most scatter is produced by the patient</a:t>
            </a:r>
          </a:p>
          <a:p>
            <a:r>
              <a:rPr lang="en-US" dirty="0"/>
              <a:t>Important to reduce exposure to that scatter </a:t>
            </a:r>
          </a:p>
          <a:p>
            <a:r>
              <a:rPr lang="en-US" dirty="0"/>
              <a:t>During an exposure, individuals in the room should be: </a:t>
            </a:r>
          </a:p>
          <a:p>
            <a:pPr lvl="1"/>
            <a:r>
              <a:rPr lang="en-US" dirty="0"/>
              <a:t>Positioned at 90° to primary beam</a:t>
            </a:r>
          </a:p>
          <a:p>
            <a:pPr lvl="1"/>
            <a:endParaRPr lang="en-US" dirty="0"/>
          </a:p>
          <a:p>
            <a:r>
              <a:rPr lang="en-US" dirty="0"/>
              <a:t>Scatter intensity is _________ of the primary beam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578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Scatter and Leakage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Occupational exposure is greatest in fluoroscopy and interventional procedures for all staff</a:t>
            </a:r>
          </a:p>
          <a:p>
            <a:r>
              <a:rPr lang="en-US" dirty="0"/>
              <a:t>Table head and foot have the most scatter in fluoroscopy and CT</a:t>
            </a:r>
          </a:p>
          <a:p>
            <a:r>
              <a:rPr lang="en-US" dirty="0"/>
              <a:t>Several means to protect staff from scatter radiation:</a:t>
            </a:r>
          </a:p>
          <a:p>
            <a:pPr lvl="1"/>
            <a:r>
              <a:rPr lang="en-US" dirty="0"/>
              <a:t>Protective equipment</a:t>
            </a:r>
          </a:p>
          <a:p>
            <a:pPr lvl="2"/>
            <a:r>
              <a:rPr lang="en-US" dirty="0"/>
              <a:t>Image intensifier curtain</a:t>
            </a:r>
          </a:p>
          <a:p>
            <a:pPr lvl="2"/>
            <a:r>
              <a:rPr lang="en-US" dirty="0"/>
              <a:t>Bucky slot shielding device</a:t>
            </a:r>
          </a:p>
          <a:p>
            <a:pPr lvl="2"/>
            <a:r>
              <a:rPr lang="en-US" dirty="0"/>
              <a:t>Operator shield </a:t>
            </a:r>
          </a:p>
          <a:p>
            <a:pPr lvl="3"/>
            <a:r>
              <a:rPr lang="en-US" dirty="0"/>
              <a:t>Mobile walls </a:t>
            </a:r>
          </a:p>
        </p:txBody>
      </p:sp>
    </p:spTree>
    <p:extLst>
      <p:ext uri="{BB962C8B-B14F-4D97-AF65-F5344CB8AC3E}">
        <p14:creationId xmlns:p14="http://schemas.microsoft.com/office/powerpoint/2010/main" val="2801174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 Protection and Patient Safety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restraining or supporting a patient during an exposure: </a:t>
            </a:r>
          </a:p>
          <a:p>
            <a:pPr lvl="1"/>
            <a:r>
              <a:rPr lang="en-US" dirty="0"/>
              <a:t>No one other than the patient should be exposed to the primary beam </a:t>
            </a:r>
          </a:p>
          <a:p>
            <a:pPr lvl="1"/>
            <a:r>
              <a:rPr lang="en-US" dirty="0"/>
              <a:t>Technologists should never stand in the primary beam</a:t>
            </a:r>
          </a:p>
          <a:p>
            <a:pPr lvl="1"/>
            <a:r>
              <a:rPr lang="en-US" dirty="0"/>
              <a:t>Other support personnel should always be positioned with awareness of location of hands and arms in regard to the primary beam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608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Protection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the patient cannot follow instructions: </a:t>
            </a:r>
          </a:p>
          <a:p>
            <a:pPr lvl="1"/>
            <a:r>
              <a:rPr lang="en-US" dirty="0"/>
              <a:t>Immobilization of a patient is preferred over exposing staff </a:t>
            </a:r>
          </a:p>
          <a:p>
            <a:pPr lvl="1"/>
            <a:r>
              <a:rPr lang="en-US" dirty="0"/>
              <a:t>Mechanical restraints explained well and correctly used may be successful</a:t>
            </a:r>
          </a:p>
          <a:p>
            <a:r>
              <a:rPr lang="en-US" dirty="0"/>
              <a:t>Human restraints are a </a:t>
            </a:r>
            <a:r>
              <a:rPr lang="en-US" b="1" dirty="0"/>
              <a:t>last resort</a:t>
            </a:r>
          </a:p>
          <a:p>
            <a:r>
              <a:rPr lang="en-US" dirty="0"/>
              <a:t>When human restraints are required: </a:t>
            </a:r>
          </a:p>
          <a:p>
            <a:pPr lvl="1"/>
            <a:r>
              <a:rPr lang="en-US" dirty="0"/>
              <a:t>Non-occupationally exposed individuals can be asked to hold</a:t>
            </a:r>
          </a:p>
          <a:p>
            <a:pPr lvl="1"/>
            <a:r>
              <a:rPr lang="en-US" dirty="0"/>
              <a:t>Some individuals are a better choice than others for radiation safety   </a:t>
            </a:r>
          </a:p>
        </p:txBody>
      </p:sp>
    </p:spTree>
    <p:extLst>
      <p:ext uri="{BB962C8B-B14F-4D97-AF65-F5344CB8AC3E}">
        <p14:creationId xmlns:p14="http://schemas.microsoft.com/office/powerpoint/2010/main" val="4135611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Protection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Technologist is responsible for positioning the individual holding the patient. </a:t>
            </a:r>
          </a:p>
          <a:p>
            <a:r>
              <a:rPr lang="en-US" dirty="0"/>
              <a:t>Ensure the individual is not in the primary beam and is protected from scatter and leakage. </a:t>
            </a:r>
          </a:p>
          <a:p>
            <a:r>
              <a:rPr lang="en-US" dirty="0"/>
              <a:t>Individual must wear all the appropriate lead protection. </a:t>
            </a:r>
          </a:p>
          <a:p>
            <a:r>
              <a:rPr lang="en-US" dirty="0"/>
              <a:t>No individual should routinely hold patients (including male RNs, radiation aides, security staff or caregivers).</a:t>
            </a:r>
          </a:p>
        </p:txBody>
      </p:sp>
    </p:spTree>
    <p:extLst>
      <p:ext uri="{BB962C8B-B14F-4D97-AF65-F5344CB8AC3E}">
        <p14:creationId xmlns:p14="http://schemas.microsoft.com/office/powerpoint/2010/main" val="117313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Protection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Pregnant women are never permitted to hold a patient!  </a:t>
            </a:r>
          </a:p>
          <a:p>
            <a:r>
              <a:rPr lang="en-US" dirty="0"/>
              <a:t>Best options for asking an individual to help restrain a patient:</a:t>
            </a:r>
          </a:p>
          <a:p>
            <a:pPr lvl="1"/>
            <a:r>
              <a:rPr lang="en-US" dirty="0"/>
              <a:t>Male or female past reproductive age</a:t>
            </a:r>
          </a:p>
          <a:p>
            <a:pPr lvl="2"/>
            <a:r>
              <a:rPr lang="en-US" dirty="0"/>
              <a:t>1st choice: family member, friend or personal caregiver</a:t>
            </a:r>
          </a:p>
          <a:p>
            <a:pPr lvl="2"/>
            <a:r>
              <a:rPr lang="en-US" dirty="0"/>
              <a:t>2nd choice: non-radiology hospital staff</a:t>
            </a:r>
          </a:p>
          <a:p>
            <a:pPr lvl="0"/>
            <a:r>
              <a:rPr lang="en-US" dirty="0"/>
              <a:t>Any one of these individuals has the right to refuse the request. </a:t>
            </a:r>
          </a:p>
        </p:txBody>
      </p:sp>
    </p:spTree>
    <p:extLst>
      <p:ext uri="{BB962C8B-B14F-4D97-AF65-F5344CB8AC3E}">
        <p14:creationId xmlns:p14="http://schemas.microsoft.com/office/powerpoint/2010/main" val="625958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Protection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Best practice suggests radiology staff is the last resort, but sometimes:</a:t>
            </a:r>
          </a:p>
          <a:p>
            <a:pPr lvl="1"/>
            <a:r>
              <a:rPr lang="en-US" dirty="0"/>
              <a:t>There are time constraints</a:t>
            </a:r>
          </a:p>
          <a:p>
            <a:pPr lvl="1"/>
            <a:r>
              <a:rPr lang="en-US" dirty="0"/>
              <a:t>Non-occupational individuals not available</a:t>
            </a:r>
          </a:p>
          <a:p>
            <a:pPr lvl="1"/>
            <a:r>
              <a:rPr lang="en-US" dirty="0"/>
              <a:t>More efficient for a tech to hold</a:t>
            </a:r>
          </a:p>
          <a:p>
            <a:r>
              <a:rPr lang="en-US" dirty="0"/>
              <a:t>Techs must wear all the lead protection available, including gloves and collar monitor</a:t>
            </a:r>
          </a:p>
          <a:p>
            <a:r>
              <a:rPr lang="en-US" dirty="0"/>
              <a:t>Holding of the patient by a tech should always be reported and documented (as per best practices) </a:t>
            </a:r>
          </a:p>
        </p:txBody>
      </p:sp>
    </p:spTree>
    <p:extLst>
      <p:ext uri="{BB962C8B-B14F-4D97-AF65-F5344CB8AC3E}">
        <p14:creationId xmlns:p14="http://schemas.microsoft.com/office/powerpoint/2010/main" val="445266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Protective Equipment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Protection from secondary radiation</a:t>
            </a:r>
          </a:p>
          <a:p>
            <a:r>
              <a:rPr lang="en-US" dirty="0"/>
              <a:t>Lead (</a:t>
            </a:r>
            <a:r>
              <a:rPr lang="en-US" dirty="0" err="1"/>
              <a:t>Pb</a:t>
            </a:r>
            <a:r>
              <a:rPr lang="en-US" dirty="0"/>
              <a:t>) aprons (full and ½) </a:t>
            </a:r>
          </a:p>
          <a:p>
            <a:pPr lvl="1"/>
            <a:r>
              <a:rPr lang="en-US" dirty="0"/>
              <a:t>Minimum is ______mm </a:t>
            </a:r>
            <a:r>
              <a:rPr lang="en-US" dirty="0" err="1"/>
              <a:t>Pb</a:t>
            </a:r>
            <a:r>
              <a:rPr lang="en-US" dirty="0"/>
              <a:t> where peak </a:t>
            </a:r>
            <a:r>
              <a:rPr lang="en-US" dirty="0" err="1"/>
              <a:t>kVp</a:t>
            </a:r>
            <a:r>
              <a:rPr lang="en-US" dirty="0"/>
              <a:t> is between 100-150kVp</a:t>
            </a:r>
          </a:p>
          <a:p>
            <a:r>
              <a:rPr lang="en-US" dirty="0"/>
              <a:t>Shielded barriers</a:t>
            </a:r>
          </a:p>
          <a:p>
            <a:pPr lvl="1"/>
            <a:r>
              <a:rPr lang="en-US" dirty="0"/>
              <a:t>Wall: 0.3–2.0 mm </a:t>
            </a:r>
            <a:r>
              <a:rPr lang="en-US" dirty="0" err="1"/>
              <a:t>Pb</a:t>
            </a:r>
            <a:endParaRPr lang="en-US" dirty="0"/>
          </a:p>
          <a:p>
            <a:pPr lvl="1"/>
            <a:r>
              <a:rPr lang="en-US" dirty="0"/>
              <a:t>Hanging: 0.5 mm </a:t>
            </a:r>
            <a:r>
              <a:rPr lang="en-US" dirty="0" err="1"/>
              <a:t>Pb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703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Protective Equipment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Gloves </a:t>
            </a:r>
          </a:p>
          <a:p>
            <a:pPr lvl="1"/>
            <a:r>
              <a:rPr lang="en-US" dirty="0"/>
              <a:t>____________mm </a:t>
            </a:r>
            <a:r>
              <a:rPr lang="en-US" dirty="0" err="1"/>
              <a:t>Pb</a:t>
            </a:r>
            <a:endParaRPr lang="en-US" dirty="0"/>
          </a:p>
          <a:p>
            <a:r>
              <a:rPr lang="en-US" dirty="0"/>
              <a:t>Glasses</a:t>
            </a:r>
          </a:p>
          <a:p>
            <a:pPr lvl="1"/>
            <a:r>
              <a:rPr lang="en-US" dirty="0"/>
              <a:t>____________mm </a:t>
            </a:r>
            <a:r>
              <a:rPr lang="en-US" dirty="0" err="1"/>
              <a:t>Pb</a:t>
            </a:r>
            <a:endParaRPr lang="en-US" dirty="0"/>
          </a:p>
          <a:p>
            <a:r>
              <a:rPr lang="en-US" dirty="0"/>
              <a:t>Thyroid Collars</a:t>
            </a:r>
          </a:p>
          <a:p>
            <a:pPr lvl="1"/>
            <a:r>
              <a:rPr lang="en-US" dirty="0"/>
              <a:t>____________mm </a:t>
            </a:r>
            <a:r>
              <a:rPr lang="en-US" dirty="0" err="1"/>
              <a:t>Pb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081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Basic rules prevail: </a:t>
            </a:r>
          </a:p>
          <a:p>
            <a:pPr lvl="1"/>
            <a:r>
              <a:rPr lang="en-US" dirty="0"/>
              <a:t>Never be in the primary beam</a:t>
            </a:r>
          </a:p>
          <a:p>
            <a:pPr lvl="1"/>
            <a:r>
              <a:rPr lang="en-US" dirty="0"/>
              <a:t>If you don’t need to be there, don’t be there</a:t>
            </a:r>
          </a:p>
          <a:p>
            <a:pPr lvl="1"/>
            <a:r>
              <a:rPr lang="en-US" dirty="0"/>
              <a:t>Stay as far away as you can 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Use all the protective lead provided:</a:t>
            </a:r>
          </a:p>
          <a:p>
            <a:pPr lvl="1"/>
            <a:r>
              <a:rPr lang="en-US" dirty="0"/>
              <a:t>Aprons, thyroid collars, gloves and glasses </a:t>
            </a:r>
          </a:p>
          <a:p>
            <a:pPr lvl="1"/>
            <a:r>
              <a:rPr lang="en-US" dirty="0"/>
              <a:t>Protective curtains and mobile walls</a:t>
            </a:r>
          </a:p>
        </p:txBody>
      </p:sp>
    </p:spTree>
    <p:extLst>
      <p:ext uri="{BB962C8B-B14F-4D97-AF65-F5344CB8AC3E}">
        <p14:creationId xmlns:p14="http://schemas.microsoft.com/office/powerpoint/2010/main" val="35202431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585492F-3D1D-4B65-A7D1-2FFE4FDB24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725EBD1-BE6B-4E5D-9BA2-D271572FDD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8E5DEE-9ABE-478C-B82B-B30901B7AB0F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4207</TotalTime>
  <Words>677</Words>
  <Application>Microsoft Office PowerPoint</Application>
  <PresentationFormat>Widescreen</PresentationFormat>
  <Paragraphs>112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RADP 215: Radiation Protection</vt:lpstr>
      <vt:lpstr>Radiation Safety Roles in DI </vt:lpstr>
      <vt:lpstr>Fundamental Rules of Protection</vt:lpstr>
      <vt:lpstr>Protection from Radiation</vt:lpstr>
      <vt:lpstr>Scatter and Leakage </vt:lpstr>
      <vt:lpstr>Scatter and Leakage</vt:lpstr>
      <vt:lpstr>Tech Protection and Patient Safety</vt:lpstr>
      <vt:lpstr>Protection and Safety</vt:lpstr>
      <vt:lpstr>Protection and Safety</vt:lpstr>
      <vt:lpstr>Protection and Safety</vt:lpstr>
      <vt:lpstr>Protection and Safety</vt:lpstr>
      <vt:lpstr>Protective Equipment</vt:lpstr>
      <vt:lpstr>Protective Equipment (cont’d)</vt:lpstr>
      <vt:lpstr>Conclusion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356</cp:revision>
  <cp:lastPrinted>2024-03-13T20:44:52Z</cp:lastPrinted>
  <dcterms:created xsi:type="dcterms:W3CDTF">2009-04-06T17:04:40Z</dcterms:created>
  <dcterms:modified xsi:type="dcterms:W3CDTF">2025-02-04T19:46:47Z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