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76" r:id="rId2"/>
  </p:sldMasterIdLst>
  <p:notesMasterIdLst>
    <p:notesMasterId r:id="rId24"/>
  </p:notesMasterIdLst>
  <p:handoutMasterIdLst>
    <p:handoutMasterId r:id="rId25"/>
  </p:handoutMasterIdLst>
  <p:sldIdLst>
    <p:sldId id="269" r:id="rId3"/>
    <p:sldId id="314" r:id="rId4"/>
    <p:sldId id="308" r:id="rId5"/>
    <p:sldId id="320" r:id="rId6"/>
    <p:sldId id="321" r:id="rId7"/>
    <p:sldId id="319" r:id="rId8"/>
    <p:sldId id="316" r:id="rId9"/>
    <p:sldId id="317" r:id="rId10"/>
    <p:sldId id="318" r:id="rId11"/>
    <p:sldId id="322" r:id="rId12"/>
    <p:sldId id="754" r:id="rId13"/>
    <p:sldId id="324" r:id="rId14"/>
    <p:sldId id="325" r:id="rId15"/>
    <p:sldId id="333" r:id="rId16"/>
    <p:sldId id="338" r:id="rId17"/>
    <p:sldId id="281" r:id="rId18"/>
    <p:sldId id="279" r:id="rId19"/>
    <p:sldId id="284" r:id="rId20"/>
    <p:sldId id="285" r:id="rId21"/>
    <p:sldId id="291" r:id="rId22"/>
    <p:sldId id="753" r:id="rId23"/>
  </p:sldIdLst>
  <p:sldSz cx="12192000" cy="6858000"/>
  <p:notesSz cx="7023100" cy="93091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14"/>
            <p14:sldId id="308"/>
            <p14:sldId id="320"/>
            <p14:sldId id="321"/>
            <p14:sldId id="319"/>
            <p14:sldId id="316"/>
            <p14:sldId id="317"/>
            <p14:sldId id="318"/>
            <p14:sldId id="322"/>
            <p14:sldId id="754"/>
            <p14:sldId id="324"/>
            <p14:sldId id="325"/>
            <p14:sldId id="333"/>
            <p14:sldId id="338"/>
            <p14:sldId id="281"/>
            <p14:sldId id="279"/>
            <p14:sldId id="284"/>
            <p14:sldId id="285"/>
            <p14:sldId id="291"/>
            <p14:sldId id="7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EE362C"/>
    <a:srgbClr val="005EB8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4" autoAdjust="0"/>
    <p:restoredTop sz="95501" autoAdjust="0"/>
  </p:normalViewPr>
  <p:slideViewPr>
    <p:cSldViewPr snapToGrid="0">
      <p:cViewPr varScale="1">
        <p:scale>
          <a:sx n="79" d="100"/>
          <a:sy n="79" d="100"/>
        </p:scale>
        <p:origin x="811" y="-4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33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7/12/2024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7/12/2024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46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43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Handout logbook, or open it up.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34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0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17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b="1" dirty="0">
                <a:solidFill>
                  <a:schemeClr val="bg1"/>
                </a:solidFill>
                <a:effectLst/>
                <a:latin typeface="Futura PT Book"/>
                <a:ea typeface="Batang" panose="02030600000101010101" pitchFamily="18" charset="-127"/>
                <a:cs typeface="Arial" panose="020B0604020202020204" pitchFamily="34" charset="0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673327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7791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Anderson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16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7550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7791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Anderson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989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267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752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89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444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2097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96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8176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930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077D5B-7C9E-40FD-4AF5-5D99709953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0CC5D0AD-702D-4551-4FE5-20046CC7A5B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40B1B8-8B75-659B-B0CB-E00CC0E0C800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010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E0E1F8-EB5A-5A79-9878-C3D93554FFF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6AC8E3C7-6983-862A-CDF9-68F6BC467BA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1E6CFA-D02D-0CFE-2200-669988F5D974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923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7F51D1-5BC7-8618-2116-154EE85FC5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136BBF44-E270-8B0D-AD58-D5A5268956F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14CB39-304A-016D-E44A-8E509CC326A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97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A7DD1C-20CA-6B62-1A75-5A56E3EBED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6771B643-D3AB-D1E8-8D62-9FB97AA90D7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74B8D9-B1F3-F3B8-33B2-E256B1610186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1359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3C2DC4-41A3-406A-C098-0FF558D654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F4518AB8-804E-F2BC-C110-78308757326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CCDD0C-BAAA-0416-487B-EAB2B7D30EAA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1577366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11705B-D73C-ECC0-3B5C-710E9C8026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F8D208F-0A76-C18A-96EF-186CCAB29F8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EC35F4-0CD4-2507-3784-AF1A2C35078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8625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5312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95275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65220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5470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53750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6943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2274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51961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24201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07296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666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2024-07-12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8D07E76F-B6FA-E078-99D1-B7ABF68B003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41DD5D6-13FA-B1B1-C26C-4AE1FCAC897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E129EB-7629-5B47-789B-E205272386B4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8C53ACE-1EF5-D740-D4B7-4AD61725993A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35B66F83-847B-2D2D-E590-251AEBD78B4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79922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2024-07-12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453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199620" y="3275090"/>
            <a:ext cx="6954248" cy="1185485"/>
          </a:xfrm>
        </p:spPr>
        <p:txBody>
          <a:bodyPr/>
          <a:lstStyle/>
          <a:p>
            <a:pPr algn="l"/>
            <a:r>
              <a:rPr lang="en-US" sz="4800" dirty="0">
                <a:solidFill>
                  <a:schemeClr val="bg1"/>
                </a:solidFill>
              </a:rPr>
              <a:t>MRT Clinical Placement 1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+mj-lt"/>
              </a:rPr>
              <a:t>How Do I Pass Clinical Placement?</a:t>
            </a:r>
            <a:endParaRPr lang="en-US" dirty="0">
              <a:latin typeface="+mj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9160" y="1690688"/>
            <a:ext cx="10926024" cy="4282289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dirty="0"/>
              <a:t>PRCT 353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Case Study Assignments (2) 10 %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20%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None/>
            </a:pPr>
            <a:r>
              <a:rPr lang="en-US" u="sng" dirty="0"/>
              <a:t>Assessments 70%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Logbook Lines 25%</a:t>
            </a:r>
          </a:p>
          <a:p>
            <a:pPr marL="0" indent="0">
              <a:buNone/>
            </a:pPr>
            <a:r>
              <a:rPr lang="en-US" dirty="0"/>
              <a:t>Workflow Competency Evaluation 30% (3 evaluations by Anderson Instructor)</a:t>
            </a:r>
          </a:p>
          <a:p>
            <a:pPr marL="0" indent="0">
              <a:buNone/>
            </a:pPr>
            <a:r>
              <a:rPr lang="en-US" dirty="0"/>
              <a:t>Orientation &amp; Preparation Evaluation (to include CompTracker reports) 15%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 algn="ctr">
              <a:buNone/>
            </a:pPr>
            <a:r>
              <a:rPr lang="en-US" sz="1600" dirty="0"/>
              <a:t>*All rubrics and assessment tools are posted on D2L </a:t>
            </a:r>
            <a:r>
              <a:rPr lang="en-US" sz="1600" dirty="0" err="1"/>
              <a:t>Brightspace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598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Rubric is posted in Brightspace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Completion of course components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Orientation Objectives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Feedback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Rotation Summaries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Self-Evaluation Assignments (discussion topics)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Compliance with Attendance policy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Standards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Professional Appearance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Thinking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Engagement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Responsibility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24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Self-Evaluation Assignments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Posted in Brightspace, as discussion board items, discussions tab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To be completed when requested, at location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There are different questions for reflection and comments. More information found </a:t>
            </a:r>
            <a:r>
              <a:rPr lang="en-US"/>
              <a:t>in Brightspace.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Availability of discussion for each topic will be posted in Brightspace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Part of professionalism mark</a:t>
            </a:r>
          </a:p>
        </p:txBody>
      </p:sp>
    </p:spTree>
    <p:extLst>
      <p:ext uri="{BB962C8B-B14F-4D97-AF65-F5344CB8AC3E}">
        <p14:creationId xmlns:p14="http://schemas.microsoft.com/office/powerpoint/2010/main" val="3916768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Any questions about other forms?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Feedback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Rotation Summaries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Attendance policy</a:t>
            </a:r>
          </a:p>
        </p:txBody>
      </p:sp>
    </p:spTree>
    <p:extLst>
      <p:ext uri="{BB962C8B-B14F-4D97-AF65-F5344CB8AC3E}">
        <p14:creationId xmlns:p14="http://schemas.microsoft.com/office/powerpoint/2010/main" val="77543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Professionalism Standards are modeled at the workplace.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How can you be successful?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u="sng" dirty="0"/>
              <a:t>Show initiative</a:t>
            </a:r>
            <a:r>
              <a:rPr lang="en-US" dirty="0"/>
              <a:t>!  Get involved in every case.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Communicate with your preceptors!  Set goals, ask for help, speak up if you want to do something.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Be punctual, respectful, and have a positive attitude.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Don’t make excuses when given feedback or corrected.  Ask for clarification when you need 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Pay attention to details and learn from your mistakes.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Take pride in your work, and always strive for your best.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Have fun!  Smile!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09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Consider this your x-ray “portfolio”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Your best work will be approved for your logbook, at image critique sessions with your site liaison.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Required cases or “Image Critique Lines, IC Lines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dirty="0"/>
              <a:t>All required lines must be completed by the end of PRCT 358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dirty="0"/>
              <a:t>Logbook lines are cumulative.  You work towards completing all lines throughout all three clinical placements.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Recorded in </a:t>
            </a:r>
            <a:r>
              <a:rPr lang="en-US" dirty="0" err="1"/>
              <a:t>CompTracker</a:t>
            </a:r>
            <a:r>
              <a:rPr lang="en-US" dirty="0"/>
              <a:t>, navigate your progress using </a:t>
            </a:r>
            <a:r>
              <a:rPr lang="en-US" dirty="0" err="1"/>
              <a:t>CompTracker</a:t>
            </a:r>
            <a:r>
              <a:rPr lang="en-US" dirty="0"/>
              <a:t>.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8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Abbreviations: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IC with a number</a:t>
            </a:r>
          </a:p>
          <a:p>
            <a:pPr lvl="1"/>
            <a:r>
              <a:rPr lang="en-US" dirty="0"/>
              <a:t>Minimum required views/projections</a:t>
            </a:r>
          </a:p>
          <a:p>
            <a:pPr lvl="1"/>
            <a:r>
              <a:rPr lang="en-US" dirty="0"/>
              <a:t>IC - *knee4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492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Adaptive</a:t>
            </a:r>
          </a:p>
          <a:p>
            <a:pPr lvl="1"/>
            <a:r>
              <a:rPr lang="en-US" sz="2000" dirty="0"/>
              <a:t>Must adapt tube angle to compensate for patient condition/position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Trauma Spine</a:t>
            </a:r>
          </a:p>
          <a:p>
            <a:pPr lvl="1"/>
            <a:r>
              <a:rPr lang="en-US" sz="2000" dirty="0"/>
              <a:t>Must include cross-table lateral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BMD - (A) and MAMMO - (A)</a:t>
            </a:r>
          </a:p>
          <a:p>
            <a:pPr lvl="1"/>
            <a:r>
              <a:rPr lang="en-US" sz="2000" dirty="0"/>
              <a:t>Assist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Observe - (O)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Simulation - (S)</a:t>
            </a:r>
          </a:p>
          <a:p>
            <a:pPr lvl="1"/>
            <a:r>
              <a:rPr lang="en-US" sz="2000" dirty="0"/>
              <a:t>Can be done in a simulated setting at the end of PRCT 358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40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4128" y="365125"/>
            <a:ext cx="10429672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I get a line in my logbook?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1:  Perform an exam, unassisted, under the supervision of a certified technologist.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2:  Record the accession number in your Record of Performed Exams book.  The supervising technologist will initial each case you perform independently.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3: Study for your next scheduled image critique session with your site liaison/clinical instructor.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4:  Present your cases at image critique sessions.  If your case meets the criteria for logbook entry, you will enter the number into CompTracker for your liaison/clinical instructor to approve.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** Process may vary slightly from site to site.  (Example – you may enter all cases into </a:t>
            </a:r>
            <a:r>
              <a:rPr lang="en-US" sz="1800" dirty="0" err="1"/>
              <a:t>CompTracker</a:t>
            </a:r>
            <a:r>
              <a:rPr lang="en-US" sz="1800" dirty="0"/>
              <a:t> before Image Critique session, OR you may only enter approved cases into </a:t>
            </a:r>
            <a:r>
              <a:rPr lang="en-US" sz="1800" dirty="0" err="1"/>
              <a:t>CompTracker</a:t>
            </a:r>
            <a:r>
              <a:rPr lang="en-US" sz="1800" dirty="0"/>
              <a:t> after Image critique session).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744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0574" y="275673"/>
            <a:ext cx="10515600" cy="1325563"/>
          </a:xfrm>
        </p:spPr>
        <p:txBody>
          <a:bodyPr/>
          <a:lstStyle/>
          <a:p>
            <a:r>
              <a:rPr lang="en-US" dirty="0"/>
              <a:t>      </a:t>
            </a:r>
            <a:r>
              <a:rPr lang="en-US" dirty="0">
                <a:latin typeface="+mj-lt"/>
              </a:rPr>
              <a:t>Logbook - Record of Performed Exams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157" y="5988740"/>
            <a:ext cx="10983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Ensure you are </a:t>
            </a:r>
            <a:r>
              <a:rPr lang="en-US" b="1" dirty="0"/>
              <a:t>recording technical factors &amp; Exposure Index (EI) number </a:t>
            </a:r>
            <a:r>
              <a:rPr lang="en-US" dirty="0"/>
              <a:t>for each case to discuss at Image Critique!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33E3ED-F2BB-EDD3-91CF-E0FC5EA3E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162402"/>
              </p:ext>
            </p:extLst>
          </p:nvPr>
        </p:nvGraphicFramePr>
        <p:xfrm>
          <a:off x="2083836" y="1496022"/>
          <a:ext cx="8024328" cy="4202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72508">
                  <a:extLst>
                    <a:ext uri="{9D8B030D-6E8A-4147-A177-3AD203B41FA5}">
                      <a16:colId xmlns:a16="http://schemas.microsoft.com/office/drawing/2014/main" val="1335287947"/>
                    </a:ext>
                  </a:extLst>
                </a:gridCol>
                <a:gridCol w="483415">
                  <a:extLst>
                    <a:ext uri="{9D8B030D-6E8A-4147-A177-3AD203B41FA5}">
                      <a16:colId xmlns:a16="http://schemas.microsoft.com/office/drawing/2014/main" val="3640820281"/>
                    </a:ext>
                  </a:extLst>
                </a:gridCol>
                <a:gridCol w="323791">
                  <a:extLst>
                    <a:ext uri="{9D8B030D-6E8A-4147-A177-3AD203B41FA5}">
                      <a16:colId xmlns:a16="http://schemas.microsoft.com/office/drawing/2014/main" val="1030207141"/>
                    </a:ext>
                  </a:extLst>
                </a:gridCol>
                <a:gridCol w="1046355">
                  <a:extLst>
                    <a:ext uri="{9D8B030D-6E8A-4147-A177-3AD203B41FA5}">
                      <a16:colId xmlns:a16="http://schemas.microsoft.com/office/drawing/2014/main" val="854980165"/>
                    </a:ext>
                  </a:extLst>
                </a:gridCol>
                <a:gridCol w="2013182">
                  <a:extLst>
                    <a:ext uri="{9D8B030D-6E8A-4147-A177-3AD203B41FA5}">
                      <a16:colId xmlns:a16="http://schemas.microsoft.com/office/drawing/2014/main" val="2388573073"/>
                    </a:ext>
                  </a:extLst>
                </a:gridCol>
                <a:gridCol w="647581">
                  <a:extLst>
                    <a:ext uri="{9D8B030D-6E8A-4147-A177-3AD203B41FA5}">
                      <a16:colId xmlns:a16="http://schemas.microsoft.com/office/drawing/2014/main" val="752945236"/>
                    </a:ext>
                  </a:extLst>
                </a:gridCol>
                <a:gridCol w="1207682">
                  <a:extLst>
                    <a:ext uri="{9D8B030D-6E8A-4147-A177-3AD203B41FA5}">
                      <a16:colId xmlns:a16="http://schemas.microsoft.com/office/drawing/2014/main" val="2888851109"/>
                    </a:ext>
                  </a:extLst>
                </a:gridCol>
                <a:gridCol w="556124">
                  <a:extLst>
                    <a:ext uri="{9D8B030D-6E8A-4147-A177-3AD203B41FA5}">
                      <a16:colId xmlns:a16="http://schemas.microsoft.com/office/drawing/2014/main" val="2195308298"/>
                    </a:ext>
                  </a:extLst>
                </a:gridCol>
                <a:gridCol w="773690">
                  <a:extLst>
                    <a:ext uri="{9D8B030D-6E8A-4147-A177-3AD203B41FA5}">
                      <a16:colId xmlns:a16="http://schemas.microsoft.com/office/drawing/2014/main" val="2219472077"/>
                    </a:ext>
                  </a:extLst>
                </a:gridCol>
              </a:tblGrid>
              <a:tr h="318743">
                <a:tc>
                  <a:txBody>
                    <a:bodyPr/>
                    <a:lstStyle/>
                    <a:p>
                      <a:pPr marL="314960">
                        <a:lnSpc>
                          <a:spcPts val="915"/>
                        </a:lnSpc>
                      </a:pPr>
                      <a:r>
                        <a:rPr lang="en-US" sz="600" dirty="0">
                          <a:effectLst/>
                        </a:rPr>
                        <a:t>Accession</a:t>
                      </a:r>
                      <a:r>
                        <a:rPr lang="en-US" sz="600" spc="-15" dirty="0">
                          <a:effectLst/>
                        </a:rPr>
                        <a:t> </a:t>
                      </a:r>
                      <a:r>
                        <a:rPr lang="en-US" sz="600" dirty="0">
                          <a:effectLst/>
                        </a:rPr>
                        <a:t>#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Site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Date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Procedure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Technical</a:t>
                      </a:r>
                      <a:r>
                        <a:rPr lang="en-US" sz="600" spc="-1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Comment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LMP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Tech</a:t>
                      </a:r>
                      <a:r>
                        <a:rPr lang="en-US" sz="600" spc="-2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Signature</a:t>
                      </a:r>
                      <a:r>
                        <a:rPr lang="en-US" sz="600" spc="-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(Verify</a:t>
                      </a:r>
                      <a:endParaRPr lang="en-CA" sz="900">
                        <a:effectLst/>
                      </a:endParaRPr>
                    </a:p>
                    <a:p>
                      <a:pPr marL="224155" marR="21971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Performed)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3505" marR="10223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Logbook</a:t>
                      </a:r>
                      <a:endParaRPr lang="en-CA" sz="900">
                        <a:effectLst/>
                      </a:endParaRPr>
                    </a:p>
                    <a:p>
                      <a:pPr marL="103505" marR="10033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Y/N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6545" marR="29146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Initial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2389115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919268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382916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5138210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435268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8734235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7785841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4552319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13400032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79211395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4042850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54506769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6693630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85418427"/>
                  </a:ext>
                </a:extLst>
              </a:tr>
              <a:tr h="23334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7311132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1252891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1014701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393369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1612F67-8563-3EE0-C062-470335E65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993" y="1497998"/>
            <a:ext cx="13792667" cy="46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4777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Submitting an IC line for approval: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Site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Accession #  *be careful you enter it correctly!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Procedure notes </a:t>
            </a:r>
            <a:r>
              <a:rPr lang="en-US" b="1" i="1" dirty="0"/>
              <a:t>must</a:t>
            </a:r>
            <a:r>
              <a:rPr lang="en-US" dirty="0"/>
              <a:t> include technical factors &amp; body part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Environment - hospital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Assign to site liaison/clinical instructor who approved the case during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670473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34081" y="1970481"/>
            <a:ext cx="10515600" cy="435133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Required lines  – assessed throughout the program.</a:t>
            </a:r>
          </a:p>
        </p:txBody>
      </p:sp>
    </p:spTree>
    <p:extLst>
      <p:ext uri="{BB962C8B-B14F-4D97-AF65-F5344CB8AC3E}">
        <p14:creationId xmlns:p14="http://schemas.microsoft.com/office/powerpoint/2010/main" val="2292371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29" y="345669"/>
            <a:ext cx="10515600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Workflow Competency Evaluation (30%)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Goal </a:t>
            </a:r>
            <a:r>
              <a:rPr lang="mr-IN" dirty="0"/>
              <a:t>–</a:t>
            </a:r>
            <a:r>
              <a:rPr lang="en-US" dirty="0"/>
              <a:t> demonstrate consistent skills, high quality images, and good, safe habits.</a:t>
            </a:r>
          </a:p>
          <a:p>
            <a:r>
              <a:rPr lang="en-US" dirty="0"/>
              <a:t>An Anderson instructor will complete your WFC (“workflow comp”) in a general x-ray rotation.</a:t>
            </a:r>
          </a:p>
          <a:p>
            <a:r>
              <a:rPr lang="en-US" dirty="0"/>
              <a:t>Evaluation is based on 3 cases that you perform.</a:t>
            </a:r>
          </a:p>
          <a:p>
            <a:r>
              <a:rPr lang="en-US" dirty="0"/>
              <a:t>Rubric is posted in D2L Brightspace.</a:t>
            </a:r>
          </a:p>
          <a:p>
            <a:r>
              <a:rPr lang="en-US" dirty="0"/>
              <a:t>Rubric + Key Components.</a:t>
            </a:r>
          </a:p>
          <a:p>
            <a:r>
              <a:rPr lang="en-US" dirty="0"/>
              <a:t>Check Instructor Visit Schedule posted on Brightspace for your scheduled date.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4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53374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Workflow Competency Evaluation (30%)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056" y="1925213"/>
            <a:ext cx="10515600" cy="4351338"/>
          </a:xfrm>
        </p:spPr>
        <p:txBody>
          <a:bodyPr/>
          <a:lstStyle/>
          <a:p>
            <a:r>
              <a:rPr lang="en-US" dirty="0"/>
              <a:t>How can you be successful in your WFC Evaluation?</a:t>
            </a:r>
          </a:p>
          <a:p>
            <a:pPr lvl="1"/>
            <a:r>
              <a:rPr lang="en-US" dirty="0"/>
              <a:t>Review the rubric in D2L Brightspace and strive to make those gradable components a part of your workflow.</a:t>
            </a:r>
          </a:p>
          <a:p>
            <a:pPr lvl="1"/>
            <a:r>
              <a:rPr lang="en-US" dirty="0"/>
              <a:t>Participate in every case you can during clinical placement – that experience contributes to your success!</a:t>
            </a:r>
          </a:p>
          <a:p>
            <a:pPr lvl="1"/>
            <a:r>
              <a:rPr lang="en-US" dirty="0"/>
              <a:t>Build a consistent workflow and good habits every day you’re working in general x-ray.</a:t>
            </a:r>
          </a:p>
          <a:p>
            <a:pPr lvl="1"/>
            <a:r>
              <a:rPr lang="en-US" dirty="0"/>
              <a:t>Perform hand hygiene!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43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Comp Tracker in Clinical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</a:t>
            </a:r>
            <a:r>
              <a:rPr lang="en-US" dirty="0" err="1"/>
              <a:t>CompTracker</a:t>
            </a:r>
            <a:r>
              <a:rPr lang="en-US" dirty="0"/>
              <a:t> extensively in clinical placement</a:t>
            </a:r>
          </a:p>
          <a:p>
            <a:r>
              <a:rPr lang="en-US" dirty="0"/>
              <a:t>Student-driven initiative.  This means students are responsible for creating and submitting forms in </a:t>
            </a:r>
            <a:r>
              <a:rPr lang="en-US" dirty="0" err="1"/>
              <a:t>CompTracker</a:t>
            </a:r>
            <a:r>
              <a:rPr lang="en-US" dirty="0"/>
              <a:t> to accomplish tasks.</a:t>
            </a:r>
          </a:p>
          <a:p>
            <a:r>
              <a:rPr lang="en-US"/>
              <a:t>2 </a:t>
            </a:r>
            <a:r>
              <a:rPr lang="en-US" dirty="0"/>
              <a:t>main purposes</a:t>
            </a:r>
          </a:p>
          <a:p>
            <a:pPr lvl="1"/>
            <a:r>
              <a:rPr lang="en-US" dirty="0"/>
              <a:t>Completion of forms</a:t>
            </a:r>
          </a:p>
          <a:p>
            <a:pPr lvl="1"/>
            <a:r>
              <a:rPr lang="en-US" dirty="0"/>
              <a:t>Image Critique Lines (IC Lines)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9800" dirty="0"/>
              <a:t>1.   Use of Electronic Devices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COMPLETE</a:t>
            </a:r>
          </a:p>
          <a:p>
            <a:pPr marL="0" indent="0">
              <a:buNone/>
            </a:pPr>
            <a:r>
              <a:rPr lang="en-US" sz="9800" dirty="0"/>
              <a:t>2. Site Orientation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Form to be submitted to the Site Liaison at the start of a new rotation</a:t>
            </a:r>
          </a:p>
          <a:p>
            <a:pPr marL="0" indent="0">
              <a:buNone/>
            </a:pPr>
            <a:r>
              <a:rPr lang="en-US" sz="9800" dirty="0">
                <a:solidFill>
                  <a:srgbClr val="000000"/>
                </a:solidFill>
              </a:rPr>
              <a:t>3. Rotation Summary may vary according to the site: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Submitted to the Site Liaison at the end of each rotation 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Submitted to the Site Liaison at the midpoint and end of each rotation </a:t>
            </a:r>
            <a:endParaRPr lang="en-US" sz="9800" dirty="0"/>
          </a:p>
          <a:p>
            <a:pPr marL="0" indent="0">
              <a:buNone/>
            </a:pPr>
            <a:r>
              <a:rPr lang="en-US" sz="9800" dirty="0"/>
              <a:t>4. Objectives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Orientation Objectives COMPLETE</a:t>
            </a:r>
            <a:endParaRPr lang="en-US" sz="9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BMD and Mammo forms to be submitted to a preceptor/clinical instructor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Vascular/Interventional starts in PRCT 356. See D2L for info.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5. Student Performance Feedback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Submitted weekly to a preceptor/clinical instructor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Verification of attendance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Reflection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incidents</a:t>
            </a:r>
          </a:p>
          <a:p>
            <a:pPr marL="0" indent="0">
              <a:buNone/>
            </a:pPr>
            <a:r>
              <a:rPr lang="en-US" dirty="0"/>
              <a:t>6. Absence Notification Forms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Must be submitted prior to shift start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Submitted to a clinical placement instructor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Submitting evidence for excused absence to your clinical instructor within 5 business days for approval </a:t>
            </a:r>
          </a:p>
          <a:p>
            <a:pPr marL="0" indent="0" algn="ctr">
              <a:buNone/>
            </a:pPr>
            <a:r>
              <a:rPr lang="en-US" sz="2000" dirty="0">
                <a:solidFill>
                  <a:srgbClr val="008000"/>
                </a:solidFill>
              </a:rPr>
              <a:t>*Every day in clinical placement must be accounted by one of these forms!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57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0107" y="157212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/>
              <a:t>7. </a:t>
            </a:r>
            <a:r>
              <a:rPr lang="en-US" sz="2000" b="1" dirty="0"/>
              <a:t>Instructor Visit Form </a:t>
            </a:r>
            <a:r>
              <a:rPr lang="en-US" sz="2000" dirty="0"/>
              <a:t>(Instructor generated)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Instructors will offer formative and summative feedback during (or following) a site visit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Set goals/document progress/suggest strategies for success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Evaluate your professionalism</a:t>
            </a:r>
          </a:p>
          <a:p>
            <a:pPr marL="0" indent="0">
              <a:buNone/>
            </a:pPr>
            <a:r>
              <a:rPr lang="en-US" sz="2000" dirty="0"/>
              <a:t>8. </a:t>
            </a:r>
            <a:r>
              <a:rPr lang="en-US" sz="2000" b="1" dirty="0"/>
              <a:t>Critical Incident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Form created by site liaison when reported by preceptor/clinical instructor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Student self-reflection piece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Signed off by Anderson instructor</a:t>
            </a:r>
          </a:p>
          <a:p>
            <a:pPr marL="0" indent="0">
              <a:buNone/>
            </a:pPr>
            <a:r>
              <a:rPr lang="en-US" sz="2000" dirty="0"/>
              <a:t>9. </a:t>
            </a:r>
            <a:r>
              <a:rPr lang="en-US" sz="2000" b="1" dirty="0"/>
              <a:t>Student Report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Created by site liaison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Documents lack of progression, professionalism concerns, </a:t>
            </a:r>
            <a:r>
              <a:rPr lang="en-US" sz="2000" dirty="0" err="1"/>
              <a:t>etc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Delivered to student by site liaison/clinical instructor and/or Anderson Instructor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Student Support Plan (SSP)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0757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latin typeface="+mj-lt"/>
              </a:rPr>
              <a:t>CompTracker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Remaining Requirements Report</a:t>
            </a:r>
          </a:p>
          <a:p>
            <a:pPr lvl="1"/>
            <a:r>
              <a:rPr lang="en-CA" dirty="0"/>
              <a:t>Quick overview of remaining Image Critique (IC) lines</a:t>
            </a:r>
          </a:p>
          <a:p>
            <a:pPr lvl="1"/>
            <a:r>
              <a:rPr lang="en-CA" dirty="0"/>
              <a:t>Great tool for planning image critique sessions</a:t>
            </a:r>
          </a:p>
          <a:p>
            <a:pPr marL="342900" lvl="1" indent="0">
              <a:buNone/>
            </a:pPr>
            <a:endParaRPr lang="en-CA" dirty="0"/>
          </a:p>
          <a:p>
            <a:pPr marL="342900" lvl="1" indent="0">
              <a:buNone/>
            </a:pPr>
            <a:endParaRPr lang="en-CA" dirty="0"/>
          </a:p>
          <a:p>
            <a:r>
              <a:rPr lang="en-CA" dirty="0"/>
              <a:t>Logbook - by area, with student detail</a:t>
            </a:r>
          </a:p>
          <a:p>
            <a:pPr lvl="1"/>
            <a:r>
              <a:rPr lang="en-CA" dirty="0"/>
              <a:t>Detailed count of number of IC lines</a:t>
            </a:r>
          </a:p>
        </p:txBody>
      </p:sp>
    </p:spTree>
    <p:extLst>
      <p:ext uri="{BB962C8B-B14F-4D97-AF65-F5344CB8AC3E}">
        <p14:creationId xmlns:p14="http://schemas.microsoft.com/office/powerpoint/2010/main" val="1829073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E86DA4D-9F73-C24F-A8F8-12B4AD785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A21D22"/>
                </a:solidFill>
                <a:latin typeface="+mj-lt"/>
              </a:rPr>
              <a:t>Copyright Information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5AB2C4B-7CB8-8445-8018-0F7611F10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/>
              <a:t>This learning material is property of Anderson College. ​</a:t>
            </a:r>
          </a:p>
          <a:p>
            <a:pPr fontAlgn="base"/>
            <a:r>
              <a:rPr lang="en-US" dirty="0"/>
              <a:t>Any sharing, reproduction or use of this information or material other than educational purposes at Anderson College is prohibited. </a:t>
            </a:r>
          </a:p>
        </p:txBody>
      </p:sp>
    </p:spTree>
    <p:extLst>
      <p:ext uri="{BB962C8B-B14F-4D97-AF65-F5344CB8AC3E}">
        <p14:creationId xmlns:p14="http://schemas.microsoft.com/office/powerpoint/2010/main" val="2812854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22F8510-76DD-4DDA-9365-041F3409923C}"/>
</file>

<file path=customXml/itemProps2.xml><?xml version="1.0" encoding="utf-8"?>
<ds:datastoreItem xmlns:ds="http://schemas.openxmlformats.org/officeDocument/2006/customXml" ds:itemID="{9A884141-70D6-4901-8AB1-BE060A67B76E}"/>
</file>

<file path=customXml/itemProps3.xml><?xml version="1.0" encoding="utf-8"?>
<ds:datastoreItem xmlns:ds="http://schemas.openxmlformats.org/officeDocument/2006/customXml" ds:itemID="{26BFF205-A0EF-4984-AC56-F84BA4709202}"/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4674</TotalTime>
  <Words>1394</Words>
  <Application>Microsoft Office PowerPoint</Application>
  <PresentationFormat>Widescreen</PresentationFormat>
  <Paragraphs>337</Paragraphs>
  <Slides>21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Arial MT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MRT Clinical Placement 1</vt:lpstr>
      <vt:lpstr>How Do I Pass Clinical Placement?</vt:lpstr>
      <vt:lpstr>Professionalism (20%)</vt:lpstr>
      <vt:lpstr>Professionalism (20%)</vt:lpstr>
      <vt:lpstr>Professionalism (20%)</vt:lpstr>
      <vt:lpstr>Professionalism (20%)</vt:lpstr>
      <vt:lpstr>Logbook (25%)</vt:lpstr>
      <vt:lpstr>Logbook (25%)</vt:lpstr>
      <vt:lpstr>Logbook (25%)</vt:lpstr>
      <vt:lpstr>Logbook (25%)</vt:lpstr>
      <vt:lpstr>      Logbook - Record of Performed Exams</vt:lpstr>
      <vt:lpstr>Logbook (25%)</vt:lpstr>
      <vt:lpstr>Logbook (25%)</vt:lpstr>
      <vt:lpstr>Workflow Competency Evaluation (30%)</vt:lpstr>
      <vt:lpstr>Workflow Competency Evaluation (30%)</vt:lpstr>
      <vt:lpstr>Comp Tracker in Clinical Placement</vt:lpstr>
      <vt:lpstr>CompTracker Forms</vt:lpstr>
      <vt:lpstr>CompTracker Forms</vt:lpstr>
      <vt:lpstr>CompTracker Forms</vt:lpstr>
      <vt:lpstr>CompTracker Reports</vt:lpstr>
      <vt:lpstr>Copyright Information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Lisa Krisman | Anderson College | Head Office</cp:lastModifiedBy>
  <cp:revision>409</cp:revision>
  <cp:lastPrinted>2016-04-11T17:01:10Z</cp:lastPrinted>
  <dcterms:created xsi:type="dcterms:W3CDTF">2017-09-25T16:58:16Z</dcterms:created>
  <dcterms:modified xsi:type="dcterms:W3CDTF">2024-07-12T15:10:38Z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