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docProps/app.xml" ContentType="application/vnd.openxmlformats-officedocument.extended-properties+xml"/>
  <Override PartName="/docProps/core.xml" ContentType="application/vnd.openxmlformats-package.core-properties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Default Extension="png" ContentType="image/png"/>
  <Override PartName="/ppt/slides/slide2.xml" ContentType="application/vnd.openxmlformats-officedocument.presentationml.slide+xml"/>
  <Default Extension="jpg" ContentType="image/jpg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officeDocument/2006/relationships/extended-properties" Target="docProps/app.xml"/><Relationship Id="rId3" Type="http://schemas.openxmlformats.org/package/2006/relationships/metadata/core-properties" Target="docProps/core.xml"/><Relationship Id="rId4" Type="http://schemas.openxmlformats.org/officeDocument/2006/relationships/custom-properties" Target="docProps/custom.xml"/></Relationships>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3" r:id="rId23"/>
    <p:sldId id="274" r:id="rId24"/>
    <p:sldId id="275" r:id="rId25"/>
    <p:sldId id="276" r:id="rId26"/>
    <p:sldId id="277" r:id="rId27"/>
    <p:sldId id="278" r:id="rId28"/>
    <p:sldId id="279" r:id="rId29"/>
    <p:sldId id="280" r:id="rId30"/>
    <p:sldId id="281" r:id="rId31"/>
    <p:sldId id="282" r:id="rId32"/>
    <p:sldId id="283" r:id="rId33"/>
    <p:sldId id="284" r:id="rId34"/>
    <p:sldId id="285" r:id="rId35"/>
  </p:sldIdLst>
  <p:sldSz cx="12192000" cy="6858000"/>
  <p:notesSz cx="12192000" cy="6858000"/>
  <p:defaultTextStyle>
    <a:defPPr>
      <a:defRPr kern="0"/>
    </a:def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8" d="100"/>
          <a:sy n="78" d="100"/>
        </p:scale>
        <p:origin x="-1536" y="-84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theme" Target="theme/theme1.xml"/><Relationship Id="rId3" Type="http://schemas.openxmlformats.org/officeDocument/2006/relationships/viewProps" Target="viewProps.xml"/><Relationship Id="rId4" Type="http://schemas.openxmlformats.org/officeDocument/2006/relationships/presProps" Target="presProps.xml"/><Relationship Id="rId5" Type="http://schemas.openxmlformats.org/officeDocument/2006/relationships/tableStyles" Target="tableStyles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Relationship Id="rId9" Type="http://schemas.openxmlformats.org/officeDocument/2006/relationships/slide" Target="slides/slide4.xml"/><Relationship Id="rId10" Type="http://schemas.openxmlformats.org/officeDocument/2006/relationships/slide" Target="slides/slide5.xml"/><Relationship Id="rId11" Type="http://schemas.openxmlformats.org/officeDocument/2006/relationships/slide" Target="slides/slide6.xml"/><Relationship Id="rId12" Type="http://schemas.openxmlformats.org/officeDocument/2006/relationships/slide" Target="slides/slide7.xml"/><Relationship Id="rId13" Type="http://schemas.openxmlformats.org/officeDocument/2006/relationships/slide" Target="slides/slide8.xml"/><Relationship Id="rId14" Type="http://schemas.openxmlformats.org/officeDocument/2006/relationships/slide" Target="slides/slide9.xml"/><Relationship Id="rId15" Type="http://schemas.openxmlformats.org/officeDocument/2006/relationships/slide" Target="slides/slide10.xml"/><Relationship Id="rId16" Type="http://schemas.openxmlformats.org/officeDocument/2006/relationships/slide" Target="slides/slide11.xml"/><Relationship Id="rId17" Type="http://schemas.openxmlformats.org/officeDocument/2006/relationships/slide" Target="slides/slide12.xml"/><Relationship Id="rId18" Type="http://schemas.openxmlformats.org/officeDocument/2006/relationships/slide" Target="slides/slide13.xml"/><Relationship Id="rId19" Type="http://schemas.openxmlformats.org/officeDocument/2006/relationships/slide" Target="slides/slide14.xml"/><Relationship Id="rId20" Type="http://schemas.openxmlformats.org/officeDocument/2006/relationships/slide" Target="slides/slide15.xml"/><Relationship Id="rId21" Type="http://schemas.openxmlformats.org/officeDocument/2006/relationships/slide" Target="slides/slide16.xml"/><Relationship Id="rId22" Type="http://schemas.openxmlformats.org/officeDocument/2006/relationships/slide" Target="slides/slide17.xml"/><Relationship Id="rId23" Type="http://schemas.openxmlformats.org/officeDocument/2006/relationships/slide" Target="slides/slide18.xml"/><Relationship Id="rId24" Type="http://schemas.openxmlformats.org/officeDocument/2006/relationships/slide" Target="slides/slide19.xml"/><Relationship Id="rId25" Type="http://schemas.openxmlformats.org/officeDocument/2006/relationships/slide" Target="slides/slide20.xml"/><Relationship Id="rId26" Type="http://schemas.openxmlformats.org/officeDocument/2006/relationships/slide" Target="slides/slide21.xml"/><Relationship Id="rId27" Type="http://schemas.openxmlformats.org/officeDocument/2006/relationships/slide" Target="slides/slide22.xml"/><Relationship Id="rId28" Type="http://schemas.openxmlformats.org/officeDocument/2006/relationships/slide" Target="slides/slide23.xml"/><Relationship Id="rId29" Type="http://schemas.openxmlformats.org/officeDocument/2006/relationships/slide" Target="slides/slide24.xml"/><Relationship Id="rId30" Type="http://schemas.openxmlformats.org/officeDocument/2006/relationships/slide" Target="slides/slide25.xml"/><Relationship Id="rId31" Type="http://schemas.openxmlformats.org/officeDocument/2006/relationships/slide" Target="slides/slide26.xml"/><Relationship Id="rId32" Type="http://schemas.openxmlformats.org/officeDocument/2006/relationships/slide" Target="slides/slide27.xml"/><Relationship Id="rId33" Type="http://schemas.openxmlformats.org/officeDocument/2006/relationships/slide" Target="slides/slide28.xml"/><Relationship Id="rId34" Type="http://schemas.openxmlformats.org/officeDocument/2006/relationships/slide" Target="slides/slide29.xml"/><Relationship Id="rId35" Type="http://schemas.openxmlformats.org/officeDocument/2006/relationships/slide" Target="slides/slide30.xml"/></Relationships>
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
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
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
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
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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914400" y="2125980"/>
            <a:ext cx="10363200" cy="14401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828800" y="3840480"/>
            <a:ext cx="8534400" cy="17145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1800" b="0" i="0">
                <a:solidFill>
                  <a:schemeClr val="tx1"/>
                </a:solidFill>
                <a:latin typeface="Calibri Light"/>
                <a:cs typeface="Calibri Light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b="0" i="0">
                <a:solidFill>
                  <a:schemeClr val="tx1"/>
                </a:solidFill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1800" b="0" i="0">
                <a:solidFill>
                  <a:schemeClr val="tx1"/>
                </a:solidFill>
                <a:latin typeface="Calibri Light"/>
                <a:cs typeface="Calibri Light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idx="2" sz="half"/>
          </p:nvPr>
        </p:nvSpPr>
        <p:spPr>
          <a:xfrm>
            <a:off x="60960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idx="3" sz="half"/>
          </p:nvPr>
        </p:nvSpPr>
        <p:spPr>
          <a:xfrm>
            <a:off x="627888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6" name="Holder 6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7" name="Holder 7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1800" b="0" i="0">
                <a:solidFill>
                  <a:schemeClr val="tx1"/>
                </a:solidFill>
                <a:latin typeface="Calibri Light"/>
                <a:cs typeface="Calibri Light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5" name="Holder 5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4" name="Holder 4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theme" Target="../theme/theme1.xml"/></Relationships>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1654174" y="679450"/>
            <a:ext cx="8883650" cy="57404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800" b="0" i="0">
                <a:solidFill>
                  <a:schemeClr val="tx1"/>
                </a:solidFill>
                <a:latin typeface="Calibri Light"/>
                <a:cs typeface="Calibri Light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916939" y="1761235"/>
            <a:ext cx="10358120" cy="331787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b="0" i="0">
                <a:solidFill>
                  <a:schemeClr val="tx1"/>
                </a:solidFill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>
          <a:xfrm>
            <a:off x="4145280" y="6377940"/>
            <a:ext cx="390144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>
          <a:xfrm>
            <a:off x="60960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>
          <a:xfrm>
            <a:off x="877824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 folHlink="folHlink" hlink="hlink" accent1="accent1" accent2="accent2" accent3="accent3" accent4="accent4" accent5="accent5" accent6="accent6" tx2="dk2" bg2="lt2" tx1="dk1" bg1="lt1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1.png"/></Relationships>
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jpg"/><Relationship Id="rId3" Type="http://schemas.openxmlformats.org/officeDocument/2006/relationships/image" Target="../media/image1.png"/></Relationships>
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.jpg"/><Relationship Id="rId3" Type="http://schemas.openxmlformats.org/officeDocument/2006/relationships/image" Target="../media/image1.png"/></Relationships>
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.jpg"/><Relationship Id="rId3" Type="http://schemas.openxmlformats.org/officeDocument/2006/relationships/image" Target="../media/image1.png"/></Relationships>
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
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5.jpg"/><Relationship Id="rId3" Type="http://schemas.openxmlformats.org/officeDocument/2006/relationships/image" Target="../media/image1.png"/></Relationships>
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6.jpg"/><Relationship Id="rId3" Type="http://schemas.openxmlformats.org/officeDocument/2006/relationships/image" Target="../media/image1.png"/></Relationships>
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7.jpg"/><Relationship Id="rId3" Type="http://schemas.openxmlformats.org/officeDocument/2006/relationships/image" Target="../media/image1.png"/></Relationships>
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8.jpg"/><Relationship Id="rId3" Type="http://schemas.openxmlformats.org/officeDocument/2006/relationships/image" Target="../media/image1.png"/></Relationships>
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9.jpg"/><Relationship Id="rId3" Type="http://schemas.openxmlformats.org/officeDocument/2006/relationships/image" Target="../media/image1.png"/></Relationships>
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10.jpg"/><Relationship Id="rId3" Type="http://schemas.openxmlformats.org/officeDocument/2006/relationships/image" Target="../media/image1.png"/></Relationships>
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11.jpg"/><Relationship Id="rId3" Type="http://schemas.openxmlformats.org/officeDocument/2006/relationships/image" Target="../media/image1.png"/></Relationships>
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11.jpg"/><Relationship Id="rId3" Type="http://schemas.openxmlformats.org/officeDocument/2006/relationships/image" Target="../media/image12.jpg"/><Relationship Id="rId4" Type="http://schemas.openxmlformats.org/officeDocument/2006/relationships/image" Target="../media/image1.png"/></Relationships>
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13.jpg"/><Relationship Id="rId3" Type="http://schemas.openxmlformats.org/officeDocument/2006/relationships/image" Target="../media/image1.png"/></Relationships>
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14.jpg"/><Relationship Id="rId3" Type="http://schemas.openxmlformats.org/officeDocument/2006/relationships/image" Target="../media/image15.jpg"/><Relationship Id="rId4" Type="http://schemas.openxmlformats.org/officeDocument/2006/relationships/image" Target="../media/image1.png"/></Relationships>
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6.jpg"/><Relationship Id="rId3" Type="http://schemas.openxmlformats.org/officeDocument/2006/relationships/image" Target="../media/image1.png"/></Relationships>
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6.jpg"/><Relationship Id="rId3" Type="http://schemas.openxmlformats.org/officeDocument/2006/relationships/image" Target="../media/image1.png"/></Relationships>
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17.jpg"/><Relationship Id="rId3" Type="http://schemas.openxmlformats.org/officeDocument/2006/relationships/image" Target="../media/image1.png"/></Relationships>
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18.jpg"/><Relationship Id="rId3" Type="http://schemas.openxmlformats.org/officeDocument/2006/relationships/image" Target="../media/image1.png"/></Relationships>
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
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9.jpg"/><Relationship Id="rId3" Type="http://schemas.openxmlformats.org/officeDocument/2006/relationships/image" Target="../media/image1.png"/></Relationships>
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1.png"/></Relationships>
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0.png"/><Relationship Id="rId3" Type="http://schemas.openxmlformats.org/officeDocument/2006/relationships/image" Target="../media/image1.png"/></Relationships>
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1.jpg"/><Relationship Id="rId3" Type="http://schemas.openxmlformats.org/officeDocument/2006/relationships/image" Target="../media/image22.jpg"/><Relationship Id="rId4" Type="http://schemas.openxmlformats.org/officeDocument/2006/relationships/image" Target="../media/image1.png"/></Relationships>
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3.jpg"/><Relationship Id="rId3" Type="http://schemas.openxmlformats.org/officeDocument/2006/relationships/image" Target="../media/image1.png"/></Relationships>
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24.jpg"/><Relationship Id="rId3" Type="http://schemas.openxmlformats.org/officeDocument/2006/relationships/image" Target="../media/image23.jpg"/><Relationship Id="rId4" Type="http://schemas.openxmlformats.org/officeDocument/2006/relationships/image" Target="../media/image1.png"/></Relationships>
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5.jpg"/><Relationship Id="rId3" Type="http://schemas.openxmlformats.org/officeDocument/2006/relationships/image" Target="../media/image26.jpg"/><Relationship Id="rId4" Type="http://schemas.openxmlformats.org/officeDocument/2006/relationships/image" Target="../media/image1.png"/></Relationships>
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27.jpg"/><Relationship Id="rId3" Type="http://schemas.openxmlformats.org/officeDocument/2006/relationships/image" Target="../media/image1.png"/></Relationships>
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8.jpg"/><Relationship Id="rId3" Type="http://schemas.openxmlformats.org/officeDocument/2006/relationships/image" Target="../media/image29.jpg"/><Relationship Id="rId4" Type="http://schemas.openxmlformats.org/officeDocument/2006/relationships/image" Target="../media/image1.png"/></Relationships>
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0.jpg"/><Relationship Id="rId3" Type="http://schemas.openxmlformats.org/officeDocument/2006/relationships/image" Target="../media/image1.png"/></Relationships>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4666234" y="2201366"/>
            <a:ext cx="6857365" cy="2027555"/>
          </a:xfrm>
          <a:prstGeom prst="rect"/>
        </p:spPr>
        <p:txBody>
          <a:bodyPr wrap="square" lIns="0" tIns="95250" rIns="0" bIns="0" rtlCol="0" vert="horz">
            <a:spAutoFit/>
          </a:bodyPr>
          <a:lstStyle/>
          <a:p>
            <a:pPr marL="12700" marR="776605">
              <a:lnSpc>
                <a:spcPts val="5190"/>
              </a:lnSpc>
              <a:spcBef>
                <a:spcPts val="750"/>
              </a:spcBef>
            </a:pPr>
            <a:r>
              <a:rPr dirty="0" sz="4800"/>
              <a:t>ANPH</a:t>
            </a:r>
            <a:r>
              <a:rPr dirty="0" sz="4800" spc="-25"/>
              <a:t> </a:t>
            </a:r>
            <a:r>
              <a:rPr dirty="0" sz="4800"/>
              <a:t>202:</a:t>
            </a:r>
            <a:r>
              <a:rPr dirty="0" sz="4800" spc="-10"/>
              <a:t> </a:t>
            </a:r>
            <a:r>
              <a:rPr dirty="0" sz="4800"/>
              <a:t>Anatomy</a:t>
            </a:r>
            <a:r>
              <a:rPr dirty="0" sz="4800" spc="-15"/>
              <a:t> </a:t>
            </a:r>
            <a:r>
              <a:rPr dirty="0" sz="4800" spc="-25"/>
              <a:t>and </a:t>
            </a:r>
            <a:r>
              <a:rPr dirty="0" sz="4800"/>
              <a:t>Pathology</a:t>
            </a:r>
            <a:r>
              <a:rPr dirty="0" sz="4800" spc="-15"/>
              <a:t> </a:t>
            </a:r>
            <a:r>
              <a:rPr dirty="0" sz="4800" spc="-50"/>
              <a:t>I</a:t>
            </a:r>
            <a:endParaRPr sz="4800"/>
          </a:p>
          <a:p>
            <a:pPr marL="12700">
              <a:lnSpc>
                <a:spcPct val="100000"/>
              </a:lnSpc>
              <a:spcBef>
                <a:spcPts val="890"/>
              </a:spcBef>
              <a:tabLst>
                <a:tab pos="2888615" algn="l"/>
              </a:tabLst>
            </a:pPr>
            <a:r>
              <a:rPr dirty="0" sz="3200" b="0">
                <a:latin typeface="Calibri"/>
                <a:cs typeface="Calibri"/>
              </a:rPr>
              <a:t>Outcome</a:t>
            </a:r>
            <a:r>
              <a:rPr dirty="0" sz="3200" spc="-30" b="0">
                <a:latin typeface="Calibri"/>
                <a:cs typeface="Calibri"/>
              </a:rPr>
              <a:t> </a:t>
            </a:r>
            <a:r>
              <a:rPr dirty="0" sz="3200" spc="-10" b="0">
                <a:latin typeface="Calibri"/>
                <a:cs typeface="Calibri"/>
              </a:rPr>
              <a:t>Three:</a:t>
            </a:r>
            <a:r>
              <a:rPr dirty="0" sz="3200" b="0">
                <a:latin typeface="Calibri"/>
                <a:cs typeface="Calibri"/>
              </a:rPr>
              <a:t>	Central</a:t>
            </a:r>
            <a:r>
              <a:rPr dirty="0" sz="3200" spc="-25" b="0">
                <a:latin typeface="Calibri"/>
                <a:cs typeface="Calibri"/>
              </a:rPr>
              <a:t> </a:t>
            </a:r>
            <a:r>
              <a:rPr dirty="0" sz="3200" b="0">
                <a:latin typeface="Calibri"/>
                <a:cs typeface="Calibri"/>
              </a:rPr>
              <a:t>Nervous</a:t>
            </a:r>
            <a:r>
              <a:rPr dirty="0" sz="3200" spc="-20" b="0">
                <a:latin typeface="Calibri"/>
                <a:cs typeface="Calibri"/>
              </a:rPr>
              <a:t> </a:t>
            </a:r>
            <a:r>
              <a:rPr dirty="0" sz="3200" spc="-10" b="0">
                <a:latin typeface="Calibri"/>
                <a:cs typeface="Calibri"/>
              </a:rPr>
              <a:t>System</a:t>
            </a:r>
            <a:endParaRPr sz="3200">
              <a:latin typeface="Calibri"/>
              <a:cs typeface="Calibri"/>
            </a:endParaRPr>
          </a:p>
        </p:txBody>
      </p:sp>
      <p:pic>
        <p:nvPicPr>
          <p:cNvPr id="3" name="object 3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5569" y="22274"/>
            <a:ext cx="732110" cy="785916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535683" y="232918"/>
            <a:ext cx="5397500" cy="696595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4400"/>
              <a:t>Central</a:t>
            </a:r>
            <a:r>
              <a:rPr dirty="0" sz="4400" spc="-20"/>
              <a:t> </a:t>
            </a:r>
            <a:r>
              <a:rPr dirty="0" sz="4400"/>
              <a:t>Nervous</a:t>
            </a:r>
            <a:r>
              <a:rPr dirty="0" sz="4400" spc="-15"/>
              <a:t> </a:t>
            </a:r>
            <a:r>
              <a:rPr dirty="0" sz="4400" spc="-10"/>
              <a:t>System</a:t>
            </a:r>
            <a:endParaRPr sz="4400"/>
          </a:p>
        </p:txBody>
      </p:sp>
      <p:sp>
        <p:nvSpPr>
          <p:cNvPr id="3" name="object 3" descr=""/>
          <p:cNvSpPr txBox="1"/>
          <p:nvPr/>
        </p:nvSpPr>
        <p:spPr>
          <a:xfrm>
            <a:off x="1849627" y="1415718"/>
            <a:ext cx="2879090" cy="1937385"/>
          </a:xfrm>
          <a:prstGeom prst="rect">
            <a:avLst/>
          </a:prstGeom>
        </p:spPr>
        <p:txBody>
          <a:bodyPr wrap="square" lIns="0" tIns="48895" rIns="0" bIns="0" rtlCol="0" vert="horz">
            <a:spAutoFit/>
          </a:bodyPr>
          <a:lstStyle/>
          <a:p>
            <a:pPr marL="241300" indent="-228600">
              <a:lnSpc>
                <a:spcPct val="100000"/>
              </a:lnSpc>
              <a:spcBef>
                <a:spcPts val="385"/>
              </a:spcBef>
              <a:buFont typeface="Arial"/>
              <a:buChar char="•"/>
              <a:tabLst>
                <a:tab pos="241300" algn="l"/>
              </a:tabLst>
            </a:pPr>
            <a:r>
              <a:rPr dirty="0" sz="2800">
                <a:latin typeface="Calibri"/>
                <a:cs typeface="Calibri"/>
              </a:rPr>
              <a:t>Two</a:t>
            </a:r>
            <a:r>
              <a:rPr dirty="0" sz="2800" spc="-65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divisions:</a:t>
            </a:r>
            <a:endParaRPr sz="2800">
              <a:latin typeface="Calibri"/>
              <a:cs typeface="Calibri"/>
            </a:endParaRPr>
          </a:p>
          <a:p>
            <a:pPr lvl="1" marL="698500" marR="537845" indent="-228600">
              <a:lnSpc>
                <a:spcPts val="2590"/>
              </a:lnSpc>
              <a:spcBef>
                <a:spcPts val="575"/>
              </a:spcBef>
              <a:buFont typeface="Arial"/>
              <a:buChar char="•"/>
              <a:tabLst>
                <a:tab pos="698500" algn="l"/>
              </a:tabLst>
            </a:pPr>
            <a:r>
              <a:rPr dirty="0" sz="2400" spc="-10">
                <a:latin typeface="Calibri"/>
                <a:cs typeface="Calibri"/>
              </a:rPr>
              <a:t>Brain (encephalon)</a:t>
            </a:r>
            <a:endParaRPr sz="2400">
              <a:latin typeface="Calibri"/>
              <a:cs typeface="Calibri"/>
            </a:endParaRPr>
          </a:p>
          <a:p>
            <a:pPr lvl="1" marL="698500" marR="5080" indent="-228600">
              <a:lnSpc>
                <a:spcPts val="2590"/>
              </a:lnSpc>
              <a:spcBef>
                <a:spcPts val="505"/>
              </a:spcBef>
              <a:buFont typeface="Arial"/>
              <a:buChar char="•"/>
              <a:tabLst>
                <a:tab pos="698500" algn="l"/>
              </a:tabLst>
            </a:pPr>
            <a:r>
              <a:rPr dirty="0" sz="2400">
                <a:latin typeface="Calibri"/>
                <a:cs typeface="Calibri"/>
              </a:rPr>
              <a:t>Spinal</a:t>
            </a:r>
            <a:r>
              <a:rPr dirty="0" sz="2400" spc="-30">
                <a:latin typeface="Calibri"/>
                <a:cs typeface="Calibri"/>
              </a:rPr>
              <a:t> </a:t>
            </a:r>
            <a:r>
              <a:rPr dirty="0" sz="2400" spc="-20">
                <a:latin typeface="Calibri"/>
                <a:cs typeface="Calibri"/>
              </a:rPr>
              <a:t>cord </a:t>
            </a:r>
            <a:r>
              <a:rPr dirty="0" sz="2400">
                <a:latin typeface="Calibri"/>
                <a:cs typeface="Calibri"/>
              </a:rPr>
              <a:t>(medulla</a:t>
            </a:r>
            <a:r>
              <a:rPr dirty="0" sz="2400" spc="-45">
                <a:latin typeface="Calibri"/>
                <a:cs typeface="Calibri"/>
              </a:rPr>
              <a:t> </a:t>
            </a:r>
            <a:r>
              <a:rPr dirty="0" sz="2400" spc="-10">
                <a:latin typeface="Calibri"/>
                <a:cs typeface="Calibri"/>
              </a:rPr>
              <a:t>spinalis)</a:t>
            </a:r>
            <a:endParaRPr sz="2400">
              <a:latin typeface="Calibri"/>
              <a:cs typeface="Calibri"/>
            </a:endParaRPr>
          </a:p>
        </p:txBody>
      </p:sp>
      <p:pic>
        <p:nvPicPr>
          <p:cNvPr id="4" name="object 4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5885688" y="1178052"/>
            <a:ext cx="4401311" cy="4760976"/>
          </a:xfrm>
          <a:prstGeom prst="rect">
            <a:avLst/>
          </a:prstGeom>
        </p:spPr>
      </p:pic>
      <p:sp>
        <p:nvSpPr>
          <p:cNvPr id="5" name="object 5" descr=""/>
          <p:cNvSpPr txBox="1"/>
          <p:nvPr/>
        </p:nvSpPr>
        <p:spPr>
          <a:xfrm>
            <a:off x="11179302" y="6448450"/>
            <a:ext cx="95885" cy="17780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1000" spc="-5">
                <a:solidFill>
                  <a:srgbClr val="E7E6E6"/>
                </a:solidFill>
                <a:latin typeface="Arial"/>
                <a:cs typeface="Arial"/>
              </a:rPr>
              <a:t>2</a:t>
            </a:r>
            <a:endParaRPr sz="1000">
              <a:latin typeface="Arial"/>
              <a:cs typeface="Arial"/>
            </a:endParaRPr>
          </a:p>
        </p:txBody>
      </p:sp>
      <p:pic>
        <p:nvPicPr>
          <p:cNvPr id="6" name="object 6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5569" y="22274"/>
            <a:ext cx="732110" cy="785916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609676"/>
            <a:ext cx="1942464" cy="697230"/>
          </a:xfrm>
          <a:prstGeom prst="rect"/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4400" spc="-10"/>
              <a:t>Neurons</a:t>
            </a:r>
            <a:endParaRPr sz="4400"/>
          </a:p>
        </p:txBody>
      </p:sp>
      <p:pic>
        <p:nvPicPr>
          <p:cNvPr id="3" name="object 3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860804" y="1190244"/>
            <a:ext cx="4267200" cy="4209287"/>
          </a:xfrm>
          <a:prstGeom prst="rect">
            <a:avLst/>
          </a:prstGeom>
        </p:spPr>
      </p:pic>
      <p:sp>
        <p:nvSpPr>
          <p:cNvPr id="4" name="object 4" descr=""/>
          <p:cNvSpPr txBox="1"/>
          <p:nvPr/>
        </p:nvSpPr>
        <p:spPr>
          <a:xfrm>
            <a:off x="2292095" y="5588508"/>
            <a:ext cx="2976880" cy="370840"/>
          </a:xfrm>
          <a:prstGeom prst="rect">
            <a:avLst/>
          </a:prstGeom>
          <a:ln w="12192">
            <a:solidFill>
              <a:srgbClr val="000000"/>
            </a:solidFill>
          </a:ln>
        </p:spPr>
        <p:txBody>
          <a:bodyPr wrap="square" lIns="0" tIns="32384" rIns="0" bIns="0" rtlCol="0" vert="horz">
            <a:spAutoFit/>
          </a:bodyPr>
          <a:lstStyle/>
          <a:p>
            <a:pPr marL="91440">
              <a:lnSpc>
                <a:spcPct val="100000"/>
              </a:lnSpc>
              <a:spcBef>
                <a:spcPts val="254"/>
              </a:spcBef>
            </a:pPr>
            <a:r>
              <a:rPr dirty="0" sz="1800">
                <a:latin typeface="Calibri"/>
                <a:cs typeface="Calibri"/>
              </a:rPr>
              <a:t>Patton</a:t>
            </a:r>
            <a:r>
              <a:rPr dirty="0" sz="1800" spc="-10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and</a:t>
            </a:r>
            <a:r>
              <a:rPr dirty="0" sz="1800" spc="-20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Thibodeau</a:t>
            </a:r>
            <a:r>
              <a:rPr dirty="0" sz="1800" spc="5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10-</a:t>
            </a:r>
            <a:r>
              <a:rPr dirty="0" sz="1800" spc="-50">
                <a:latin typeface="Calibri"/>
                <a:cs typeface="Calibri"/>
              </a:rPr>
              <a:t>2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5" name="object 5" descr=""/>
          <p:cNvSpPr txBox="1"/>
          <p:nvPr/>
        </p:nvSpPr>
        <p:spPr>
          <a:xfrm>
            <a:off x="6805421" y="1327861"/>
            <a:ext cx="3034030" cy="331851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299085" indent="-287020">
              <a:lnSpc>
                <a:spcPct val="100000"/>
              </a:lnSpc>
              <a:spcBef>
                <a:spcPts val="100"/>
              </a:spcBef>
              <a:buFont typeface="Wingdings"/>
              <a:buChar char=""/>
              <a:tabLst>
                <a:tab pos="299720" algn="l"/>
              </a:tabLst>
            </a:pPr>
            <a:r>
              <a:rPr dirty="0" sz="1800">
                <a:latin typeface="Calibri"/>
                <a:cs typeface="Calibri"/>
              </a:rPr>
              <a:t>Consist</a:t>
            </a:r>
            <a:r>
              <a:rPr dirty="0" sz="1800" spc="-25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of</a:t>
            </a:r>
            <a:r>
              <a:rPr dirty="0" sz="1800" spc="-20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dendrites,</a:t>
            </a:r>
            <a:r>
              <a:rPr dirty="0" sz="1800" spc="-5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a</a:t>
            </a:r>
            <a:r>
              <a:rPr dirty="0" sz="1800" spc="-15">
                <a:latin typeface="Calibri"/>
                <a:cs typeface="Calibri"/>
              </a:rPr>
              <a:t> </a:t>
            </a:r>
            <a:r>
              <a:rPr dirty="0" sz="1800" spc="-20">
                <a:latin typeface="Calibri"/>
                <a:cs typeface="Calibri"/>
              </a:rPr>
              <a:t>cell</a:t>
            </a:r>
            <a:endParaRPr sz="1800">
              <a:latin typeface="Calibri"/>
              <a:cs typeface="Calibri"/>
            </a:endParaRPr>
          </a:p>
          <a:p>
            <a:pPr marL="299085">
              <a:lnSpc>
                <a:spcPct val="100000"/>
              </a:lnSpc>
              <a:spcBef>
                <a:spcPts val="5"/>
              </a:spcBef>
            </a:pPr>
            <a:r>
              <a:rPr dirty="0" sz="1800">
                <a:latin typeface="Calibri"/>
                <a:cs typeface="Calibri"/>
              </a:rPr>
              <a:t>body, and</a:t>
            </a:r>
            <a:r>
              <a:rPr dirty="0" sz="1800" spc="5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an </a:t>
            </a:r>
            <a:r>
              <a:rPr dirty="0" sz="1800" spc="-20">
                <a:latin typeface="Calibri"/>
                <a:cs typeface="Calibri"/>
              </a:rPr>
              <a:t>axon</a:t>
            </a:r>
            <a:endParaRPr sz="18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20"/>
              </a:spcBef>
            </a:pPr>
            <a:endParaRPr sz="1750">
              <a:latin typeface="Calibri"/>
              <a:cs typeface="Calibri"/>
            </a:endParaRPr>
          </a:p>
          <a:p>
            <a:pPr marL="299085" marR="68580" indent="-287020">
              <a:lnSpc>
                <a:spcPct val="100000"/>
              </a:lnSpc>
              <a:buFont typeface="Wingdings"/>
              <a:buChar char=""/>
              <a:tabLst>
                <a:tab pos="299720" algn="l"/>
              </a:tabLst>
            </a:pPr>
            <a:r>
              <a:rPr dirty="0" sz="1800">
                <a:latin typeface="Calibri"/>
                <a:cs typeface="Calibri"/>
              </a:rPr>
              <a:t>The</a:t>
            </a:r>
            <a:r>
              <a:rPr dirty="0" sz="1800" spc="-20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axon may</a:t>
            </a:r>
            <a:r>
              <a:rPr dirty="0" sz="1800" spc="-15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be</a:t>
            </a:r>
            <a:r>
              <a:rPr dirty="0" sz="1800" spc="5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coated in</a:t>
            </a:r>
            <a:r>
              <a:rPr dirty="0" sz="1800" spc="5">
                <a:latin typeface="Calibri"/>
                <a:cs typeface="Calibri"/>
              </a:rPr>
              <a:t> </a:t>
            </a:r>
            <a:r>
              <a:rPr dirty="0" sz="1800" spc="-50">
                <a:latin typeface="Calibri"/>
                <a:cs typeface="Calibri"/>
              </a:rPr>
              <a:t>a </a:t>
            </a:r>
            <a:r>
              <a:rPr dirty="0" sz="1800">
                <a:latin typeface="Calibri"/>
                <a:cs typeface="Calibri"/>
              </a:rPr>
              <a:t>myelin sheath</a:t>
            </a:r>
            <a:r>
              <a:rPr dirty="0" sz="1800" spc="-5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which</a:t>
            </a:r>
            <a:r>
              <a:rPr dirty="0" sz="1800" spc="15">
                <a:latin typeface="Calibri"/>
                <a:cs typeface="Calibri"/>
              </a:rPr>
              <a:t> </a:t>
            </a:r>
            <a:r>
              <a:rPr dirty="0" sz="1800" spc="-10">
                <a:latin typeface="Calibri"/>
                <a:cs typeface="Calibri"/>
              </a:rPr>
              <a:t>speeds </a:t>
            </a:r>
            <a:r>
              <a:rPr dirty="0" sz="1800">
                <a:latin typeface="Calibri"/>
                <a:cs typeface="Calibri"/>
              </a:rPr>
              <a:t>up</a:t>
            </a:r>
            <a:r>
              <a:rPr dirty="0" sz="1800" spc="-15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the</a:t>
            </a:r>
            <a:r>
              <a:rPr dirty="0" sz="1800" spc="-15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transmission</a:t>
            </a:r>
            <a:r>
              <a:rPr dirty="0" sz="1800" spc="-15">
                <a:latin typeface="Calibri"/>
                <a:cs typeface="Calibri"/>
              </a:rPr>
              <a:t> </a:t>
            </a:r>
            <a:r>
              <a:rPr dirty="0" sz="1800" spc="-25">
                <a:latin typeface="Calibri"/>
                <a:cs typeface="Calibri"/>
              </a:rPr>
              <a:t>of </a:t>
            </a:r>
            <a:r>
              <a:rPr dirty="0" sz="1800">
                <a:latin typeface="Calibri"/>
                <a:cs typeface="Calibri"/>
              </a:rPr>
              <a:t>electrical</a:t>
            </a:r>
            <a:r>
              <a:rPr dirty="0" sz="1800" spc="-5">
                <a:latin typeface="Calibri"/>
                <a:cs typeface="Calibri"/>
              </a:rPr>
              <a:t> </a:t>
            </a:r>
            <a:r>
              <a:rPr dirty="0" sz="1800" spc="-10">
                <a:latin typeface="Calibri"/>
                <a:cs typeface="Calibri"/>
              </a:rPr>
              <a:t>impulses</a:t>
            </a:r>
            <a:endParaRPr sz="18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25"/>
              </a:spcBef>
              <a:buFont typeface="Wingdings"/>
              <a:buChar char=""/>
            </a:pPr>
            <a:endParaRPr sz="1750">
              <a:latin typeface="Calibri"/>
              <a:cs typeface="Calibri"/>
            </a:endParaRPr>
          </a:p>
          <a:p>
            <a:pPr marL="299085" marR="5080" indent="-287020">
              <a:lnSpc>
                <a:spcPct val="100000"/>
              </a:lnSpc>
              <a:buFont typeface="Wingdings"/>
              <a:buChar char=""/>
              <a:tabLst>
                <a:tab pos="299720" algn="l"/>
              </a:tabLst>
            </a:pPr>
            <a:r>
              <a:rPr dirty="0" sz="1800">
                <a:latin typeface="Calibri"/>
                <a:cs typeface="Calibri"/>
              </a:rPr>
              <a:t>Sensory</a:t>
            </a:r>
            <a:r>
              <a:rPr dirty="0" sz="1800" spc="-30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neurons</a:t>
            </a:r>
            <a:r>
              <a:rPr dirty="0" sz="1800" spc="-20">
                <a:latin typeface="Calibri"/>
                <a:cs typeface="Calibri"/>
              </a:rPr>
              <a:t> carry </a:t>
            </a:r>
            <a:r>
              <a:rPr dirty="0" sz="1800">
                <a:latin typeface="Calibri"/>
                <a:cs typeface="Calibri"/>
              </a:rPr>
              <a:t>impulses</a:t>
            </a:r>
            <a:r>
              <a:rPr dirty="0" sz="1800" spc="-10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from</a:t>
            </a:r>
            <a:r>
              <a:rPr dirty="0" sz="1800" spc="-15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all</a:t>
            </a:r>
            <a:r>
              <a:rPr dirty="0" sz="1800" spc="-10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parts</a:t>
            </a:r>
            <a:r>
              <a:rPr dirty="0" sz="1800" spc="-15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of</a:t>
            </a:r>
            <a:r>
              <a:rPr dirty="0" sz="1800" spc="-5">
                <a:latin typeface="Calibri"/>
                <a:cs typeface="Calibri"/>
              </a:rPr>
              <a:t> </a:t>
            </a:r>
            <a:r>
              <a:rPr dirty="0" sz="1800" spc="-25">
                <a:latin typeface="Calibri"/>
                <a:cs typeface="Calibri"/>
              </a:rPr>
              <a:t>the </a:t>
            </a:r>
            <a:r>
              <a:rPr dirty="0" sz="1800">
                <a:latin typeface="Calibri"/>
                <a:cs typeface="Calibri"/>
              </a:rPr>
              <a:t>body to</a:t>
            </a:r>
            <a:r>
              <a:rPr dirty="0" sz="1800" spc="-5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the</a:t>
            </a:r>
            <a:r>
              <a:rPr dirty="0" sz="1800" spc="5">
                <a:latin typeface="Calibri"/>
                <a:cs typeface="Calibri"/>
              </a:rPr>
              <a:t> </a:t>
            </a:r>
            <a:r>
              <a:rPr dirty="0" sz="1800" spc="-10">
                <a:latin typeface="Calibri"/>
                <a:cs typeface="Calibri"/>
              </a:rPr>
              <a:t>brain</a:t>
            </a:r>
            <a:endParaRPr sz="1800">
              <a:latin typeface="Calibri"/>
              <a:cs typeface="Calibri"/>
            </a:endParaRPr>
          </a:p>
          <a:p>
            <a:pPr marL="274320">
              <a:lnSpc>
                <a:spcPct val="100000"/>
              </a:lnSpc>
              <a:spcBef>
                <a:spcPts val="5"/>
              </a:spcBef>
            </a:pPr>
            <a:r>
              <a:rPr dirty="0" sz="1800">
                <a:latin typeface="Calibri"/>
                <a:cs typeface="Calibri"/>
              </a:rPr>
              <a:t>and</a:t>
            </a:r>
            <a:r>
              <a:rPr dirty="0" sz="1800" spc="-15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spinal</a:t>
            </a:r>
            <a:r>
              <a:rPr dirty="0" sz="1800" spc="-5">
                <a:latin typeface="Calibri"/>
                <a:cs typeface="Calibri"/>
              </a:rPr>
              <a:t> </a:t>
            </a:r>
            <a:r>
              <a:rPr dirty="0" sz="1800" spc="-20">
                <a:latin typeface="Calibri"/>
                <a:cs typeface="Calibri"/>
              </a:rPr>
              <a:t>cord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6" name="object 6" descr=""/>
          <p:cNvSpPr txBox="1"/>
          <p:nvPr/>
        </p:nvSpPr>
        <p:spPr>
          <a:xfrm>
            <a:off x="6805421" y="4895215"/>
            <a:ext cx="3114040" cy="84836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299085" marR="5080" indent="-287020">
              <a:lnSpc>
                <a:spcPct val="100000"/>
              </a:lnSpc>
              <a:spcBef>
                <a:spcPts val="100"/>
              </a:spcBef>
              <a:buFont typeface="Wingdings"/>
              <a:buChar char=""/>
              <a:tabLst>
                <a:tab pos="299720" algn="l"/>
              </a:tabLst>
            </a:pPr>
            <a:r>
              <a:rPr dirty="0" sz="1800">
                <a:latin typeface="Calibri"/>
                <a:cs typeface="Calibri"/>
              </a:rPr>
              <a:t>Motor</a:t>
            </a:r>
            <a:r>
              <a:rPr dirty="0" sz="1800" spc="-15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neurons</a:t>
            </a:r>
            <a:r>
              <a:rPr dirty="0" sz="1800" spc="-15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carry</a:t>
            </a:r>
            <a:r>
              <a:rPr dirty="0" sz="1800" spc="-10">
                <a:latin typeface="Calibri"/>
                <a:cs typeface="Calibri"/>
              </a:rPr>
              <a:t> impulses </a:t>
            </a:r>
            <a:r>
              <a:rPr dirty="0" sz="1800">
                <a:latin typeface="Calibri"/>
                <a:cs typeface="Calibri"/>
              </a:rPr>
              <a:t>from</a:t>
            </a:r>
            <a:r>
              <a:rPr dirty="0" sz="1800" spc="-15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the</a:t>
            </a:r>
            <a:r>
              <a:rPr dirty="0" sz="1800" spc="10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CNS</a:t>
            </a:r>
            <a:r>
              <a:rPr dirty="0" sz="1800" spc="-15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to</a:t>
            </a:r>
            <a:r>
              <a:rPr dirty="0" sz="1800" spc="5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muscles</a:t>
            </a:r>
            <a:r>
              <a:rPr dirty="0" sz="1800" spc="-10">
                <a:latin typeface="Calibri"/>
                <a:cs typeface="Calibri"/>
              </a:rPr>
              <a:t> </a:t>
            </a:r>
            <a:r>
              <a:rPr dirty="0" sz="1800" spc="-25">
                <a:latin typeface="Calibri"/>
                <a:cs typeface="Calibri"/>
              </a:rPr>
              <a:t>and </a:t>
            </a:r>
            <a:r>
              <a:rPr dirty="0" sz="1800" spc="-10">
                <a:latin typeface="Calibri"/>
                <a:cs typeface="Calibri"/>
              </a:rPr>
              <a:t>glands</a:t>
            </a:r>
            <a:endParaRPr sz="1800">
              <a:latin typeface="Calibri"/>
              <a:cs typeface="Calibri"/>
            </a:endParaRPr>
          </a:p>
        </p:txBody>
      </p:sp>
      <p:pic>
        <p:nvPicPr>
          <p:cNvPr id="7" name="object 7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5569" y="22274"/>
            <a:ext cx="732110" cy="785916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720928"/>
            <a:ext cx="1612900" cy="514350"/>
          </a:xfrm>
          <a:prstGeom prst="rect"/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3200" spc="-10"/>
              <a:t>Neuroglia</a:t>
            </a:r>
            <a:endParaRPr sz="3200"/>
          </a:p>
        </p:txBody>
      </p:sp>
      <p:sp>
        <p:nvSpPr>
          <p:cNvPr id="3" name="object 3" descr=""/>
          <p:cNvSpPr txBox="1"/>
          <p:nvPr/>
        </p:nvSpPr>
        <p:spPr>
          <a:xfrm>
            <a:off x="1056233" y="1481150"/>
            <a:ext cx="8274684" cy="155067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299085" indent="-287020">
              <a:lnSpc>
                <a:spcPct val="100000"/>
              </a:lnSpc>
              <a:spcBef>
                <a:spcPts val="105"/>
              </a:spcBef>
              <a:buFont typeface="Wingdings"/>
              <a:buChar char=""/>
              <a:tabLst>
                <a:tab pos="299720" algn="l"/>
              </a:tabLst>
            </a:pPr>
            <a:r>
              <a:rPr dirty="0" sz="2000">
                <a:latin typeface="Calibri"/>
                <a:cs typeface="Calibri"/>
              </a:rPr>
              <a:t>Support</a:t>
            </a:r>
            <a:r>
              <a:rPr dirty="0" sz="2000" spc="-40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cells;</a:t>
            </a:r>
            <a:r>
              <a:rPr dirty="0" sz="2000" spc="-5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“glia”</a:t>
            </a:r>
            <a:r>
              <a:rPr dirty="0" sz="2000" spc="-15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means</a:t>
            </a:r>
            <a:r>
              <a:rPr dirty="0" sz="2000" spc="-15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“glue”</a:t>
            </a:r>
            <a:r>
              <a:rPr dirty="0" sz="2000" spc="-30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in</a:t>
            </a:r>
            <a:r>
              <a:rPr dirty="0" sz="2000" spc="-30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Greek </a:t>
            </a:r>
            <a:r>
              <a:rPr dirty="0" sz="2000" spc="-10">
                <a:latin typeface="Calibri"/>
                <a:cs typeface="Calibri"/>
              </a:rPr>
              <a:t>language</a:t>
            </a:r>
            <a:endParaRPr sz="2000">
              <a:latin typeface="Calibri"/>
              <a:cs typeface="Calibri"/>
            </a:endParaRPr>
          </a:p>
          <a:p>
            <a:pPr marL="299085" indent="-287020">
              <a:lnSpc>
                <a:spcPct val="100000"/>
              </a:lnSpc>
              <a:buFont typeface="Wingdings"/>
              <a:buChar char=""/>
              <a:tabLst>
                <a:tab pos="299720" algn="l"/>
              </a:tabLst>
            </a:pPr>
            <a:r>
              <a:rPr dirty="0" sz="2000">
                <a:latin typeface="Calibri"/>
                <a:cs typeface="Calibri"/>
              </a:rPr>
              <a:t>They</a:t>
            </a:r>
            <a:r>
              <a:rPr dirty="0" sz="2000" spc="-35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hold</a:t>
            </a:r>
            <a:r>
              <a:rPr dirty="0" sz="2000" spc="-30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neurons</a:t>
            </a:r>
            <a:r>
              <a:rPr dirty="0" sz="2000" spc="-30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together</a:t>
            </a:r>
            <a:r>
              <a:rPr dirty="0" sz="2000" spc="-25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and</a:t>
            </a:r>
            <a:r>
              <a:rPr dirty="0" sz="2000" spc="-20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protect</a:t>
            </a:r>
            <a:r>
              <a:rPr dirty="0" sz="2000" spc="-15">
                <a:latin typeface="Calibri"/>
                <a:cs typeface="Calibri"/>
              </a:rPr>
              <a:t> </a:t>
            </a:r>
            <a:r>
              <a:rPr dirty="0" sz="2000" spc="-20">
                <a:latin typeface="Calibri"/>
                <a:cs typeface="Calibri"/>
              </a:rPr>
              <a:t>them</a:t>
            </a:r>
            <a:endParaRPr sz="2000">
              <a:latin typeface="Calibri"/>
              <a:cs typeface="Calibri"/>
            </a:endParaRPr>
          </a:p>
          <a:p>
            <a:pPr marL="299085" indent="-287020">
              <a:lnSpc>
                <a:spcPct val="100000"/>
              </a:lnSpc>
              <a:buFont typeface="Wingdings"/>
              <a:buChar char=""/>
              <a:tabLst>
                <a:tab pos="299720" algn="l"/>
              </a:tabLst>
            </a:pPr>
            <a:r>
              <a:rPr dirty="0" sz="2000">
                <a:latin typeface="Calibri"/>
                <a:cs typeface="Calibri"/>
              </a:rPr>
              <a:t>Astrocytes</a:t>
            </a:r>
            <a:r>
              <a:rPr dirty="0" sz="2000" spc="-10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help</a:t>
            </a:r>
            <a:r>
              <a:rPr dirty="0" sz="2000" spc="-10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to</a:t>
            </a:r>
            <a:r>
              <a:rPr dirty="0" sz="2000" spc="-15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form</a:t>
            </a:r>
            <a:r>
              <a:rPr dirty="0" sz="2000" spc="-30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the</a:t>
            </a:r>
            <a:r>
              <a:rPr dirty="0" sz="2000" spc="-5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blood</a:t>
            </a:r>
            <a:r>
              <a:rPr dirty="0" sz="2000" spc="-30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brain</a:t>
            </a:r>
            <a:r>
              <a:rPr dirty="0" sz="2000" spc="-10">
                <a:latin typeface="Calibri"/>
                <a:cs typeface="Calibri"/>
              </a:rPr>
              <a:t> barrier</a:t>
            </a:r>
            <a:endParaRPr sz="2000">
              <a:latin typeface="Calibri"/>
              <a:cs typeface="Calibri"/>
            </a:endParaRPr>
          </a:p>
          <a:p>
            <a:pPr marL="299085" indent="-287020">
              <a:lnSpc>
                <a:spcPct val="100000"/>
              </a:lnSpc>
              <a:buFont typeface="Wingdings"/>
              <a:buChar char=""/>
              <a:tabLst>
                <a:tab pos="299720" algn="l"/>
              </a:tabLst>
            </a:pPr>
            <a:r>
              <a:rPr dirty="0" sz="2000">
                <a:latin typeface="Calibri"/>
                <a:cs typeface="Calibri"/>
              </a:rPr>
              <a:t>Microglia</a:t>
            </a:r>
            <a:r>
              <a:rPr dirty="0" sz="2000" spc="-25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move</a:t>
            </a:r>
            <a:r>
              <a:rPr dirty="0" sz="2000" spc="-10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through</a:t>
            </a:r>
            <a:r>
              <a:rPr dirty="0" sz="2000" spc="-35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brain</a:t>
            </a:r>
            <a:r>
              <a:rPr dirty="0" sz="2000" spc="-30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tissue</a:t>
            </a:r>
            <a:r>
              <a:rPr dirty="0" sz="2000" spc="10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consuming</a:t>
            </a:r>
            <a:r>
              <a:rPr dirty="0" sz="2000" spc="-30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microbes,</a:t>
            </a:r>
            <a:r>
              <a:rPr dirty="0" sz="2000" spc="-10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and</a:t>
            </a:r>
            <a:r>
              <a:rPr dirty="0" sz="2000" spc="-15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damaged</a:t>
            </a:r>
            <a:r>
              <a:rPr dirty="0" sz="2000" spc="-30">
                <a:latin typeface="Calibri"/>
                <a:cs typeface="Calibri"/>
              </a:rPr>
              <a:t> </a:t>
            </a:r>
            <a:r>
              <a:rPr dirty="0" sz="2000" spc="-10">
                <a:latin typeface="Calibri"/>
                <a:cs typeface="Calibri"/>
              </a:rPr>
              <a:t>cells</a:t>
            </a:r>
            <a:endParaRPr sz="2000">
              <a:latin typeface="Calibri"/>
              <a:cs typeface="Calibri"/>
            </a:endParaRPr>
          </a:p>
          <a:p>
            <a:pPr marL="299085" indent="-287020">
              <a:lnSpc>
                <a:spcPct val="100000"/>
              </a:lnSpc>
              <a:buFont typeface="Wingdings"/>
              <a:buChar char=""/>
              <a:tabLst>
                <a:tab pos="299720" algn="l"/>
              </a:tabLst>
            </a:pPr>
            <a:r>
              <a:rPr dirty="0" sz="2000">
                <a:latin typeface="Calibri"/>
                <a:cs typeface="Calibri"/>
              </a:rPr>
              <a:t>Oligodendrocytes</a:t>
            </a:r>
            <a:r>
              <a:rPr dirty="0" sz="2000" spc="-55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hold</a:t>
            </a:r>
            <a:r>
              <a:rPr dirty="0" sz="2000" spc="-20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nerve</a:t>
            </a:r>
            <a:r>
              <a:rPr dirty="0" sz="2000" spc="-15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fibres</a:t>
            </a:r>
            <a:r>
              <a:rPr dirty="0" sz="2000" spc="-5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together</a:t>
            </a:r>
            <a:r>
              <a:rPr dirty="0" sz="2000" spc="-30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and</a:t>
            </a:r>
            <a:r>
              <a:rPr dirty="0" sz="2000" spc="-15">
                <a:latin typeface="Calibri"/>
                <a:cs typeface="Calibri"/>
              </a:rPr>
              <a:t> </a:t>
            </a:r>
            <a:r>
              <a:rPr dirty="0" sz="2000">
                <a:latin typeface="Calibri"/>
                <a:cs typeface="Calibri"/>
              </a:rPr>
              <a:t>produce</a:t>
            </a:r>
            <a:r>
              <a:rPr dirty="0" sz="2000" spc="-30">
                <a:latin typeface="Calibri"/>
                <a:cs typeface="Calibri"/>
              </a:rPr>
              <a:t> </a:t>
            </a:r>
            <a:r>
              <a:rPr dirty="0" sz="2000" spc="-10">
                <a:latin typeface="Calibri"/>
                <a:cs typeface="Calibri"/>
              </a:rPr>
              <a:t>myelin</a:t>
            </a:r>
            <a:endParaRPr sz="2000">
              <a:latin typeface="Calibri"/>
              <a:cs typeface="Calibri"/>
            </a:endParaRPr>
          </a:p>
        </p:txBody>
      </p:sp>
      <p:pic>
        <p:nvPicPr>
          <p:cNvPr id="4" name="object 4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496311" y="3041904"/>
            <a:ext cx="7620000" cy="3372612"/>
          </a:xfrm>
          <a:prstGeom prst="rect">
            <a:avLst/>
          </a:prstGeom>
        </p:spPr>
      </p:pic>
      <p:pic>
        <p:nvPicPr>
          <p:cNvPr id="5" name="object 5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5569" y="22274"/>
            <a:ext cx="732110" cy="785916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 txBox="1"/>
          <p:nvPr/>
        </p:nvSpPr>
        <p:spPr>
          <a:xfrm>
            <a:off x="916939" y="1659763"/>
            <a:ext cx="6269355" cy="432879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400">
                <a:latin typeface="Calibri"/>
                <a:cs typeface="Calibri"/>
              </a:rPr>
              <a:t>Principal</a:t>
            </a:r>
            <a:r>
              <a:rPr dirty="0" sz="2400" spc="-2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parts</a:t>
            </a:r>
            <a:r>
              <a:rPr dirty="0" sz="2400" spc="-2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of</a:t>
            </a:r>
            <a:r>
              <a:rPr dirty="0" sz="2400" spc="-1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the</a:t>
            </a:r>
            <a:r>
              <a:rPr dirty="0" sz="2400" spc="-1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brain</a:t>
            </a:r>
            <a:r>
              <a:rPr dirty="0" sz="2400" spc="-1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that</a:t>
            </a:r>
            <a:r>
              <a:rPr dirty="0" sz="2400" spc="-1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you</a:t>
            </a:r>
            <a:r>
              <a:rPr dirty="0" sz="2400" spc="-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need</a:t>
            </a:r>
            <a:r>
              <a:rPr dirty="0" sz="2400" spc="-1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to</a:t>
            </a:r>
            <a:r>
              <a:rPr dirty="0" sz="2400" spc="-10">
                <a:latin typeface="Calibri"/>
                <a:cs typeface="Calibri"/>
              </a:rPr>
              <a:t> know:</a:t>
            </a:r>
            <a:endParaRPr sz="24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45"/>
              </a:spcBef>
            </a:pPr>
            <a:endParaRPr sz="2350">
              <a:latin typeface="Calibri"/>
              <a:cs typeface="Calibri"/>
            </a:endParaRPr>
          </a:p>
          <a:p>
            <a:pPr marL="355600" indent="-343535">
              <a:lnSpc>
                <a:spcPct val="100000"/>
              </a:lnSpc>
              <a:buAutoNum type="arabicPeriod"/>
              <a:tabLst>
                <a:tab pos="355600" algn="l"/>
                <a:tab pos="356235" algn="l"/>
              </a:tabLst>
            </a:pPr>
            <a:r>
              <a:rPr dirty="0" sz="1800">
                <a:latin typeface="Calibri"/>
                <a:cs typeface="Calibri"/>
              </a:rPr>
              <a:t>Lobes</a:t>
            </a:r>
            <a:r>
              <a:rPr dirty="0" sz="1800" spc="5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of</a:t>
            </a:r>
            <a:r>
              <a:rPr dirty="0" sz="1800" spc="-15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the</a:t>
            </a:r>
            <a:r>
              <a:rPr dirty="0" sz="1800" spc="-5">
                <a:latin typeface="Calibri"/>
                <a:cs typeface="Calibri"/>
              </a:rPr>
              <a:t> </a:t>
            </a:r>
            <a:r>
              <a:rPr dirty="0" sz="1800" spc="-10">
                <a:latin typeface="Calibri"/>
                <a:cs typeface="Calibri"/>
              </a:rPr>
              <a:t>brain</a:t>
            </a:r>
            <a:endParaRPr sz="1800">
              <a:latin typeface="Calibri"/>
              <a:cs typeface="Calibri"/>
            </a:endParaRPr>
          </a:p>
          <a:p>
            <a:pPr marL="355600" indent="-343535">
              <a:lnSpc>
                <a:spcPct val="100000"/>
              </a:lnSpc>
              <a:spcBef>
                <a:spcPts val="5"/>
              </a:spcBef>
              <a:buAutoNum type="arabicPeriod"/>
              <a:tabLst>
                <a:tab pos="355600" algn="l"/>
                <a:tab pos="356235" algn="l"/>
              </a:tabLst>
            </a:pPr>
            <a:r>
              <a:rPr dirty="0" sz="1800">
                <a:latin typeface="Calibri"/>
                <a:cs typeface="Calibri"/>
              </a:rPr>
              <a:t>Fissures,</a:t>
            </a:r>
            <a:r>
              <a:rPr dirty="0" sz="1800" spc="-35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sulci,</a:t>
            </a:r>
            <a:r>
              <a:rPr dirty="0" sz="1800" spc="-5">
                <a:latin typeface="Calibri"/>
                <a:cs typeface="Calibri"/>
              </a:rPr>
              <a:t> </a:t>
            </a:r>
            <a:r>
              <a:rPr dirty="0" sz="1800" spc="-20">
                <a:latin typeface="Calibri"/>
                <a:cs typeface="Calibri"/>
              </a:rPr>
              <a:t>gyri</a:t>
            </a:r>
            <a:endParaRPr sz="1800">
              <a:latin typeface="Calibri"/>
              <a:cs typeface="Calibri"/>
            </a:endParaRPr>
          </a:p>
          <a:p>
            <a:pPr marL="355600" indent="-343535">
              <a:lnSpc>
                <a:spcPct val="100000"/>
              </a:lnSpc>
              <a:buAutoNum type="arabicPeriod"/>
              <a:tabLst>
                <a:tab pos="355600" algn="l"/>
                <a:tab pos="356235" algn="l"/>
              </a:tabLst>
            </a:pPr>
            <a:r>
              <a:rPr dirty="0" sz="1800">
                <a:latin typeface="Calibri"/>
                <a:cs typeface="Calibri"/>
              </a:rPr>
              <a:t>Cerebrum,</a:t>
            </a:r>
            <a:r>
              <a:rPr dirty="0" sz="1800" spc="-20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cerebellum,</a:t>
            </a:r>
            <a:r>
              <a:rPr dirty="0" sz="1800" spc="10">
                <a:latin typeface="Calibri"/>
                <a:cs typeface="Calibri"/>
              </a:rPr>
              <a:t> </a:t>
            </a:r>
            <a:r>
              <a:rPr dirty="0" sz="1800" spc="-10">
                <a:latin typeface="Calibri"/>
                <a:cs typeface="Calibri"/>
              </a:rPr>
              <a:t>vermis</a:t>
            </a:r>
            <a:endParaRPr sz="1800">
              <a:latin typeface="Calibri"/>
              <a:cs typeface="Calibri"/>
            </a:endParaRPr>
          </a:p>
          <a:p>
            <a:pPr marL="355600" indent="-343535">
              <a:lnSpc>
                <a:spcPct val="100000"/>
              </a:lnSpc>
              <a:buAutoNum type="arabicPeriod"/>
              <a:tabLst>
                <a:tab pos="355600" algn="l"/>
                <a:tab pos="356235" algn="l"/>
              </a:tabLst>
            </a:pPr>
            <a:r>
              <a:rPr dirty="0" sz="1800" spc="-10">
                <a:latin typeface="Calibri"/>
                <a:cs typeface="Calibri"/>
              </a:rPr>
              <a:t>Meninges</a:t>
            </a:r>
            <a:endParaRPr sz="1800">
              <a:latin typeface="Calibri"/>
              <a:cs typeface="Calibri"/>
            </a:endParaRPr>
          </a:p>
          <a:p>
            <a:pPr marL="355600" indent="-343535">
              <a:lnSpc>
                <a:spcPct val="100000"/>
              </a:lnSpc>
              <a:buAutoNum type="arabicPeriod"/>
              <a:tabLst>
                <a:tab pos="355600" algn="l"/>
                <a:tab pos="356235" algn="l"/>
              </a:tabLst>
            </a:pPr>
            <a:r>
              <a:rPr dirty="0" sz="1800">
                <a:latin typeface="Calibri"/>
                <a:cs typeface="Calibri"/>
              </a:rPr>
              <a:t>Falx</a:t>
            </a:r>
            <a:r>
              <a:rPr dirty="0" sz="1800" spc="-25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cerebri and</a:t>
            </a:r>
            <a:r>
              <a:rPr dirty="0" sz="1800" spc="-5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falx</a:t>
            </a:r>
            <a:r>
              <a:rPr dirty="0" sz="1800" spc="-10">
                <a:latin typeface="Calibri"/>
                <a:cs typeface="Calibri"/>
              </a:rPr>
              <a:t> cerebelli,</a:t>
            </a:r>
            <a:endParaRPr sz="1800">
              <a:latin typeface="Calibri"/>
              <a:cs typeface="Calibri"/>
            </a:endParaRPr>
          </a:p>
          <a:p>
            <a:pPr marL="355600" indent="-343535">
              <a:lnSpc>
                <a:spcPct val="100000"/>
              </a:lnSpc>
              <a:buAutoNum type="arabicPeriod"/>
              <a:tabLst>
                <a:tab pos="355600" algn="l"/>
                <a:tab pos="356235" algn="l"/>
              </a:tabLst>
            </a:pPr>
            <a:r>
              <a:rPr dirty="0" sz="1800">
                <a:latin typeface="Calibri"/>
                <a:cs typeface="Calibri"/>
              </a:rPr>
              <a:t>Ventricles</a:t>
            </a:r>
            <a:r>
              <a:rPr dirty="0" sz="1800" spc="-10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and</a:t>
            </a:r>
            <a:r>
              <a:rPr dirty="0" sz="1800" spc="-20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cerebral</a:t>
            </a:r>
            <a:r>
              <a:rPr dirty="0" sz="1800" spc="-5">
                <a:latin typeface="Calibri"/>
                <a:cs typeface="Calibri"/>
              </a:rPr>
              <a:t> </a:t>
            </a:r>
            <a:r>
              <a:rPr dirty="0" sz="1800" spc="-10">
                <a:latin typeface="Calibri"/>
                <a:cs typeface="Calibri"/>
              </a:rPr>
              <a:t>aquaducts</a:t>
            </a:r>
            <a:endParaRPr sz="1800">
              <a:latin typeface="Calibri"/>
              <a:cs typeface="Calibri"/>
            </a:endParaRPr>
          </a:p>
          <a:p>
            <a:pPr marL="355600" indent="-343535">
              <a:lnSpc>
                <a:spcPct val="100000"/>
              </a:lnSpc>
              <a:buAutoNum type="arabicPeriod"/>
              <a:tabLst>
                <a:tab pos="355600" algn="l"/>
                <a:tab pos="356235" algn="l"/>
              </a:tabLst>
            </a:pPr>
            <a:r>
              <a:rPr dirty="0" sz="1800">
                <a:latin typeface="Calibri"/>
                <a:cs typeface="Calibri"/>
              </a:rPr>
              <a:t>Choroid</a:t>
            </a:r>
            <a:r>
              <a:rPr dirty="0" sz="1800" spc="-10">
                <a:latin typeface="Calibri"/>
                <a:cs typeface="Calibri"/>
              </a:rPr>
              <a:t> plexus</a:t>
            </a:r>
            <a:endParaRPr sz="1800">
              <a:latin typeface="Calibri"/>
              <a:cs typeface="Calibri"/>
            </a:endParaRPr>
          </a:p>
          <a:p>
            <a:pPr marL="355600" indent="-343535">
              <a:lnSpc>
                <a:spcPct val="100000"/>
              </a:lnSpc>
              <a:buAutoNum type="arabicPeriod"/>
              <a:tabLst>
                <a:tab pos="355600" algn="l"/>
                <a:tab pos="356235" algn="l"/>
              </a:tabLst>
            </a:pPr>
            <a:r>
              <a:rPr dirty="0" sz="1800">
                <a:latin typeface="Calibri"/>
                <a:cs typeface="Calibri"/>
              </a:rPr>
              <a:t>Brainstem</a:t>
            </a:r>
            <a:r>
              <a:rPr dirty="0" sz="1800" spc="-30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(midbrain,</a:t>
            </a:r>
            <a:r>
              <a:rPr dirty="0" sz="1800" spc="15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pons,</a:t>
            </a:r>
            <a:r>
              <a:rPr dirty="0" sz="1800" spc="-10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medulla</a:t>
            </a:r>
            <a:r>
              <a:rPr dirty="0" sz="1800" spc="-5">
                <a:latin typeface="Calibri"/>
                <a:cs typeface="Calibri"/>
              </a:rPr>
              <a:t> </a:t>
            </a:r>
            <a:r>
              <a:rPr dirty="0" sz="1800" spc="-10">
                <a:latin typeface="Calibri"/>
                <a:cs typeface="Calibri"/>
              </a:rPr>
              <a:t>oblongata)</a:t>
            </a:r>
            <a:endParaRPr sz="1800">
              <a:latin typeface="Calibri"/>
              <a:cs typeface="Calibri"/>
            </a:endParaRPr>
          </a:p>
          <a:p>
            <a:pPr marL="355600" indent="-343535">
              <a:lnSpc>
                <a:spcPct val="100000"/>
              </a:lnSpc>
              <a:buAutoNum type="arabicPeriod"/>
              <a:tabLst>
                <a:tab pos="355600" algn="l"/>
                <a:tab pos="356235" algn="l"/>
              </a:tabLst>
            </a:pPr>
            <a:r>
              <a:rPr dirty="0" sz="1800">
                <a:latin typeface="Calibri"/>
                <a:cs typeface="Calibri"/>
              </a:rPr>
              <a:t>Thalmus</a:t>
            </a:r>
            <a:r>
              <a:rPr dirty="0" sz="1800" spc="-25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and</a:t>
            </a:r>
            <a:r>
              <a:rPr dirty="0" sz="1800" spc="-5">
                <a:latin typeface="Calibri"/>
                <a:cs typeface="Calibri"/>
              </a:rPr>
              <a:t> </a:t>
            </a:r>
            <a:r>
              <a:rPr dirty="0" sz="1800" spc="-10">
                <a:latin typeface="Calibri"/>
                <a:cs typeface="Calibri"/>
              </a:rPr>
              <a:t>hypothalamus</a:t>
            </a:r>
            <a:endParaRPr sz="1800">
              <a:latin typeface="Calibri"/>
              <a:cs typeface="Calibri"/>
            </a:endParaRPr>
          </a:p>
          <a:p>
            <a:pPr marL="355600" indent="-343535">
              <a:lnSpc>
                <a:spcPct val="100000"/>
              </a:lnSpc>
              <a:buAutoNum type="arabicPeriod"/>
              <a:tabLst>
                <a:tab pos="356235" algn="l"/>
              </a:tabLst>
            </a:pPr>
            <a:r>
              <a:rPr dirty="0" sz="1800">
                <a:latin typeface="Calibri"/>
                <a:cs typeface="Calibri"/>
              </a:rPr>
              <a:t>Corpus</a:t>
            </a:r>
            <a:r>
              <a:rPr dirty="0" sz="1800" spc="-25">
                <a:latin typeface="Calibri"/>
                <a:cs typeface="Calibri"/>
              </a:rPr>
              <a:t> </a:t>
            </a:r>
            <a:r>
              <a:rPr dirty="0" sz="1800" spc="-10">
                <a:latin typeface="Calibri"/>
                <a:cs typeface="Calibri"/>
              </a:rPr>
              <a:t>collosum</a:t>
            </a:r>
            <a:endParaRPr sz="1800">
              <a:latin typeface="Calibri"/>
              <a:cs typeface="Calibri"/>
            </a:endParaRPr>
          </a:p>
          <a:p>
            <a:pPr marL="355600" indent="-343535">
              <a:lnSpc>
                <a:spcPct val="100000"/>
              </a:lnSpc>
              <a:buAutoNum type="arabicPeriod"/>
              <a:tabLst>
                <a:tab pos="356235" algn="l"/>
              </a:tabLst>
            </a:pPr>
            <a:r>
              <a:rPr dirty="0" sz="1800">
                <a:latin typeface="Calibri"/>
                <a:cs typeface="Calibri"/>
              </a:rPr>
              <a:t>Pituitary</a:t>
            </a:r>
            <a:r>
              <a:rPr dirty="0" sz="1800" spc="-20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and</a:t>
            </a:r>
            <a:r>
              <a:rPr dirty="0" sz="1800" spc="-5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pineal</a:t>
            </a:r>
            <a:r>
              <a:rPr dirty="0" sz="1800" spc="-10">
                <a:latin typeface="Calibri"/>
                <a:cs typeface="Calibri"/>
              </a:rPr>
              <a:t> glands</a:t>
            </a:r>
            <a:endParaRPr sz="1800">
              <a:latin typeface="Calibri"/>
              <a:cs typeface="Calibri"/>
            </a:endParaRPr>
          </a:p>
          <a:p>
            <a:pPr marL="355600" indent="-343535">
              <a:lnSpc>
                <a:spcPct val="100000"/>
              </a:lnSpc>
              <a:buAutoNum type="arabicPeriod"/>
              <a:tabLst>
                <a:tab pos="356235" algn="l"/>
              </a:tabLst>
            </a:pPr>
            <a:r>
              <a:rPr dirty="0" sz="1800">
                <a:latin typeface="Calibri"/>
                <a:cs typeface="Calibri"/>
              </a:rPr>
              <a:t>Basal</a:t>
            </a:r>
            <a:r>
              <a:rPr dirty="0" sz="1800" spc="-15">
                <a:latin typeface="Calibri"/>
                <a:cs typeface="Calibri"/>
              </a:rPr>
              <a:t> </a:t>
            </a:r>
            <a:r>
              <a:rPr dirty="0" sz="1800" spc="-10">
                <a:latin typeface="Calibri"/>
                <a:cs typeface="Calibri"/>
              </a:rPr>
              <a:t>ganglia</a:t>
            </a:r>
            <a:endParaRPr sz="1800">
              <a:latin typeface="Calibri"/>
              <a:cs typeface="Calibri"/>
            </a:endParaRPr>
          </a:p>
          <a:p>
            <a:pPr marL="355600" indent="-343535">
              <a:lnSpc>
                <a:spcPct val="100000"/>
              </a:lnSpc>
              <a:spcBef>
                <a:spcPts val="5"/>
              </a:spcBef>
              <a:buAutoNum type="arabicPeriod"/>
              <a:tabLst>
                <a:tab pos="356235" algn="l"/>
              </a:tabLst>
            </a:pPr>
            <a:r>
              <a:rPr dirty="0" sz="1800">
                <a:latin typeface="Calibri"/>
                <a:cs typeface="Calibri"/>
              </a:rPr>
              <a:t>Cisterna</a:t>
            </a:r>
            <a:r>
              <a:rPr dirty="0" sz="1800" spc="-40">
                <a:latin typeface="Calibri"/>
                <a:cs typeface="Calibri"/>
              </a:rPr>
              <a:t> </a:t>
            </a:r>
            <a:r>
              <a:rPr dirty="0" sz="1800" spc="-10">
                <a:latin typeface="Calibri"/>
                <a:cs typeface="Calibri"/>
              </a:rPr>
              <a:t>magna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916939" y="461518"/>
            <a:ext cx="2486660" cy="513715"/>
          </a:xfrm>
          <a:prstGeom prst="rect"/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3200" b="0">
                <a:latin typeface="Calibri"/>
                <a:cs typeface="Calibri"/>
              </a:rPr>
              <a:t>Brain</a:t>
            </a:r>
            <a:r>
              <a:rPr dirty="0" sz="3200" spc="-15" b="0">
                <a:latin typeface="Calibri"/>
                <a:cs typeface="Calibri"/>
              </a:rPr>
              <a:t> </a:t>
            </a:r>
            <a:r>
              <a:rPr dirty="0" sz="3200" spc="-10" b="0">
                <a:latin typeface="Calibri"/>
                <a:cs typeface="Calibri"/>
              </a:rPr>
              <a:t>Anatomy</a:t>
            </a:r>
            <a:endParaRPr sz="3200">
              <a:latin typeface="Calibri"/>
              <a:cs typeface="Calibri"/>
            </a:endParaRPr>
          </a:p>
        </p:txBody>
      </p:sp>
      <p:pic>
        <p:nvPicPr>
          <p:cNvPr id="4" name="object 4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5569" y="22274"/>
            <a:ext cx="732110" cy="785916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802640" y="427482"/>
            <a:ext cx="5463540" cy="953135"/>
          </a:xfrm>
          <a:prstGeom prst="rect"/>
        </p:spPr>
        <p:txBody>
          <a:bodyPr wrap="square" lIns="0" tIns="67945" rIns="0" bIns="0" rtlCol="0" vert="horz">
            <a:spAutoFit/>
          </a:bodyPr>
          <a:lstStyle/>
          <a:p>
            <a:pPr marL="12700" marR="5080">
              <a:lnSpc>
                <a:spcPts val="3460"/>
              </a:lnSpc>
              <a:spcBef>
                <a:spcPts val="535"/>
              </a:spcBef>
            </a:pPr>
            <a:r>
              <a:rPr dirty="0" sz="3200"/>
              <a:t>Meninges</a:t>
            </a:r>
            <a:r>
              <a:rPr dirty="0" sz="3200" spc="-10"/>
              <a:t> </a:t>
            </a:r>
            <a:r>
              <a:rPr dirty="0" sz="3200"/>
              <a:t>and Meningeal </a:t>
            </a:r>
            <a:r>
              <a:rPr dirty="0" sz="3200" spc="-10"/>
              <a:t>Spaces </a:t>
            </a:r>
            <a:r>
              <a:rPr dirty="0" sz="3200"/>
              <a:t>(Brain</a:t>
            </a:r>
            <a:r>
              <a:rPr dirty="0" sz="3200" spc="-5"/>
              <a:t> </a:t>
            </a:r>
            <a:r>
              <a:rPr dirty="0" sz="3200"/>
              <a:t>and</a:t>
            </a:r>
            <a:r>
              <a:rPr dirty="0" sz="3200" spc="5"/>
              <a:t> </a:t>
            </a:r>
            <a:r>
              <a:rPr dirty="0" sz="3200"/>
              <a:t>Spinal</a:t>
            </a:r>
            <a:r>
              <a:rPr dirty="0" sz="3200" spc="-5"/>
              <a:t> </a:t>
            </a:r>
            <a:r>
              <a:rPr dirty="0" sz="3200"/>
              <a:t>Cord </a:t>
            </a:r>
            <a:r>
              <a:rPr dirty="0" sz="3200" spc="-10"/>
              <a:t>Coverings)</a:t>
            </a:r>
            <a:endParaRPr sz="3200"/>
          </a:p>
        </p:txBody>
      </p:sp>
      <p:pic>
        <p:nvPicPr>
          <p:cNvPr id="3" name="object 3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365248" y="1825751"/>
            <a:ext cx="7461504" cy="4351020"/>
          </a:xfrm>
          <a:prstGeom prst="rect">
            <a:avLst/>
          </a:prstGeom>
        </p:spPr>
      </p:pic>
      <p:sp>
        <p:nvSpPr>
          <p:cNvPr id="4" name="object 4" descr=""/>
          <p:cNvSpPr txBox="1"/>
          <p:nvPr/>
        </p:nvSpPr>
        <p:spPr>
          <a:xfrm>
            <a:off x="11179302" y="6448450"/>
            <a:ext cx="95885" cy="17780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1000" spc="-5">
                <a:solidFill>
                  <a:srgbClr val="E7E6E6"/>
                </a:solidFill>
                <a:latin typeface="Arial"/>
                <a:cs typeface="Arial"/>
              </a:rPr>
              <a:t>6</a:t>
            </a:r>
            <a:endParaRPr sz="1000">
              <a:latin typeface="Arial"/>
              <a:cs typeface="Arial"/>
            </a:endParaRPr>
          </a:p>
        </p:txBody>
      </p:sp>
      <p:pic>
        <p:nvPicPr>
          <p:cNvPr id="5" name="object 5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5569" y="22274"/>
            <a:ext cx="732110" cy="785916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558495" y="271017"/>
            <a:ext cx="4554855" cy="635000"/>
          </a:xfrm>
          <a:prstGeom prst="rect"/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4000"/>
              <a:t>Cerebral</a:t>
            </a:r>
            <a:r>
              <a:rPr dirty="0" sz="4000" spc="-150"/>
              <a:t> </a:t>
            </a:r>
            <a:r>
              <a:rPr dirty="0" sz="4000" spc="-10"/>
              <a:t>Hemispheres</a:t>
            </a:r>
            <a:endParaRPr sz="4000"/>
          </a:p>
        </p:txBody>
      </p:sp>
      <p:sp>
        <p:nvSpPr>
          <p:cNvPr id="3" name="object 3" descr=""/>
          <p:cNvSpPr txBox="1"/>
          <p:nvPr/>
        </p:nvSpPr>
        <p:spPr>
          <a:xfrm>
            <a:off x="1759711" y="1424330"/>
            <a:ext cx="3300729" cy="2583815"/>
          </a:xfrm>
          <a:prstGeom prst="rect">
            <a:avLst/>
          </a:prstGeom>
        </p:spPr>
        <p:txBody>
          <a:bodyPr wrap="square" lIns="0" tIns="98425" rIns="0" bIns="0" rtlCol="0" vert="horz">
            <a:spAutoFit/>
          </a:bodyPr>
          <a:lstStyle/>
          <a:p>
            <a:pPr marL="469900" indent="-457834">
              <a:lnSpc>
                <a:spcPct val="100000"/>
              </a:lnSpc>
              <a:spcBef>
                <a:spcPts val="775"/>
              </a:spcBef>
              <a:buFont typeface="Arial"/>
              <a:buChar char="•"/>
              <a:tabLst>
                <a:tab pos="469900" algn="l"/>
                <a:tab pos="470534" algn="l"/>
              </a:tabLst>
            </a:pPr>
            <a:r>
              <a:rPr dirty="0" sz="2800" spc="-10">
                <a:latin typeface="Calibri"/>
                <a:cs typeface="Calibri"/>
              </a:rPr>
              <a:t>Longitudinal</a:t>
            </a:r>
            <a:r>
              <a:rPr dirty="0" sz="2800" spc="-45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fissure</a:t>
            </a:r>
            <a:endParaRPr sz="2800">
              <a:latin typeface="Calibri"/>
              <a:cs typeface="Calibri"/>
            </a:endParaRPr>
          </a:p>
          <a:p>
            <a:pPr marL="469900" indent="-457834">
              <a:lnSpc>
                <a:spcPct val="100000"/>
              </a:lnSpc>
              <a:spcBef>
                <a:spcPts val="675"/>
              </a:spcBef>
              <a:buFont typeface="Arial"/>
              <a:buChar char="•"/>
              <a:tabLst>
                <a:tab pos="469900" algn="l"/>
                <a:tab pos="470534" algn="l"/>
              </a:tabLst>
            </a:pPr>
            <a:r>
              <a:rPr dirty="0" sz="2800">
                <a:latin typeface="Calibri"/>
                <a:cs typeface="Calibri"/>
              </a:rPr>
              <a:t>Gyrus</a:t>
            </a:r>
            <a:r>
              <a:rPr dirty="0" sz="2800" spc="-7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(gyri,</a:t>
            </a:r>
            <a:r>
              <a:rPr dirty="0" sz="2800" spc="-80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plural)</a:t>
            </a:r>
            <a:endParaRPr sz="2800">
              <a:latin typeface="Calibri"/>
              <a:cs typeface="Calibri"/>
            </a:endParaRPr>
          </a:p>
          <a:p>
            <a:pPr marL="469900" indent="-457834">
              <a:lnSpc>
                <a:spcPct val="100000"/>
              </a:lnSpc>
              <a:spcBef>
                <a:spcPts val="660"/>
              </a:spcBef>
              <a:buFont typeface="Arial"/>
              <a:buChar char="•"/>
              <a:tabLst>
                <a:tab pos="469900" algn="l"/>
                <a:tab pos="470534" algn="l"/>
              </a:tabLst>
            </a:pPr>
            <a:r>
              <a:rPr dirty="0" sz="2800" spc="-10">
                <a:latin typeface="Calibri"/>
                <a:cs typeface="Calibri"/>
              </a:rPr>
              <a:t>Sulcus</a:t>
            </a:r>
            <a:endParaRPr sz="2800">
              <a:latin typeface="Calibri"/>
              <a:cs typeface="Calibri"/>
            </a:endParaRPr>
          </a:p>
          <a:p>
            <a:pPr marL="469900" indent="-457834">
              <a:lnSpc>
                <a:spcPct val="100000"/>
              </a:lnSpc>
              <a:spcBef>
                <a:spcPts val="660"/>
              </a:spcBef>
              <a:buFont typeface="Arial"/>
              <a:buChar char="•"/>
              <a:tabLst>
                <a:tab pos="469900" algn="l"/>
                <a:tab pos="470534" algn="l"/>
              </a:tabLst>
            </a:pPr>
            <a:r>
              <a:rPr dirty="0" sz="2800">
                <a:latin typeface="Calibri"/>
                <a:cs typeface="Calibri"/>
              </a:rPr>
              <a:t>Corpus</a:t>
            </a:r>
            <a:r>
              <a:rPr dirty="0" sz="2800" spc="-85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callosum</a:t>
            </a:r>
            <a:endParaRPr sz="2800">
              <a:latin typeface="Calibri"/>
              <a:cs typeface="Calibri"/>
            </a:endParaRPr>
          </a:p>
          <a:p>
            <a:pPr marL="469900" indent="-457834">
              <a:lnSpc>
                <a:spcPct val="100000"/>
              </a:lnSpc>
              <a:spcBef>
                <a:spcPts val="675"/>
              </a:spcBef>
              <a:buFont typeface="Arial"/>
              <a:buChar char="•"/>
              <a:tabLst>
                <a:tab pos="469900" algn="l"/>
                <a:tab pos="470534" algn="l"/>
              </a:tabLst>
            </a:pPr>
            <a:r>
              <a:rPr dirty="0" sz="2800">
                <a:latin typeface="Calibri"/>
                <a:cs typeface="Calibri"/>
              </a:rPr>
              <a:t>Falx</a:t>
            </a:r>
            <a:r>
              <a:rPr dirty="0" sz="2800" spc="-55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cerebri</a:t>
            </a:r>
            <a:endParaRPr sz="2800">
              <a:latin typeface="Calibri"/>
              <a:cs typeface="Calibri"/>
            </a:endParaRPr>
          </a:p>
        </p:txBody>
      </p:sp>
      <p:pic>
        <p:nvPicPr>
          <p:cNvPr id="4" name="object 4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5295900" y="2176272"/>
            <a:ext cx="5134356" cy="3384804"/>
          </a:xfrm>
          <a:prstGeom prst="rect">
            <a:avLst/>
          </a:prstGeom>
        </p:spPr>
      </p:pic>
      <p:sp>
        <p:nvSpPr>
          <p:cNvPr id="5" name="object 5" descr=""/>
          <p:cNvSpPr txBox="1"/>
          <p:nvPr/>
        </p:nvSpPr>
        <p:spPr>
          <a:xfrm>
            <a:off x="11179302" y="6448450"/>
            <a:ext cx="95885" cy="17780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1000" spc="-5">
                <a:solidFill>
                  <a:srgbClr val="E7E6E6"/>
                </a:solidFill>
                <a:latin typeface="Arial"/>
                <a:cs typeface="Arial"/>
              </a:rPr>
              <a:t>7</a:t>
            </a:r>
            <a:endParaRPr sz="1000">
              <a:latin typeface="Arial"/>
              <a:cs typeface="Arial"/>
            </a:endParaRPr>
          </a:p>
        </p:txBody>
      </p:sp>
      <p:pic>
        <p:nvPicPr>
          <p:cNvPr id="6" name="object 6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5569" y="22274"/>
            <a:ext cx="732110" cy="785916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788314" y="468884"/>
            <a:ext cx="4358640" cy="635000"/>
          </a:xfrm>
          <a:prstGeom prst="rect"/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4000"/>
              <a:t>Cerebral</a:t>
            </a:r>
            <a:r>
              <a:rPr dirty="0" sz="4000" spc="-150"/>
              <a:t> </a:t>
            </a:r>
            <a:r>
              <a:rPr dirty="0" sz="4000" spc="-10"/>
              <a:t>Hemisphere</a:t>
            </a:r>
            <a:endParaRPr sz="4000"/>
          </a:p>
        </p:txBody>
      </p:sp>
      <p:pic>
        <p:nvPicPr>
          <p:cNvPr id="3" name="object 3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596895" y="1380744"/>
            <a:ext cx="7487411" cy="4975860"/>
          </a:xfrm>
          <a:prstGeom prst="rect">
            <a:avLst/>
          </a:prstGeom>
        </p:spPr>
      </p:pic>
      <p:sp>
        <p:nvSpPr>
          <p:cNvPr id="4" name="object 4" descr=""/>
          <p:cNvSpPr txBox="1"/>
          <p:nvPr/>
        </p:nvSpPr>
        <p:spPr>
          <a:xfrm>
            <a:off x="11179302" y="6448450"/>
            <a:ext cx="95885" cy="17780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1000" spc="-5">
                <a:solidFill>
                  <a:srgbClr val="E7E6E6"/>
                </a:solidFill>
                <a:latin typeface="Arial"/>
                <a:cs typeface="Arial"/>
              </a:rPr>
              <a:t>8</a:t>
            </a:r>
            <a:endParaRPr sz="1000">
              <a:latin typeface="Arial"/>
              <a:cs typeface="Arial"/>
            </a:endParaRPr>
          </a:p>
        </p:txBody>
      </p:sp>
      <p:pic>
        <p:nvPicPr>
          <p:cNvPr id="5" name="object 5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5569" y="22274"/>
            <a:ext cx="732110" cy="785916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690168" y="490804"/>
            <a:ext cx="3529329" cy="635000"/>
          </a:xfrm>
          <a:prstGeom prst="rect"/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4000"/>
              <a:t>Divisions</a:t>
            </a:r>
            <a:r>
              <a:rPr dirty="0" sz="4000" spc="-80"/>
              <a:t> </a:t>
            </a:r>
            <a:r>
              <a:rPr dirty="0" sz="4000"/>
              <a:t>of</a:t>
            </a:r>
            <a:r>
              <a:rPr dirty="0" sz="4000" spc="-75"/>
              <a:t> </a:t>
            </a:r>
            <a:r>
              <a:rPr dirty="0" sz="4000" spc="-10"/>
              <a:t>Brain</a:t>
            </a:r>
            <a:endParaRPr sz="4000"/>
          </a:p>
        </p:txBody>
      </p:sp>
      <p:pic>
        <p:nvPicPr>
          <p:cNvPr id="3" name="object 3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883407" y="1016508"/>
            <a:ext cx="6425184" cy="5340096"/>
          </a:xfrm>
          <a:prstGeom prst="rect">
            <a:avLst/>
          </a:prstGeom>
        </p:spPr>
      </p:pic>
      <p:sp>
        <p:nvSpPr>
          <p:cNvPr id="4" name="object 4" descr=""/>
          <p:cNvSpPr txBox="1"/>
          <p:nvPr/>
        </p:nvSpPr>
        <p:spPr>
          <a:xfrm>
            <a:off x="11179302" y="6448450"/>
            <a:ext cx="95885" cy="17780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1000" spc="-5">
                <a:solidFill>
                  <a:srgbClr val="E7E6E6"/>
                </a:solidFill>
                <a:latin typeface="Arial"/>
                <a:cs typeface="Arial"/>
              </a:rPr>
              <a:t>9</a:t>
            </a:r>
            <a:endParaRPr sz="1000">
              <a:latin typeface="Arial"/>
              <a:cs typeface="Arial"/>
            </a:endParaRPr>
          </a:p>
        </p:txBody>
      </p:sp>
      <p:pic>
        <p:nvPicPr>
          <p:cNvPr id="5" name="object 5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5569" y="22274"/>
            <a:ext cx="732110" cy="785916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802640" y="450926"/>
            <a:ext cx="3905885" cy="635000"/>
          </a:xfrm>
          <a:prstGeom prst="rect"/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4000"/>
              <a:t>Cerebral</a:t>
            </a:r>
            <a:r>
              <a:rPr dirty="0" sz="4000" spc="-155"/>
              <a:t> </a:t>
            </a:r>
            <a:r>
              <a:rPr dirty="0" sz="4000" spc="-10"/>
              <a:t>Ventricles</a:t>
            </a:r>
            <a:endParaRPr sz="4000"/>
          </a:p>
        </p:txBody>
      </p:sp>
      <p:sp>
        <p:nvSpPr>
          <p:cNvPr id="3" name="object 3" descr=""/>
          <p:cNvSpPr txBox="1"/>
          <p:nvPr/>
        </p:nvSpPr>
        <p:spPr>
          <a:xfrm>
            <a:off x="2006345" y="1343405"/>
            <a:ext cx="6593205" cy="45212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241300" indent="-228600">
              <a:lnSpc>
                <a:spcPct val="100000"/>
              </a:lnSpc>
              <a:spcBef>
                <a:spcPts val="95"/>
              </a:spcBef>
              <a:buFont typeface="Arial"/>
              <a:buChar char="•"/>
              <a:tabLst>
                <a:tab pos="241300" algn="l"/>
              </a:tabLst>
            </a:pPr>
            <a:r>
              <a:rPr dirty="0" sz="2800">
                <a:latin typeface="Calibri"/>
                <a:cs typeface="Calibri"/>
              </a:rPr>
              <a:t>Discuss</a:t>
            </a:r>
            <a:r>
              <a:rPr dirty="0" sz="2800" spc="-45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formation,</a:t>
            </a:r>
            <a:r>
              <a:rPr dirty="0" sz="2800" spc="-8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pathway,</a:t>
            </a:r>
            <a:r>
              <a:rPr dirty="0" sz="2800" spc="-6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and</a:t>
            </a:r>
            <a:r>
              <a:rPr dirty="0" sz="2800" spc="-8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role</a:t>
            </a:r>
            <a:r>
              <a:rPr dirty="0" sz="2800" spc="-9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of</a:t>
            </a:r>
            <a:r>
              <a:rPr dirty="0" sz="2800" spc="-80">
                <a:latin typeface="Calibri"/>
                <a:cs typeface="Calibri"/>
              </a:rPr>
              <a:t> </a:t>
            </a:r>
            <a:r>
              <a:rPr dirty="0" sz="2800" spc="-25">
                <a:latin typeface="Calibri"/>
                <a:cs typeface="Calibri"/>
              </a:rPr>
              <a:t>CSF</a:t>
            </a:r>
            <a:endParaRPr sz="2800">
              <a:latin typeface="Calibri"/>
              <a:cs typeface="Calibri"/>
            </a:endParaRPr>
          </a:p>
        </p:txBody>
      </p:sp>
      <p:sp>
        <p:nvSpPr>
          <p:cNvPr id="4" name="object 4" descr=""/>
          <p:cNvSpPr txBox="1"/>
          <p:nvPr/>
        </p:nvSpPr>
        <p:spPr>
          <a:xfrm>
            <a:off x="11109197" y="6448450"/>
            <a:ext cx="165735" cy="17780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1000" spc="-25">
                <a:solidFill>
                  <a:srgbClr val="E7E6E6"/>
                </a:solidFill>
                <a:latin typeface="Arial"/>
                <a:cs typeface="Arial"/>
              </a:rPr>
              <a:t>10</a:t>
            </a:r>
            <a:endParaRPr sz="1000">
              <a:latin typeface="Arial"/>
              <a:cs typeface="Arial"/>
            </a:endParaRPr>
          </a:p>
        </p:txBody>
      </p:sp>
      <p:pic>
        <p:nvPicPr>
          <p:cNvPr id="5" name="object 5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211323" y="2068067"/>
            <a:ext cx="6963156" cy="4471416"/>
          </a:xfrm>
          <a:prstGeom prst="rect">
            <a:avLst/>
          </a:prstGeom>
        </p:spPr>
      </p:pic>
      <p:pic>
        <p:nvPicPr>
          <p:cNvPr id="6" name="object 6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5569" y="22274"/>
            <a:ext cx="732110" cy="785916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802640" y="508457"/>
            <a:ext cx="3564254" cy="635000"/>
          </a:xfrm>
          <a:prstGeom prst="rect"/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4000"/>
              <a:t>Lateral</a:t>
            </a:r>
            <a:r>
              <a:rPr dirty="0" sz="4000" spc="-114"/>
              <a:t> </a:t>
            </a:r>
            <a:r>
              <a:rPr dirty="0" sz="4000" spc="-10"/>
              <a:t>Ventricles</a:t>
            </a:r>
            <a:endParaRPr sz="4000"/>
          </a:p>
        </p:txBody>
      </p:sp>
      <p:pic>
        <p:nvPicPr>
          <p:cNvPr id="3" name="object 3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891283" y="1821179"/>
            <a:ext cx="8409432" cy="4037076"/>
          </a:xfrm>
          <a:prstGeom prst="rect">
            <a:avLst/>
          </a:prstGeom>
        </p:spPr>
      </p:pic>
      <p:sp>
        <p:nvSpPr>
          <p:cNvPr id="4" name="object 4" descr=""/>
          <p:cNvSpPr txBox="1"/>
          <p:nvPr/>
        </p:nvSpPr>
        <p:spPr>
          <a:xfrm>
            <a:off x="11109197" y="6448450"/>
            <a:ext cx="165735" cy="17780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1000" spc="-25">
                <a:solidFill>
                  <a:srgbClr val="E7E6E6"/>
                </a:solidFill>
                <a:latin typeface="Arial"/>
                <a:cs typeface="Arial"/>
              </a:rPr>
              <a:t>11</a:t>
            </a:r>
            <a:endParaRPr sz="1000">
              <a:latin typeface="Arial"/>
              <a:cs typeface="Arial"/>
            </a:endParaRPr>
          </a:p>
        </p:txBody>
      </p:sp>
      <p:pic>
        <p:nvPicPr>
          <p:cNvPr id="5" name="object 5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5569" y="22274"/>
            <a:ext cx="732110" cy="785916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645972" y="491998"/>
            <a:ext cx="5590540" cy="635000"/>
          </a:xfrm>
          <a:prstGeom prst="rect"/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4000"/>
              <a:t>Third</a:t>
            </a:r>
            <a:r>
              <a:rPr dirty="0" sz="4000" spc="-90"/>
              <a:t> </a:t>
            </a:r>
            <a:r>
              <a:rPr dirty="0" sz="4000"/>
              <a:t>and</a:t>
            </a:r>
            <a:r>
              <a:rPr dirty="0" sz="4000" spc="-90"/>
              <a:t> </a:t>
            </a:r>
            <a:r>
              <a:rPr dirty="0" sz="4000"/>
              <a:t>Fourth</a:t>
            </a:r>
            <a:r>
              <a:rPr dirty="0" sz="4000" spc="-100"/>
              <a:t> </a:t>
            </a:r>
            <a:r>
              <a:rPr dirty="0" sz="4000" spc="-10"/>
              <a:t>Ventricles</a:t>
            </a:r>
            <a:endParaRPr sz="4000"/>
          </a:p>
        </p:txBody>
      </p:sp>
      <p:pic>
        <p:nvPicPr>
          <p:cNvPr id="3" name="object 3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857755" y="1565147"/>
            <a:ext cx="8476488" cy="4791456"/>
          </a:xfrm>
          <a:prstGeom prst="rect">
            <a:avLst/>
          </a:prstGeom>
        </p:spPr>
      </p:pic>
      <p:sp>
        <p:nvSpPr>
          <p:cNvPr id="4" name="object 4" descr=""/>
          <p:cNvSpPr txBox="1"/>
          <p:nvPr/>
        </p:nvSpPr>
        <p:spPr>
          <a:xfrm>
            <a:off x="11109197" y="6448450"/>
            <a:ext cx="165735" cy="17780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1000" spc="-25">
                <a:solidFill>
                  <a:srgbClr val="E7E6E6"/>
                </a:solidFill>
                <a:latin typeface="Arial"/>
                <a:cs typeface="Arial"/>
              </a:rPr>
              <a:t>12</a:t>
            </a:r>
            <a:endParaRPr sz="1000">
              <a:latin typeface="Arial"/>
              <a:cs typeface="Arial"/>
            </a:endParaRPr>
          </a:p>
        </p:txBody>
      </p:sp>
      <p:pic>
        <p:nvPicPr>
          <p:cNvPr id="5" name="object 5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5569" y="22274"/>
            <a:ext cx="732110" cy="785916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684352"/>
            <a:ext cx="5972810" cy="574675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3600"/>
              <a:t>Ventricles</a:t>
            </a:r>
            <a:r>
              <a:rPr dirty="0" sz="3600" spc="-30"/>
              <a:t> </a:t>
            </a:r>
            <a:r>
              <a:rPr dirty="0" sz="3600"/>
              <a:t>and</a:t>
            </a:r>
            <a:r>
              <a:rPr dirty="0" sz="3600" spc="-20"/>
              <a:t> </a:t>
            </a:r>
            <a:r>
              <a:rPr dirty="0" sz="3600"/>
              <a:t>Connecting</a:t>
            </a:r>
            <a:r>
              <a:rPr dirty="0" sz="3600" spc="-15"/>
              <a:t> </a:t>
            </a:r>
            <a:r>
              <a:rPr dirty="0" sz="3600" spc="-10"/>
              <a:t>Ducts</a:t>
            </a:r>
            <a:endParaRPr sz="3600"/>
          </a:p>
        </p:txBody>
      </p:sp>
      <p:pic>
        <p:nvPicPr>
          <p:cNvPr id="3" name="object 3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86027" y="2211323"/>
            <a:ext cx="5346192" cy="3022091"/>
          </a:xfrm>
          <a:prstGeom prst="rect">
            <a:avLst/>
          </a:prstGeom>
        </p:spPr>
      </p:pic>
      <p:sp>
        <p:nvSpPr>
          <p:cNvPr id="4" name="object 4" descr=""/>
          <p:cNvSpPr txBox="1"/>
          <p:nvPr/>
        </p:nvSpPr>
        <p:spPr>
          <a:xfrm>
            <a:off x="11109197" y="6448450"/>
            <a:ext cx="165735" cy="17780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1000" spc="-25">
                <a:solidFill>
                  <a:srgbClr val="E7E6E6"/>
                </a:solidFill>
                <a:latin typeface="Arial"/>
                <a:cs typeface="Arial"/>
              </a:rPr>
              <a:t>13</a:t>
            </a:r>
            <a:endParaRPr sz="1000">
              <a:latin typeface="Arial"/>
              <a:cs typeface="Arial"/>
            </a:endParaRPr>
          </a:p>
        </p:txBody>
      </p:sp>
      <p:pic>
        <p:nvPicPr>
          <p:cNvPr id="5" name="object 5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7106411" y="1927860"/>
            <a:ext cx="5085588" cy="3305555"/>
          </a:xfrm>
          <a:prstGeom prst="rect">
            <a:avLst/>
          </a:prstGeom>
        </p:spPr>
      </p:pic>
      <p:pic>
        <p:nvPicPr>
          <p:cNvPr id="6" name="object 6" descr="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5569" y="22274"/>
            <a:ext cx="732110" cy="785916"/>
          </a:xfrm>
          <a:prstGeom prst="rect">
            <a:avLst/>
          </a:prstGeo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656640" y="596900"/>
            <a:ext cx="2555875" cy="574040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3600"/>
              <a:t>Anterior</a:t>
            </a:r>
            <a:r>
              <a:rPr dirty="0" sz="3600" spc="-15"/>
              <a:t> </a:t>
            </a:r>
            <a:r>
              <a:rPr dirty="0" sz="3600" spc="-20"/>
              <a:t>View</a:t>
            </a:r>
            <a:endParaRPr sz="3600"/>
          </a:p>
        </p:txBody>
      </p:sp>
      <p:pic>
        <p:nvPicPr>
          <p:cNvPr id="3" name="object 3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661160" y="1825751"/>
            <a:ext cx="8869680" cy="4351020"/>
          </a:xfrm>
          <a:prstGeom prst="rect">
            <a:avLst/>
          </a:prstGeom>
        </p:spPr>
      </p:pic>
      <p:sp>
        <p:nvSpPr>
          <p:cNvPr id="4" name="object 4" descr=""/>
          <p:cNvSpPr txBox="1"/>
          <p:nvPr/>
        </p:nvSpPr>
        <p:spPr>
          <a:xfrm>
            <a:off x="11109197" y="6448450"/>
            <a:ext cx="165735" cy="17780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1000" spc="-25">
                <a:solidFill>
                  <a:srgbClr val="E7E6E6"/>
                </a:solidFill>
                <a:latin typeface="Arial"/>
                <a:cs typeface="Arial"/>
              </a:rPr>
              <a:t>14</a:t>
            </a:r>
            <a:endParaRPr sz="1000">
              <a:latin typeface="Arial"/>
              <a:cs typeface="Arial"/>
            </a:endParaRPr>
          </a:p>
        </p:txBody>
      </p:sp>
      <p:pic>
        <p:nvPicPr>
          <p:cNvPr id="5" name="object 5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5569" y="22274"/>
            <a:ext cx="732110" cy="785916"/>
          </a:xfrm>
          <a:prstGeom prst="rect">
            <a:avLst/>
          </a:prstGeo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684352"/>
            <a:ext cx="4119879" cy="574675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3600"/>
              <a:t>Subarachnoid</a:t>
            </a:r>
            <a:r>
              <a:rPr dirty="0" sz="3600" spc="-15"/>
              <a:t> </a:t>
            </a:r>
            <a:r>
              <a:rPr dirty="0" sz="3600" spc="-10"/>
              <a:t>Cisterns</a:t>
            </a:r>
            <a:endParaRPr sz="3600"/>
          </a:p>
        </p:txBody>
      </p:sp>
      <p:pic>
        <p:nvPicPr>
          <p:cNvPr id="3" name="object 3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838200" y="1738883"/>
            <a:ext cx="5257800" cy="4070604"/>
          </a:xfrm>
          <a:prstGeom prst="rect">
            <a:avLst/>
          </a:prstGeom>
        </p:spPr>
      </p:pic>
      <p:sp>
        <p:nvSpPr>
          <p:cNvPr id="4" name="object 4" descr=""/>
          <p:cNvSpPr txBox="1"/>
          <p:nvPr/>
        </p:nvSpPr>
        <p:spPr>
          <a:xfrm>
            <a:off x="11109197" y="6448450"/>
            <a:ext cx="165735" cy="17780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1000" spc="-25">
                <a:solidFill>
                  <a:srgbClr val="E7E6E6"/>
                </a:solidFill>
                <a:latin typeface="Arial"/>
                <a:cs typeface="Arial"/>
              </a:rPr>
              <a:t>15</a:t>
            </a:r>
            <a:endParaRPr sz="1000">
              <a:latin typeface="Arial"/>
              <a:cs typeface="Arial"/>
            </a:endParaRPr>
          </a:p>
        </p:txBody>
      </p:sp>
      <p:pic>
        <p:nvPicPr>
          <p:cNvPr id="5" name="object 5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7341107" y="1690116"/>
            <a:ext cx="4850892" cy="3986784"/>
          </a:xfrm>
          <a:prstGeom prst="rect">
            <a:avLst/>
          </a:prstGeom>
        </p:spPr>
      </p:pic>
      <p:pic>
        <p:nvPicPr>
          <p:cNvPr id="6" name="object 6" descr="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5569" y="22274"/>
            <a:ext cx="732110" cy="785916"/>
          </a:xfrm>
          <a:prstGeom prst="rect">
            <a:avLst/>
          </a:prstGeom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684352"/>
            <a:ext cx="1791335" cy="574675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3600" spc="-10"/>
              <a:t>Thalamus</a:t>
            </a:r>
            <a:endParaRPr sz="3600"/>
          </a:p>
        </p:txBody>
      </p:sp>
      <p:sp>
        <p:nvSpPr>
          <p:cNvPr id="3" name="object 3" descr=""/>
          <p:cNvSpPr txBox="1"/>
          <p:nvPr/>
        </p:nvSpPr>
        <p:spPr>
          <a:xfrm>
            <a:off x="916939" y="1793493"/>
            <a:ext cx="9921875" cy="835660"/>
          </a:xfrm>
          <a:prstGeom prst="rect">
            <a:avLst/>
          </a:prstGeom>
        </p:spPr>
        <p:txBody>
          <a:bodyPr wrap="square" lIns="0" tIns="60960" rIns="0" bIns="0" rtlCol="0" vert="horz">
            <a:spAutoFit/>
          </a:bodyPr>
          <a:lstStyle/>
          <a:p>
            <a:pPr marL="241300" marR="5080" indent="-228600">
              <a:lnSpc>
                <a:spcPts val="3020"/>
              </a:lnSpc>
              <a:spcBef>
                <a:spcPts val="480"/>
              </a:spcBef>
              <a:buFont typeface="Arial"/>
              <a:buChar char="•"/>
              <a:tabLst>
                <a:tab pos="241300" algn="l"/>
              </a:tabLst>
            </a:pPr>
            <a:r>
              <a:rPr dirty="0" sz="2800">
                <a:latin typeface="Calibri"/>
                <a:cs typeface="Calibri"/>
              </a:rPr>
              <a:t>Interpretation</a:t>
            </a:r>
            <a:r>
              <a:rPr dirty="0" sz="2800" spc="-85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center</a:t>
            </a:r>
            <a:r>
              <a:rPr dirty="0" sz="2800" spc="-105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for</a:t>
            </a:r>
            <a:r>
              <a:rPr dirty="0" sz="2800" spc="-9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sensory</a:t>
            </a:r>
            <a:r>
              <a:rPr dirty="0" sz="2800" spc="-8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impulses</a:t>
            </a:r>
            <a:r>
              <a:rPr dirty="0" sz="2800" spc="-6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(pain,</a:t>
            </a:r>
            <a:r>
              <a:rPr dirty="0" sz="2800" spc="-95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temperature,</a:t>
            </a:r>
            <a:r>
              <a:rPr dirty="0" sz="2800" spc="-80">
                <a:latin typeface="Calibri"/>
                <a:cs typeface="Calibri"/>
              </a:rPr>
              <a:t> </a:t>
            </a:r>
            <a:r>
              <a:rPr dirty="0" sz="2800" spc="-25">
                <a:latin typeface="Calibri"/>
                <a:cs typeface="Calibri"/>
              </a:rPr>
              <a:t>and </a:t>
            </a:r>
            <a:r>
              <a:rPr dirty="0" sz="2800" spc="-10">
                <a:latin typeface="Calibri"/>
                <a:cs typeface="Calibri"/>
              </a:rPr>
              <a:t>touch)</a:t>
            </a:r>
            <a:endParaRPr sz="2800">
              <a:latin typeface="Calibri"/>
              <a:cs typeface="Calibri"/>
            </a:endParaRPr>
          </a:p>
        </p:txBody>
      </p:sp>
      <p:sp>
        <p:nvSpPr>
          <p:cNvPr id="4" name="object 4" descr=""/>
          <p:cNvSpPr txBox="1"/>
          <p:nvPr/>
        </p:nvSpPr>
        <p:spPr>
          <a:xfrm>
            <a:off x="11109197" y="6448450"/>
            <a:ext cx="165735" cy="17780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1000" spc="-25">
                <a:solidFill>
                  <a:srgbClr val="E7E6E6"/>
                </a:solidFill>
                <a:latin typeface="Arial"/>
                <a:cs typeface="Arial"/>
              </a:rPr>
              <a:t>16</a:t>
            </a:r>
            <a:endParaRPr sz="1000">
              <a:latin typeface="Arial"/>
              <a:cs typeface="Arial"/>
            </a:endParaRPr>
          </a:p>
        </p:txBody>
      </p:sp>
      <p:grpSp>
        <p:nvGrpSpPr>
          <p:cNvPr id="5" name="object 5" descr=""/>
          <p:cNvGrpSpPr/>
          <p:nvPr/>
        </p:nvGrpSpPr>
        <p:grpSpPr>
          <a:xfrm>
            <a:off x="5599176" y="2686811"/>
            <a:ext cx="4828540" cy="3335020"/>
            <a:chOff x="5599176" y="2686811"/>
            <a:chExt cx="4828540" cy="3335020"/>
          </a:xfrm>
        </p:grpSpPr>
        <p:pic>
          <p:nvPicPr>
            <p:cNvPr id="6" name="object 6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5599176" y="2686811"/>
              <a:ext cx="4828032" cy="3334512"/>
            </a:xfrm>
            <a:prstGeom prst="rect">
              <a:avLst/>
            </a:prstGeom>
          </p:spPr>
        </p:pic>
        <p:sp>
          <p:nvSpPr>
            <p:cNvPr id="7" name="object 7" descr=""/>
            <p:cNvSpPr/>
            <p:nvPr/>
          </p:nvSpPr>
          <p:spPr>
            <a:xfrm>
              <a:off x="7315200" y="3518915"/>
              <a:ext cx="152400" cy="32384"/>
            </a:xfrm>
            <a:custGeom>
              <a:avLst/>
              <a:gdLst/>
              <a:ahLst/>
              <a:cxnLst/>
              <a:rect l="l" t="t" r="r" b="b"/>
              <a:pathLst>
                <a:path w="152400" h="32385">
                  <a:moveTo>
                    <a:pt x="0" y="32004"/>
                  </a:moveTo>
                  <a:lnTo>
                    <a:pt x="152400" y="0"/>
                  </a:lnTo>
                </a:path>
              </a:pathLst>
            </a:custGeom>
            <a:ln w="9143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pic>
        <p:nvPicPr>
          <p:cNvPr id="8" name="object 8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5569" y="22274"/>
            <a:ext cx="732110" cy="785916"/>
          </a:xfrm>
          <a:prstGeom prst="rect">
            <a:avLst/>
          </a:prstGeom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684352"/>
            <a:ext cx="2682240" cy="574675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3600" spc="-10"/>
              <a:t>Hypothalamus</a:t>
            </a:r>
            <a:endParaRPr sz="3600"/>
          </a:p>
        </p:txBody>
      </p:sp>
      <p:sp>
        <p:nvSpPr>
          <p:cNvPr id="3" name="object 3" descr=""/>
          <p:cNvSpPr txBox="1"/>
          <p:nvPr/>
        </p:nvSpPr>
        <p:spPr>
          <a:xfrm>
            <a:off x="927608" y="1338453"/>
            <a:ext cx="7504430" cy="45212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241300" indent="-228600">
              <a:lnSpc>
                <a:spcPct val="100000"/>
              </a:lnSpc>
              <a:spcBef>
                <a:spcPts val="95"/>
              </a:spcBef>
              <a:buFont typeface="Arial"/>
              <a:buChar char="•"/>
              <a:tabLst>
                <a:tab pos="241300" algn="l"/>
              </a:tabLst>
            </a:pPr>
            <a:r>
              <a:rPr dirty="0" sz="2800">
                <a:latin typeface="Calibri"/>
                <a:cs typeface="Calibri"/>
              </a:rPr>
              <a:t>Controls</a:t>
            </a:r>
            <a:r>
              <a:rPr dirty="0" sz="2800" spc="-11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important</a:t>
            </a:r>
            <a:r>
              <a:rPr dirty="0" sz="2800" spc="-110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bodily</a:t>
            </a:r>
            <a:r>
              <a:rPr dirty="0" sz="2800" spc="-105">
                <a:latin typeface="Calibri"/>
                <a:cs typeface="Calibri"/>
              </a:rPr>
              <a:t> </a:t>
            </a:r>
            <a:r>
              <a:rPr dirty="0" sz="2800">
                <a:latin typeface="Calibri"/>
                <a:cs typeface="Calibri"/>
              </a:rPr>
              <a:t>functions</a:t>
            </a:r>
            <a:r>
              <a:rPr dirty="0" sz="2800" spc="-100">
                <a:latin typeface="Calibri"/>
                <a:cs typeface="Calibri"/>
              </a:rPr>
              <a:t> </a:t>
            </a:r>
            <a:r>
              <a:rPr dirty="0" sz="2800" spc="-10">
                <a:latin typeface="Calibri"/>
                <a:cs typeface="Calibri"/>
              </a:rPr>
              <a:t>(homeostasis)</a:t>
            </a:r>
            <a:endParaRPr sz="2800">
              <a:latin typeface="Calibri"/>
              <a:cs typeface="Calibri"/>
            </a:endParaRPr>
          </a:p>
        </p:txBody>
      </p:sp>
      <p:sp>
        <p:nvSpPr>
          <p:cNvPr id="4" name="object 4" descr=""/>
          <p:cNvSpPr txBox="1"/>
          <p:nvPr/>
        </p:nvSpPr>
        <p:spPr>
          <a:xfrm>
            <a:off x="11109197" y="6448450"/>
            <a:ext cx="165735" cy="17780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1000" spc="-25">
                <a:solidFill>
                  <a:srgbClr val="E7E6E6"/>
                </a:solidFill>
                <a:latin typeface="Arial"/>
                <a:cs typeface="Arial"/>
              </a:rPr>
              <a:t>17</a:t>
            </a:r>
            <a:endParaRPr sz="1000">
              <a:latin typeface="Arial"/>
              <a:cs typeface="Arial"/>
            </a:endParaRPr>
          </a:p>
        </p:txBody>
      </p:sp>
      <p:sp>
        <p:nvSpPr>
          <p:cNvPr id="5" name="object 5" descr=""/>
          <p:cNvSpPr txBox="1"/>
          <p:nvPr/>
        </p:nvSpPr>
        <p:spPr>
          <a:xfrm>
            <a:off x="2477770" y="5675477"/>
            <a:ext cx="6970395" cy="36068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2200" spc="-10">
                <a:latin typeface="Calibri"/>
                <a:cs typeface="Calibri"/>
              </a:rPr>
              <a:t>Neurohypophysis:</a:t>
            </a:r>
            <a:r>
              <a:rPr dirty="0" sz="2200" spc="-60">
                <a:latin typeface="Calibri"/>
                <a:cs typeface="Calibri"/>
              </a:rPr>
              <a:t> </a:t>
            </a:r>
            <a:r>
              <a:rPr dirty="0" sz="2200" spc="-10">
                <a:latin typeface="Calibri"/>
                <a:cs typeface="Calibri"/>
              </a:rPr>
              <a:t>infundibulum</a:t>
            </a:r>
            <a:r>
              <a:rPr dirty="0" sz="2200" spc="-85">
                <a:latin typeface="Calibri"/>
                <a:cs typeface="Calibri"/>
              </a:rPr>
              <a:t> </a:t>
            </a:r>
            <a:r>
              <a:rPr dirty="0" sz="2200">
                <a:latin typeface="Calibri"/>
                <a:cs typeface="Calibri"/>
              </a:rPr>
              <a:t>and</a:t>
            </a:r>
            <a:r>
              <a:rPr dirty="0" sz="2200" spc="-65">
                <a:latin typeface="Calibri"/>
                <a:cs typeface="Calibri"/>
              </a:rPr>
              <a:t> </a:t>
            </a:r>
            <a:r>
              <a:rPr dirty="0" sz="2200">
                <a:latin typeface="Calibri"/>
                <a:cs typeface="Calibri"/>
              </a:rPr>
              <a:t>posterior</a:t>
            </a:r>
            <a:r>
              <a:rPr dirty="0" sz="2200" spc="-65">
                <a:latin typeface="Calibri"/>
                <a:cs typeface="Calibri"/>
              </a:rPr>
              <a:t> </a:t>
            </a:r>
            <a:r>
              <a:rPr dirty="0" sz="2200">
                <a:latin typeface="Calibri"/>
                <a:cs typeface="Calibri"/>
              </a:rPr>
              <a:t>pituitary</a:t>
            </a:r>
            <a:r>
              <a:rPr dirty="0" sz="2200" spc="-65">
                <a:latin typeface="Calibri"/>
                <a:cs typeface="Calibri"/>
              </a:rPr>
              <a:t> </a:t>
            </a:r>
            <a:r>
              <a:rPr dirty="0" sz="2200" spc="-20">
                <a:latin typeface="Calibri"/>
                <a:cs typeface="Calibri"/>
              </a:rPr>
              <a:t>gland</a:t>
            </a:r>
            <a:endParaRPr sz="2200">
              <a:latin typeface="Calibri"/>
              <a:cs typeface="Calibri"/>
            </a:endParaRPr>
          </a:p>
        </p:txBody>
      </p:sp>
      <p:pic>
        <p:nvPicPr>
          <p:cNvPr id="6" name="object 6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532632" y="1918716"/>
            <a:ext cx="5148071" cy="3560063"/>
          </a:xfrm>
          <a:prstGeom prst="rect">
            <a:avLst/>
          </a:prstGeom>
        </p:spPr>
      </p:pic>
      <p:pic>
        <p:nvPicPr>
          <p:cNvPr id="7" name="object 7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5569" y="22274"/>
            <a:ext cx="732110" cy="785916"/>
          </a:xfrm>
          <a:prstGeom prst="rect">
            <a:avLst/>
          </a:prstGeom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684352"/>
            <a:ext cx="5992495" cy="574675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3600"/>
              <a:t>Midbrain</a:t>
            </a:r>
            <a:r>
              <a:rPr dirty="0" sz="3600" spc="5"/>
              <a:t> </a:t>
            </a:r>
            <a:r>
              <a:rPr dirty="0" sz="3600"/>
              <a:t>and</a:t>
            </a:r>
            <a:r>
              <a:rPr dirty="0" sz="3600" spc="-15"/>
              <a:t> </a:t>
            </a:r>
            <a:r>
              <a:rPr dirty="0" sz="3600"/>
              <a:t>Midline</a:t>
            </a:r>
            <a:r>
              <a:rPr dirty="0" sz="3600" spc="5"/>
              <a:t> </a:t>
            </a:r>
            <a:r>
              <a:rPr dirty="0" sz="3600" spc="-10"/>
              <a:t>Structures</a:t>
            </a:r>
            <a:endParaRPr sz="3600"/>
          </a:p>
        </p:txBody>
      </p:sp>
      <p:pic>
        <p:nvPicPr>
          <p:cNvPr id="3" name="object 3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553967" y="1825751"/>
            <a:ext cx="5084064" cy="4351020"/>
          </a:xfrm>
          <a:prstGeom prst="rect">
            <a:avLst/>
          </a:prstGeom>
        </p:spPr>
      </p:pic>
      <p:sp>
        <p:nvSpPr>
          <p:cNvPr id="4" name="object 4" descr=""/>
          <p:cNvSpPr txBox="1"/>
          <p:nvPr/>
        </p:nvSpPr>
        <p:spPr>
          <a:xfrm>
            <a:off x="11109197" y="6448450"/>
            <a:ext cx="165735" cy="17780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1000" spc="-25">
                <a:solidFill>
                  <a:srgbClr val="E7E6E6"/>
                </a:solidFill>
                <a:latin typeface="Arial"/>
                <a:cs typeface="Arial"/>
              </a:rPr>
              <a:t>18</a:t>
            </a:r>
            <a:endParaRPr sz="1000">
              <a:latin typeface="Arial"/>
              <a:cs typeface="Arial"/>
            </a:endParaRPr>
          </a:p>
        </p:txBody>
      </p:sp>
      <p:pic>
        <p:nvPicPr>
          <p:cNvPr id="5" name="object 5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5569" y="22274"/>
            <a:ext cx="732110" cy="785916"/>
          </a:xfrm>
          <a:prstGeom prst="rect">
            <a:avLst/>
          </a:prstGeom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684352"/>
            <a:ext cx="2144395" cy="574675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3600" spc="-10"/>
              <a:t>Cerebellum</a:t>
            </a:r>
            <a:endParaRPr sz="3600"/>
          </a:p>
        </p:txBody>
      </p:sp>
      <p:pic>
        <p:nvPicPr>
          <p:cNvPr id="3" name="object 3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648711" y="1825751"/>
            <a:ext cx="6894576" cy="4351020"/>
          </a:xfrm>
          <a:prstGeom prst="rect">
            <a:avLst/>
          </a:prstGeom>
        </p:spPr>
      </p:pic>
      <p:sp>
        <p:nvSpPr>
          <p:cNvPr id="4" name="object 4" descr=""/>
          <p:cNvSpPr txBox="1"/>
          <p:nvPr/>
        </p:nvSpPr>
        <p:spPr>
          <a:xfrm>
            <a:off x="11109197" y="6448450"/>
            <a:ext cx="165735" cy="17780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1000" spc="-25">
                <a:solidFill>
                  <a:srgbClr val="E7E6E6"/>
                </a:solidFill>
                <a:latin typeface="Arial"/>
                <a:cs typeface="Arial"/>
              </a:rPr>
              <a:t>19</a:t>
            </a:r>
            <a:endParaRPr sz="1000">
              <a:latin typeface="Arial"/>
              <a:cs typeface="Arial"/>
            </a:endParaRPr>
          </a:p>
        </p:txBody>
      </p:sp>
      <p:pic>
        <p:nvPicPr>
          <p:cNvPr id="5" name="object 5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5569" y="22274"/>
            <a:ext cx="732110" cy="785916"/>
          </a:xfrm>
          <a:prstGeom prst="rect">
            <a:avLst/>
          </a:prstGeom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609676"/>
            <a:ext cx="5271135" cy="697230"/>
          </a:xfrm>
          <a:prstGeom prst="rect"/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4400"/>
              <a:t>The</a:t>
            </a:r>
            <a:r>
              <a:rPr dirty="0" sz="4400" spc="5"/>
              <a:t> </a:t>
            </a:r>
            <a:r>
              <a:rPr dirty="0" sz="4400" spc="-10"/>
              <a:t>blood-</a:t>
            </a:r>
            <a:r>
              <a:rPr dirty="0" sz="4400"/>
              <a:t>brain</a:t>
            </a:r>
            <a:r>
              <a:rPr dirty="0" sz="4400" spc="15"/>
              <a:t> </a:t>
            </a:r>
            <a:r>
              <a:rPr dirty="0" sz="4400" spc="-10"/>
              <a:t>barrier</a:t>
            </a:r>
            <a:endParaRPr sz="4400"/>
          </a:p>
        </p:txBody>
      </p:sp>
      <p:sp>
        <p:nvSpPr>
          <p:cNvPr id="3" name="object 3" descr=""/>
          <p:cNvSpPr txBox="1"/>
          <p:nvPr/>
        </p:nvSpPr>
        <p:spPr>
          <a:xfrm>
            <a:off x="916939" y="1761235"/>
            <a:ext cx="7809865" cy="331787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285115" marR="796925" indent="-273050">
              <a:lnSpc>
                <a:spcPct val="100000"/>
              </a:lnSpc>
              <a:spcBef>
                <a:spcPts val="100"/>
              </a:spcBef>
              <a:buFont typeface="Wingdings"/>
              <a:buChar char=""/>
              <a:tabLst>
                <a:tab pos="299720" algn="l"/>
              </a:tabLst>
            </a:pPr>
            <a:r>
              <a:rPr dirty="0" sz="2400">
                <a:latin typeface="Calibri"/>
                <a:cs typeface="Calibri"/>
              </a:rPr>
              <a:t>Is</a:t>
            </a:r>
            <a:r>
              <a:rPr dirty="0" sz="2400" spc="-1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formed</a:t>
            </a:r>
            <a:r>
              <a:rPr dirty="0" sz="2400" spc="-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by</a:t>
            </a:r>
            <a:r>
              <a:rPr dirty="0" sz="2400" spc="-1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astrocytes</a:t>
            </a:r>
            <a:r>
              <a:rPr dirty="0" sz="2400" spc="-1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that</a:t>
            </a:r>
            <a:r>
              <a:rPr dirty="0" sz="2400" spc="-1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create</a:t>
            </a:r>
            <a:r>
              <a:rPr dirty="0" sz="2400" spc="-2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protective</a:t>
            </a:r>
            <a:r>
              <a:rPr dirty="0" sz="2400" spc="-5">
                <a:latin typeface="Calibri"/>
                <a:cs typeface="Calibri"/>
              </a:rPr>
              <a:t> </a:t>
            </a:r>
            <a:r>
              <a:rPr dirty="0" sz="2400" spc="-10">
                <a:latin typeface="Calibri"/>
                <a:cs typeface="Calibri"/>
              </a:rPr>
              <a:t>barriers </a:t>
            </a:r>
            <a:r>
              <a:rPr dirty="0" sz="2400">
                <a:latin typeface="Calibri"/>
                <a:cs typeface="Calibri"/>
              </a:rPr>
              <a:t>around</a:t>
            </a:r>
            <a:r>
              <a:rPr dirty="0" sz="2400" spc="-1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blood vessels</a:t>
            </a:r>
            <a:r>
              <a:rPr dirty="0" sz="2400" spc="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in</a:t>
            </a:r>
            <a:r>
              <a:rPr dirty="0" sz="2400" spc="-2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the</a:t>
            </a:r>
            <a:r>
              <a:rPr dirty="0" sz="2400" spc="10">
                <a:latin typeface="Calibri"/>
                <a:cs typeface="Calibri"/>
              </a:rPr>
              <a:t> </a:t>
            </a:r>
            <a:r>
              <a:rPr dirty="0" sz="2400" spc="-10">
                <a:latin typeface="Calibri"/>
                <a:cs typeface="Calibri"/>
              </a:rPr>
              <a:t>brain</a:t>
            </a:r>
            <a:endParaRPr sz="24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10"/>
              </a:spcBef>
              <a:buFont typeface="Wingdings"/>
              <a:buChar char=""/>
            </a:pPr>
            <a:endParaRPr sz="2350">
              <a:latin typeface="Calibri"/>
              <a:cs typeface="Calibri"/>
            </a:endParaRPr>
          </a:p>
          <a:p>
            <a:pPr algn="just" marL="285115" marR="1179830" indent="-273050">
              <a:lnSpc>
                <a:spcPct val="100000"/>
              </a:lnSpc>
              <a:buFont typeface="Wingdings"/>
              <a:buChar char=""/>
              <a:tabLst>
                <a:tab pos="356235" algn="l"/>
              </a:tabLst>
            </a:pPr>
            <a:r>
              <a:rPr dirty="0"/>
              <a:t>	</a:t>
            </a:r>
            <a:r>
              <a:rPr dirty="0" sz="2400">
                <a:latin typeface="Calibri"/>
                <a:cs typeface="Calibri"/>
              </a:rPr>
              <a:t>Only</a:t>
            </a:r>
            <a:r>
              <a:rPr dirty="0" sz="2400" spc="-1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water,</a:t>
            </a:r>
            <a:r>
              <a:rPr dirty="0" sz="2400" spc="-2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oxygen,</a:t>
            </a:r>
            <a:r>
              <a:rPr dirty="0" sz="2400" spc="-2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carbon</a:t>
            </a:r>
            <a:r>
              <a:rPr dirty="0" sz="2400" spc="-3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dioxide,</a:t>
            </a:r>
            <a:r>
              <a:rPr dirty="0" sz="2400" spc="-1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and</a:t>
            </a:r>
            <a:r>
              <a:rPr dirty="0" sz="2400" spc="-1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few</a:t>
            </a:r>
            <a:r>
              <a:rPr dirty="0" sz="2400" spc="-10">
                <a:latin typeface="Calibri"/>
                <a:cs typeface="Calibri"/>
              </a:rPr>
              <a:t> other </a:t>
            </a:r>
            <a:r>
              <a:rPr dirty="0" sz="2400">
                <a:latin typeface="Calibri"/>
                <a:cs typeface="Calibri"/>
              </a:rPr>
              <a:t>substances</a:t>
            </a:r>
            <a:r>
              <a:rPr dirty="0" sz="2400" spc="-1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(eg.</a:t>
            </a:r>
            <a:r>
              <a:rPr dirty="0" sz="2400" spc="-2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alcohol)</a:t>
            </a:r>
            <a:r>
              <a:rPr dirty="0" sz="2400" spc="-1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can</a:t>
            </a:r>
            <a:r>
              <a:rPr dirty="0" sz="2400" spc="-1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cross</a:t>
            </a:r>
            <a:r>
              <a:rPr dirty="0" sz="2400" spc="-2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the</a:t>
            </a:r>
            <a:r>
              <a:rPr dirty="0" sz="2400" spc="1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BBB</a:t>
            </a:r>
            <a:r>
              <a:rPr dirty="0" sz="2400" spc="-2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into</a:t>
            </a:r>
            <a:r>
              <a:rPr dirty="0" sz="2400" spc="-15">
                <a:latin typeface="Calibri"/>
                <a:cs typeface="Calibri"/>
              </a:rPr>
              <a:t> </a:t>
            </a:r>
            <a:r>
              <a:rPr dirty="0" sz="2400" spc="-25">
                <a:latin typeface="Calibri"/>
                <a:cs typeface="Calibri"/>
              </a:rPr>
              <a:t>the </a:t>
            </a:r>
            <a:r>
              <a:rPr dirty="0" sz="2400">
                <a:latin typeface="Calibri"/>
                <a:cs typeface="Calibri"/>
              </a:rPr>
              <a:t>interstitial</a:t>
            </a:r>
            <a:r>
              <a:rPr dirty="0" sz="2400" spc="-30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space</a:t>
            </a:r>
            <a:r>
              <a:rPr dirty="0" sz="2400" spc="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of</a:t>
            </a:r>
            <a:r>
              <a:rPr dirty="0" sz="2400" spc="-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the brain</a:t>
            </a:r>
            <a:r>
              <a:rPr dirty="0" sz="2400" spc="-15">
                <a:latin typeface="Calibri"/>
                <a:cs typeface="Calibri"/>
              </a:rPr>
              <a:t> </a:t>
            </a:r>
            <a:r>
              <a:rPr dirty="0" sz="2400" spc="-10">
                <a:latin typeface="Calibri"/>
                <a:cs typeface="Calibri"/>
              </a:rPr>
              <a:t>tissue</a:t>
            </a:r>
            <a:endParaRPr sz="24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10"/>
              </a:spcBef>
              <a:buFont typeface="Wingdings"/>
              <a:buChar char=""/>
            </a:pPr>
            <a:endParaRPr sz="2350">
              <a:latin typeface="Calibri"/>
              <a:cs typeface="Calibri"/>
            </a:endParaRPr>
          </a:p>
          <a:p>
            <a:pPr marL="355600" indent="-343535">
              <a:lnSpc>
                <a:spcPct val="100000"/>
              </a:lnSpc>
              <a:spcBef>
                <a:spcPts val="5"/>
              </a:spcBef>
              <a:buFont typeface="Wingdings"/>
              <a:buChar char=""/>
              <a:tabLst>
                <a:tab pos="356235" algn="l"/>
              </a:tabLst>
            </a:pPr>
            <a:r>
              <a:rPr dirty="0" sz="2400">
                <a:latin typeface="Calibri"/>
                <a:cs typeface="Calibri"/>
              </a:rPr>
              <a:t>Some</a:t>
            </a:r>
            <a:r>
              <a:rPr dirty="0" sz="2400" spc="-3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medications</a:t>
            </a:r>
            <a:r>
              <a:rPr dirty="0" sz="2400" spc="-2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cannot</a:t>
            </a:r>
            <a:r>
              <a:rPr dirty="0" sz="2400" spc="-2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cross</a:t>
            </a:r>
            <a:r>
              <a:rPr dirty="0" sz="2400" spc="-2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the</a:t>
            </a:r>
            <a:r>
              <a:rPr dirty="0" sz="2400" spc="-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BBB,</a:t>
            </a:r>
            <a:r>
              <a:rPr dirty="0" sz="2400" spc="-2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which</a:t>
            </a:r>
            <a:r>
              <a:rPr dirty="0" sz="2400" spc="-2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makes</a:t>
            </a:r>
            <a:r>
              <a:rPr dirty="0" sz="2400" spc="-15">
                <a:latin typeface="Calibri"/>
                <a:cs typeface="Calibri"/>
              </a:rPr>
              <a:t> </a:t>
            </a:r>
            <a:r>
              <a:rPr dirty="0" sz="2400" spc="-20">
                <a:latin typeface="Calibri"/>
                <a:cs typeface="Calibri"/>
              </a:rPr>
              <a:t>some</a:t>
            </a:r>
            <a:endParaRPr sz="2400">
              <a:latin typeface="Calibri"/>
              <a:cs typeface="Calibri"/>
            </a:endParaRPr>
          </a:p>
          <a:p>
            <a:pPr marL="353695">
              <a:lnSpc>
                <a:spcPct val="100000"/>
              </a:lnSpc>
            </a:pPr>
            <a:r>
              <a:rPr dirty="0" sz="2400">
                <a:latin typeface="Calibri"/>
                <a:cs typeface="Calibri"/>
              </a:rPr>
              <a:t>brain</a:t>
            </a:r>
            <a:r>
              <a:rPr dirty="0" sz="2400" spc="-3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conditions</a:t>
            </a:r>
            <a:r>
              <a:rPr dirty="0" sz="2400" spc="-3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difficult</a:t>
            </a:r>
            <a:r>
              <a:rPr dirty="0" sz="2400" spc="-15">
                <a:latin typeface="Calibri"/>
                <a:cs typeface="Calibri"/>
              </a:rPr>
              <a:t> </a:t>
            </a:r>
            <a:r>
              <a:rPr dirty="0" sz="2400">
                <a:latin typeface="Calibri"/>
                <a:cs typeface="Calibri"/>
              </a:rPr>
              <a:t>to</a:t>
            </a:r>
            <a:r>
              <a:rPr dirty="0" sz="2400" spc="-15">
                <a:latin typeface="Calibri"/>
                <a:cs typeface="Calibri"/>
              </a:rPr>
              <a:t> </a:t>
            </a:r>
            <a:r>
              <a:rPr dirty="0" sz="2400" spc="-10">
                <a:latin typeface="Calibri"/>
                <a:cs typeface="Calibri"/>
              </a:rPr>
              <a:t>treat.</a:t>
            </a:r>
            <a:endParaRPr sz="2400">
              <a:latin typeface="Calibri"/>
              <a:cs typeface="Calibri"/>
            </a:endParaRPr>
          </a:p>
        </p:txBody>
      </p:sp>
      <p:pic>
        <p:nvPicPr>
          <p:cNvPr id="4" name="object 4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5569" y="22274"/>
            <a:ext cx="732110" cy="785916"/>
          </a:xfrm>
          <a:prstGeom prst="rect">
            <a:avLst/>
          </a:prstGeom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429258" y="43129"/>
            <a:ext cx="3484245" cy="697230"/>
          </a:xfrm>
          <a:prstGeom prst="rect"/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4400"/>
              <a:t>Cerebral</a:t>
            </a:r>
            <a:r>
              <a:rPr dirty="0" sz="4400" spc="-30"/>
              <a:t> </a:t>
            </a:r>
            <a:r>
              <a:rPr dirty="0" sz="4400" spc="-10"/>
              <a:t>cortex</a:t>
            </a:r>
            <a:endParaRPr sz="4400"/>
          </a:p>
        </p:txBody>
      </p:sp>
      <p:pic>
        <p:nvPicPr>
          <p:cNvPr id="3" name="object 3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334511" y="963167"/>
            <a:ext cx="4728972" cy="4351020"/>
          </a:xfrm>
          <a:prstGeom prst="rect">
            <a:avLst/>
          </a:prstGeom>
        </p:spPr>
      </p:pic>
      <p:sp>
        <p:nvSpPr>
          <p:cNvPr id="4" name="object 4" descr=""/>
          <p:cNvSpPr txBox="1"/>
          <p:nvPr/>
        </p:nvSpPr>
        <p:spPr>
          <a:xfrm>
            <a:off x="4102608" y="5625084"/>
            <a:ext cx="2353310" cy="368935"/>
          </a:xfrm>
          <a:prstGeom prst="rect">
            <a:avLst/>
          </a:prstGeom>
          <a:ln w="12192">
            <a:solidFill>
              <a:srgbClr val="000000"/>
            </a:solidFill>
          </a:ln>
        </p:spPr>
        <p:txBody>
          <a:bodyPr wrap="square" lIns="0" tIns="31114" rIns="0" bIns="0" rtlCol="0" vert="horz">
            <a:spAutoFit/>
          </a:bodyPr>
          <a:lstStyle/>
          <a:p>
            <a:pPr marL="92075">
              <a:lnSpc>
                <a:spcPct val="100000"/>
              </a:lnSpc>
              <a:spcBef>
                <a:spcPts val="244"/>
              </a:spcBef>
            </a:pPr>
            <a:r>
              <a:rPr dirty="0" sz="1800">
                <a:latin typeface="Calibri"/>
                <a:cs typeface="Calibri"/>
              </a:rPr>
              <a:t>Bontrager</a:t>
            </a:r>
            <a:r>
              <a:rPr dirty="0" sz="1800" spc="390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Fig.</a:t>
            </a:r>
            <a:r>
              <a:rPr dirty="0" sz="1800" spc="-5">
                <a:latin typeface="Calibri"/>
                <a:cs typeface="Calibri"/>
              </a:rPr>
              <a:t> </a:t>
            </a:r>
            <a:r>
              <a:rPr dirty="0" sz="1800" spc="-10">
                <a:latin typeface="Calibri"/>
                <a:cs typeface="Calibri"/>
              </a:rPr>
              <a:t>18.18</a:t>
            </a:r>
            <a:endParaRPr sz="1800">
              <a:latin typeface="Calibri"/>
              <a:cs typeface="Calibri"/>
            </a:endParaRPr>
          </a:p>
        </p:txBody>
      </p:sp>
      <p:pic>
        <p:nvPicPr>
          <p:cNvPr id="5" name="object 5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5569" y="22274"/>
            <a:ext cx="732110" cy="785916"/>
          </a:xfrm>
          <a:prstGeom prst="rect">
            <a:avLst/>
          </a:prstGeom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609676"/>
            <a:ext cx="6005195" cy="697230"/>
          </a:xfrm>
          <a:prstGeom prst="rect"/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4400"/>
              <a:t>Hemispheric</a:t>
            </a:r>
            <a:r>
              <a:rPr dirty="0" sz="4400" spc="-50"/>
              <a:t> </a:t>
            </a:r>
            <a:r>
              <a:rPr dirty="0" sz="4400" spc="-10"/>
              <a:t>Lateralization</a:t>
            </a:r>
            <a:endParaRPr sz="4400"/>
          </a:p>
        </p:txBody>
      </p:sp>
      <p:pic>
        <p:nvPicPr>
          <p:cNvPr id="3" name="object 3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5569" y="22274"/>
            <a:ext cx="732110" cy="785916"/>
          </a:xfrm>
          <a:prstGeom prst="rect">
            <a:avLst/>
          </a:prstGeom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689043" y="1920726"/>
            <a:ext cx="4688657" cy="3574817"/>
          </a:xfrm>
          <a:prstGeom prst="rect">
            <a:avLst/>
          </a:prstGeom>
        </p:spPr>
      </p:pic>
      <p:sp>
        <p:nvSpPr>
          <p:cNvPr id="3" name="object 3" descr=""/>
          <p:cNvSpPr txBox="1"/>
          <p:nvPr/>
        </p:nvSpPr>
        <p:spPr>
          <a:xfrm>
            <a:off x="4390644" y="5800344"/>
            <a:ext cx="3173095" cy="509270"/>
          </a:xfrm>
          <a:prstGeom prst="rect">
            <a:avLst/>
          </a:prstGeom>
          <a:ln w="12192">
            <a:solidFill>
              <a:srgbClr val="000000"/>
            </a:solidFill>
          </a:ln>
        </p:spPr>
        <p:txBody>
          <a:bodyPr wrap="square" lIns="0" tIns="40005" rIns="0" bIns="0" rtlCol="0" vert="horz">
            <a:spAutoFit/>
          </a:bodyPr>
          <a:lstStyle/>
          <a:p>
            <a:pPr marL="92075" marR="130810">
              <a:lnSpc>
                <a:spcPct val="100000"/>
              </a:lnSpc>
              <a:spcBef>
                <a:spcPts val="315"/>
              </a:spcBef>
            </a:pPr>
            <a:r>
              <a:rPr dirty="0" sz="900">
                <a:latin typeface="Calibri"/>
                <a:cs typeface="Calibri"/>
              </a:rPr>
              <a:t>Marieb, E.</a:t>
            </a:r>
            <a:r>
              <a:rPr dirty="0" sz="900" spc="-20">
                <a:latin typeface="Calibri"/>
                <a:cs typeface="Calibri"/>
              </a:rPr>
              <a:t> </a:t>
            </a:r>
            <a:r>
              <a:rPr dirty="0" sz="900">
                <a:latin typeface="Calibri"/>
                <a:cs typeface="Calibri"/>
              </a:rPr>
              <a:t>and</a:t>
            </a:r>
            <a:r>
              <a:rPr dirty="0" sz="900" spc="-10">
                <a:latin typeface="Calibri"/>
                <a:cs typeface="Calibri"/>
              </a:rPr>
              <a:t> </a:t>
            </a:r>
            <a:r>
              <a:rPr dirty="0" sz="900">
                <a:latin typeface="Calibri"/>
                <a:cs typeface="Calibri"/>
              </a:rPr>
              <a:t>Hoehn K.</a:t>
            </a:r>
            <a:r>
              <a:rPr dirty="0" sz="900" spc="-20">
                <a:latin typeface="Calibri"/>
                <a:cs typeface="Calibri"/>
              </a:rPr>
              <a:t> </a:t>
            </a:r>
            <a:r>
              <a:rPr dirty="0" sz="900">
                <a:latin typeface="Calibri"/>
                <a:cs typeface="Calibri"/>
              </a:rPr>
              <a:t>(2013</a:t>
            </a:r>
            <a:r>
              <a:rPr dirty="0" sz="900" spc="-30">
                <a:latin typeface="Calibri"/>
                <a:cs typeface="Calibri"/>
              </a:rPr>
              <a:t> </a:t>
            </a:r>
            <a:r>
              <a:rPr dirty="0" sz="900">
                <a:latin typeface="Calibri"/>
                <a:cs typeface="Calibri"/>
              </a:rPr>
              <a:t>Human</a:t>
            </a:r>
            <a:r>
              <a:rPr dirty="0" sz="900" spc="-10">
                <a:latin typeface="Calibri"/>
                <a:cs typeface="Calibri"/>
              </a:rPr>
              <a:t> </a:t>
            </a:r>
            <a:r>
              <a:rPr dirty="0" sz="900">
                <a:latin typeface="Calibri"/>
                <a:cs typeface="Calibri"/>
              </a:rPr>
              <a:t>Anatomy</a:t>
            </a:r>
            <a:r>
              <a:rPr dirty="0" sz="900" spc="5">
                <a:latin typeface="Calibri"/>
                <a:cs typeface="Calibri"/>
              </a:rPr>
              <a:t> </a:t>
            </a:r>
            <a:r>
              <a:rPr dirty="0" sz="900">
                <a:latin typeface="Calibri"/>
                <a:cs typeface="Calibri"/>
              </a:rPr>
              <a:t>and</a:t>
            </a:r>
            <a:r>
              <a:rPr dirty="0" sz="900" spc="-10">
                <a:latin typeface="Calibri"/>
                <a:cs typeface="Calibri"/>
              </a:rPr>
              <a:t> Physiology</a:t>
            </a:r>
            <a:r>
              <a:rPr dirty="0" sz="900">
                <a:latin typeface="Calibri"/>
                <a:cs typeface="Calibri"/>
              </a:rPr>
              <a:t> (9</a:t>
            </a:r>
            <a:r>
              <a:rPr dirty="0" baseline="27777" sz="900">
                <a:latin typeface="Calibri"/>
                <a:cs typeface="Calibri"/>
              </a:rPr>
              <a:t>th</a:t>
            </a:r>
            <a:r>
              <a:rPr dirty="0" baseline="27777" sz="900" spc="44">
                <a:latin typeface="Calibri"/>
                <a:cs typeface="Calibri"/>
              </a:rPr>
              <a:t> </a:t>
            </a:r>
            <a:r>
              <a:rPr dirty="0" sz="900">
                <a:latin typeface="Calibri"/>
                <a:cs typeface="Calibri"/>
              </a:rPr>
              <a:t>ed.)</a:t>
            </a:r>
            <a:r>
              <a:rPr dirty="0" sz="900" spc="-15">
                <a:latin typeface="Calibri"/>
                <a:cs typeface="Calibri"/>
              </a:rPr>
              <a:t> </a:t>
            </a:r>
            <a:r>
              <a:rPr dirty="0" sz="900">
                <a:latin typeface="Calibri"/>
                <a:cs typeface="Calibri"/>
              </a:rPr>
              <a:t>Glenview,</a:t>
            </a:r>
            <a:r>
              <a:rPr dirty="0" sz="900" spc="15">
                <a:latin typeface="Calibri"/>
                <a:cs typeface="Calibri"/>
              </a:rPr>
              <a:t> </a:t>
            </a:r>
            <a:r>
              <a:rPr dirty="0" sz="900">
                <a:latin typeface="Calibri"/>
                <a:cs typeface="Calibri"/>
              </a:rPr>
              <a:t>IL.</a:t>
            </a:r>
            <a:r>
              <a:rPr dirty="0" sz="900" spc="-35">
                <a:latin typeface="Calibri"/>
                <a:cs typeface="Calibri"/>
              </a:rPr>
              <a:t> </a:t>
            </a:r>
            <a:r>
              <a:rPr dirty="0" sz="900">
                <a:latin typeface="Calibri"/>
                <a:cs typeface="Calibri"/>
              </a:rPr>
              <a:t>Pearson</a:t>
            </a:r>
            <a:r>
              <a:rPr dirty="0" sz="900" spc="-15">
                <a:latin typeface="Calibri"/>
                <a:cs typeface="Calibri"/>
              </a:rPr>
              <a:t> </a:t>
            </a:r>
            <a:r>
              <a:rPr dirty="0" sz="900">
                <a:latin typeface="Calibri"/>
                <a:cs typeface="Calibri"/>
              </a:rPr>
              <a:t>Education,</a:t>
            </a:r>
            <a:r>
              <a:rPr dirty="0" sz="900" spc="-10">
                <a:latin typeface="Calibri"/>
                <a:cs typeface="Calibri"/>
              </a:rPr>
              <a:t> </a:t>
            </a:r>
            <a:r>
              <a:rPr dirty="0" sz="900">
                <a:latin typeface="Calibri"/>
                <a:cs typeface="Calibri"/>
              </a:rPr>
              <a:t>Inc.</a:t>
            </a:r>
            <a:r>
              <a:rPr dirty="0" sz="900" spc="-25">
                <a:latin typeface="Calibri"/>
                <a:cs typeface="Calibri"/>
              </a:rPr>
              <a:t> </a:t>
            </a:r>
            <a:r>
              <a:rPr dirty="0" sz="900">
                <a:latin typeface="Calibri"/>
                <a:cs typeface="Calibri"/>
              </a:rPr>
              <a:t>p.</a:t>
            </a:r>
            <a:r>
              <a:rPr dirty="0" sz="900" spc="-15">
                <a:latin typeface="Calibri"/>
                <a:cs typeface="Calibri"/>
              </a:rPr>
              <a:t> </a:t>
            </a:r>
            <a:r>
              <a:rPr dirty="0" sz="900" spc="-25">
                <a:latin typeface="Calibri"/>
                <a:cs typeface="Calibri"/>
              </a:rPr>
              <a:t>438</a:t>
            </a:r>
            <a:endParaRPr sz="900">
              <a:latin typeface="Calibri"/>
              <a:cs typeface="Calibri"/>
            </a:endParaRPr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2091054" y="666712"/>
            <a:ext cx="7129145" cy="836294"/>
          </a:xfrm>
          <a:prstGeom prst="rect"/>
        </p:spPr>
        <p:txBody>
          <a:bodyPr wrap="square" lIns="0" tIns="12065" rIns="0" bIns="0" rtlCol="0" vert="horz">
            <a:spAutoFit/>
          </a:bodyPr>
          <a:lstStyle/>
          <a:p>
            <a:pPr marL="12700" marR="5080">
              <a:lnSpc>
                <a:spcPct val="110800"/>
              </a:lnSpc>
              <a:spcBef>
                <a:spcPts val="95"/>
              </a:spcBef>
            </a:pPr>
            <a:r>
              <a:rPr dirty="0" sz="2400" b="0">
                <a:latin typeface="Calibri"/>
                <a:cs typeface="Calibri"/>
              </a:rPr>
              <a:t>The </a:t>
            </a:r>
            <a:r>
              <a:rPr dirty="0" u="heavy" sz="2400" b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corpus</a:t>
            </a:r>
            <a:r>
              <a:rPr dirty="0" u="heavy" sz="2400" spc="260" b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dirty="0" u="heavy" sz="2400" b="1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callosum</a:t>
            </a:r>
            <a:r>
              <a:rPr dirty="0" sz="2400" spc="-35" b="1">
                <a:latin typeface="Calibri"/>
                <a:cs typeface="Calibri"/>
              </a:rPr>
              <a:t> </a:t>
            </a:r>
            <a:r>
              <a:rPr dirty="0" sz="2400" b="0">
                <a:latin typeface="Calibri"/>
                <a:cs typeface="Calibri"/>
              </a:rPr>
              <a:t>allows</a:t>
            </a:r>
            <a:r>
              <a:rPr dirty="0" sz="2400" spc="-15" b="0">
                <a:latin typeface="Calibri"/>
                <a:cs typeface="Calibri"/>
              </a:rPr>
              <a:t> </a:t>
            </a:r>
            <a:r>
              <a:rPr dirty="0" sz="2400" b="0">
                <a:latin typeface="Calibri"/>
                <a:cs typeface="Calibri"/>
              </a:rPr>
              <a:t>communication</a:t>
            </a:r>
            <a:r>
              <a:rPr dirty="0" sz="2400" spc="-50" b="0">
                <a:latin typeface="Calibri"/>
                <a:cs typeface="Calibri"/>
              </a:rPr>
              <a:t> </a:t>
            </a:r>
            <a:r>
              <a:rPr dirty="0" sz="2400" b="0">
                <a:latin typeface="Calibri"/>
                <a:cs typeface="Calibri"/>
              </a:rPr>
              <a:t>between</a:t>
            </a:r>
            <a:r>
              <a:rPr dirty="0" sz="2400" spc="-10" b="0">
                <a:latin typeface="Calibri"/>
                <a:cs typeface="Calibri"/>
              </a:rPr>
              <a:t> </a:t>
            </a:r>
            <a:r>
              <a:rPr dirty="0" sz="2400" spc="-25" b="0">
                <a:latin typeface="Calibri"/>
                <a:cs typeface="Calibri"/>
              </a:rPr>
              <a:t>the </a:t>
            </a:r>
            <a:r>
              <a:rPr dirty="0" sz="2400" b="0">
                <a:latin typeface="Calibri"/>
                <a:cs typeface="Calibri"/>
              </a:rPr>
              <a:t>right</a:t>
            </a:r>
            <a:r>
              <a:rPr dirty="0" sz="2400" spc="-30" b="0">
                <a:latin typeface="Calibri"/>
                <a:cs typeface="Calibri"/>
              </a:rPr>
              <a:t> </a:t>
            </a:r>
            <a:r>
              <a:rPr dirty="0" sz="2400" b="0">
                <a:latin typeface="Calibri"/>
                <a:cs typeface="Calibri"/>
              </a:rPr>
              <a:t>and</a:t>
            </a:r>
            <a:r>
              <a:rPr dirty="0" sz="2400" spc="-5" b="0">
                <a:latin typeface="Calibri"/>
                <a:cs typeface="Calibri"/>
              </a:rPr>
              <a:t> </a:t>
            </a:r>
            <a:r>
              <a:rPr dirty="0" sz="2400" b="0">
                <a:latin typeface="Calibri"/>
                <a:cs typeface="Calibri"/>
              </a:rPr>
              <a:t>left</a:t>
            </a:r>
            <a:r>
              <a:rPr dirty="0" sz="2400" spc="-10" b="0">
                <a:latin typeface="Calibri"/>
                <a:cs typeface="Calibri"/>
              </a:rPr>
              <a:t> </a:t>
            </a:r>
            <a:r>
              <a:rPr dirty="0" sz="2400" b="0">
                <a:latin typeface="Calibri"/>
                <a:cs typeface="Calibri"/>
              </a:rPr>
              <a:t>hemispheres</a:t>
            </a:r>
            <a:r>
              <a:rPr dirty="0" sz="2400" spc="-15" b="0">
                <a:latin typeface="Calibri"/>
                <a:cs typeface="Calibri"/>
              </a:rPr>
              <a:t> </a:t>
            </a:r>
            <a:r>
              <a:rPr dirty="0" sz="2400" b="0">
                <a:latin typeface="Calibri"/>
                <a:cs typeface="Calibri"/>
              </a:rPr>
              <a:t>of</a:t>
            </a:r>
            <a:r>
              <a:rPr dirty="0" sz="2400" spc="-10" b="0">
                <a:latin typeface="Calibri"/>
                <a:cs typeface="Calibri"/>
              </a:rPr>
              <a:t> </a:t>
            </a:r>
            <a:r>
              <a:rPr dirty="0" sz="2400" b="0">
                <a:latin typeface="Calibri"/>
                <a:cs typeface="Calibri"/>
              </a:rPr>
              <a:t>the</a:t>
            </a:r>
            <a:r>
              <a:rPr dirty="0" sz="2400" spc="-5" b="0">
                <a:latin typeface="Calibri"/>
                <a:cs typeface="Calibri"/>
              </a:rPr>
              <a:t> </a:t>
            </a:r>
            <a:r>
              <a:rPr dirty="0" sz="2400" spc="-10" b="0">
                <a:latin typeface="Calibri"/>
                <a:cs typeface="Calibri"/>
              </a:rPr>
              <a:t>cerebrum</a:t>
            </a:r>
            <a:endParaRPr sz="2400">
              <a:latin typeface="Calibri"/>
              <a:cs typeface="Calibri"/>
            </a:endParaRPr>
          </a:p>
        </p:txBody>
      </p:sp>
      <p:pic>
        <p:nvPicPr>
          <p:cNvPr id="5" name="object 5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5569" y="22274"/>
            <a:ext cx="732110" cy="785916"/>
          </a:xfrm>
          <a:prstGeom prst="rect">
            <a:avLst/>
          </a:prstGeom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 txBox="1"/>
          <p:nvPr/>
        </p:nvSpPr>
        <p:spPr>
          <a:xfrm>
            <a:off x="2045589" y="1029081"/>
            <a:ext cx="3319779" cy="4996815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2000" spc="-10" b="1">
                <a:latin typeface="Calibri"/>
                <a:cs typeface="Calibri"/>
              </a:rPr>
              <a:t>Diencephalon:</a:t>
            </a:r>
            <a:endParaRPr sz="20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30"/>
              </a:spcBef>
            </a:pPr>
            <a:endParaRPr sz="1750">
              <a:latin typeface="Calibri"/>
              <a:cs typeface="Calibri"/>
            </a:endParaRPr>
          </a:p>
          <a:p>
            <a:pPr marL="299085" marR="80010" indent="-287020">
              <a:lnSpc>
                <a:spcPct val="100000"/>
              </a:lnSpc>
              <a:buFont typeface="Wingdings"/>
              <a:buChar char=""/>
              <a:tabLst>
                <a:tab pos="299720" algn="l"/>
              </a:tabLst>
            </a:pPr>
            <a:r>
              <a:rPr dirty="0" sz="1800">
                <a:latin typeface="Calibri"/>
                <a:cs typeface="Calibri"/>
              </a:rPr>
              <a:t>Thalmus</a:t>
            </a:r>
            <a:r>
              <a:rPr dirty="0" sz="1800" spc="-15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: relays</a:t>
            </a:r>
            <a:r>
              <a:rPr dirty="0" sz="1800" spc="-10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sensory</a:t>
            </a:r>
            <a:r>
              <a:rPr dirty="0" sz="1800" spc="-25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info</a:t>
            </a:r>
            <a:r>
              <a:rPr dirty="0" sz="1800" spc="-5">
                <a:latin typeface="Calibri"/>
                <a:cs typeface="Calibri"/>
              </a:rPr>
              <a:t> </a:t>
            </a:r>
            <a:r>
              <a:rPr dirty="0" sz="1800" spc="-25">
                <a:latin typeface="Calibri"/>
                <a:cs typeface="Calibri"/>
              </a:rPr>
              <a:t>to </a:t>
            </a:r>
            <a:r>
              <a:rPr dirty="0" sz="1800">
                <a:latin typeface="Calibri"/>
                <a:cs typeface="Calibri"/>
              </a:rPr>
              <a:t>the</a:t>
            </a:r>
            <a:r>
              <a:rPr dirty="0" sz="1800" spc="-10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cerebral</a:t>
            </a:r>
            <a:r>
              <a:rPr dirty="0" sz="1800" spc="-15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cortex,</a:t>
            </a:r>
            <a:r>
              <a:rPr dirty="0" sz="1800" spc="-5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assigns</a:t>
            </a:r>
            <a:r>
              <a:rPr dirty="0" sz="1800" spc="-15">
                <a:latin typeface="Calibri"/>
                <a:cs typeface="Calibri"/>
              </a:rPr>
              <a:t> </a:t>
            </a:r>
            <a:r>
              <a:rPr dirty="0" sz="1800" spc="-25">
                <a:latin typeface="Calibri"/>
                <a:cs typeface="Calibri"/>
              </a:rPr>
              <a:t>an </a:t>
            </a:r>
            <a:r>
              <a:rPr dirty="0" sz="1800">
                <a:latin typeface="Calibri"/>
                <a:cs typeface="Calibri"/>
              </a:rPr>
              <a:t>emotion</a:t>
            </a:r>
            <a:r>
              <a:rPr dirty="0" sz="1800" spc="-10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to feelings,</a:t>
            </a:r>
            <a:r>
              <a:rPr dirty="0" sz="1800" spc="-10">
                <a:latin typeface="Calibri"/>
                <a:cs typeface="Calibri"/>
              </a:rPr>
              <a:t> regulates </a:t>
            </a:r>
            <a:r>
              <a:rPr dirty="0" sz="1800">
                <a:latin typeface="Calibri"/>
                <a:cs typeface="Calibri"/>
              </a:rPr>
              <a:t>LOC, regulates</a:t>
            </a:r>
            <a:r>
              <a:rPr dirty="0" sz="1800" spc="-5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complex</a:t>
            </a:r>
            <a:r>
              <a:rPr dirty="0" sz="1800" spc="10">
                <a:latin typeface="Calibri"/>
                <a:cs typeface="Calibri"/>
              </a:rPr>
              <a:t> </a:t>
            </a:r>
            <a:r>
              <a:rPr dirty="0" sz="1800" spc="-10">
                <a:latin typeface="Calibri"/>
                <a:cs typeface="Calibri"/>
              </a:rPr>
              <a:t>reflex movements</a:t>
            </a:r>
            <a:endParaRPr sz="18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25"/>
              </a:spcBef>
              <a:buFont typeface="Wingdings"/>
              <a:buChar char=""/>
            </a:pPr>
            <a:endParaRPr sz="1750">
              <a:latin typeface="Calibri"/>
              <a:cs typeface="Calibri"/>
            </a:endParaRPr>
          </a:p>
          <a:p>
            <a:pPr marL="299085" marR="5080" indent="-287020">
              <a:lnSpc>
                <a:spcPct val="100000"/>
              </a:lnSpc>
              <a:spcBef>
                <a:spcPts val="5"/>
              </a:spcBef>
              <a:buFont typeface="Wingdings"/>
              <a:buChar char=""/>
              <a:tabLst>
                <a:tab pos="299720" algn="l"/>
              </a:tabLst>
            </a:pPr>
            <a:r>
              <a:rPr dirty="0" sz="1800">
                <a:latin typeface="Calibri"/>
                <a:cs typeface="Calibri"/>
              </a:rPr>
              <a:t>Hypothalmus:</a:t>
            </a:r>
            <a:r>
              <a:rPr dirty="0" sz="1800" spc="395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hormonal</a:t>
            </a:r>
            <a:r>
              <a:rPr dirty="0" sz="1800" spc="-5">
                <a:latin typeface="Calibri"/>
                <a:cs typeface="Calibri"/>
              </a:rPr>
              <a:t> </a:t>
            </a:r>
            <a:r>
              <a:rPr dirty="0" sz="1800" spc="-10">
                <a:latin typeface="Calibri"/>
                <a:cs typeface="Calibri"/>
              </a:rPr>
              <a:t>“head </a:t>
            </a:r>
            <a:r>
              <a:rPr dirty="0" sz="1800">
                <a:latin typeface="Calibri"/>
                <a:cs typeface="Calibri"/>
              </a:rPr>
              <a:t>quarters”:</a:t>
            </a:r>
            <a:r>
              <a:rPr dirty="0" sz="1800" spc="-30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controls</a:t>
            </a:r>
            <a:r>
              <a:rPr dirty="0" sz="1800" spc="-10">
                <a:latin typeface="Calibri"/>
                <a:cs typeface="Calibri"/>
              </a:rPr>
              <a:t> heartbeat, </a:t>
            </a:r>
            <a:r>
              <a:rPr dirty="0" sz="1800">
                <a:latin typeface="Calibri"/>
                <a:cs typeface="Calibri"/>
              </a:rPr>
              <a:t>blood</a:t>
            </a:r>
            <a:r>
              <a:rPr dirty="0" sz="1800" spc="-35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pressure,</a:t>
            </a:r>
            <a:r>
              <a:rPr dirty="0" sz="1800" spc="-35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digestion,</a:t>
            </a:r>
            <a:r>
              <a:rPr dirty="0" sz="1800" spc="-10">
                <a:latin typeface="Calibri"/>
                <a:cs typeface="Calibri"/>
              </a:rPr>
              <a:t> water </a:t>
            </a:r>
            <a:r>
              <a:rPr dirty="0" sz="1800">
                <a:latin typeface="Calibri"/>
                <a:cs typeface="Calibri"/>
              </a:rPr>
              <a:t>balance,</a:t>
            </a:r>
            <a:r>
              <a:rPr dirty="0" sz="1800" spc="-15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body</a:t>
            </a:r>
            <a:r>
              <a:rPr dirty="0" sz="1800" spc="-20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temperature, </a:t>
            </a:r>
            <a:r>
              <a:rPr dirty="0" sz="1800" spc="-25">
                <a:latin typeface="Calibri"/>
                <a:cs typeface="Calibri"/>
              </a:rPr>
              <a:t>and </a:t>
            </a:r>
            <a:r>
              <a:rPr dirty="0" sz="1800">
                <a:latin typeface="Calibri"/>
                <a:cs typeface="Calibri"/>
              </a:rPr>
              <a:t>sleep</a:t>
            </a:r>
            <a:r>
              <a:rPr dirty="0" sz="1800" spc="-15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cycles</a:t>
            </a:r>
            <a:r>
              <a:rPr dirty="0" sz="1800" spc="5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and</a:t>
            </a:r>
            <a:r>
              <a:rPr dirty="0" sz="1800" spc="5">
                <a:latin typeface="Calibri"/>
                <a:cs typeface="Calibri"/>
              </a:rPr>
              <a:t> </a:t>
            </a:r>
            <a:r>
              <a:rPr dirty="0" sz="1800" spc="-10">
                <a:latin typeface="Calibri"/>
                <a:cs typeface="Calibri"/>
              </a:rPr>
              <a:t>hormone secretion</a:t>
            </a:r>
            <a:endParaRPr sz="18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25"/>
              </a:spcBef>
              <a:buFont typeface="Wingdings"/>
              <a:buChar char=""/>
            </a:pPr>
            <a:endParaRPr sz="1750">
              <a:latin typeface="Calibri"/>
              <a:cs typeface="Calibri"/>
            </a:endParaRPr>
          </a:p>
          <a:p>
            <a:pPr marL="299085" marR="121920" indent="-287020">
              <a:lnSpc>
                <a:spcPct val="100000"/>
              </a:lnSpc>
              <a:buFont typeface="Wingdings"/>
              <a:buChar char=""/>
              <a:tabLst>
                <a:tab pos="299720" algn="l"/>
              </a:tabLst>
            </a:pPr>
            <a:r>
              <a:rPr dirty="0" sz="1800">
                <a:latin typeface="Calibri"/>
                <a:cs typeface="Calibri"/>
              </a:rPr>
              <a:t>Pineal</a:t>
            </a:r>
            <a:r>
              <a:rPr dirty="0" sz="1800" spc="-10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gland:</a:t>
            </a:r>
            <a:r>
              <a:rPr dirty="0" sz="1800" spc="10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maintains</a:t>
            </a:r>
            <a:r>
              <a:rPr dirty="0" sz="1800" spc="-10">
                <a:latin typeface="Calibri"/>
                <a:cs typeface="Calibri"/>
              </a:rPr>
              <a:t> body’s </a:t>
            </a:r>
            <a:r>
              <a:rPr dirty="0" sz="1800">
                <a:latin typeface="Calibri"/>
                <a:cs typeface="Calibri"/>
              </a:rPr>
              <a:t>“clock”</a:t>
            </a:r>
            <a:r>
              <a:rPr dirty="0" sz="1800" spc="-25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through</a:t>
            </a:r>
            <a:r>
              <a:rPr dirty="0" sz="1800" spc="-15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daily,</a:t>
            </a:r>
            <a:r>
              <a:rPr dirty="0" sz="1800" spc="-30">
                <a:latin typeface="Calibri"/>
                <a:cs typeface="Calibri"/>
              </a:rPr>
              <a:t> </a:t>
            </a:r>
            <a:r>
              <a:rPr dirty="0" sz="1800" spc="-10">
                <a:latin typeface="Calibri"/>
                <a:cs typeface="Calibri"/>
              </a:rPr>
              <a:t>monthly, </a:t>
            </a:r>
            <a:r>
              <a:rPr dirty="0" sz="1800">
                <a:latin typeface="Calibri"/>
                <a:cs typeface="Calibri"/>
              </a:rPr>
              <a:t>and</a:t>
            </a:r>
            <a:r>
              <a:rPr dirty="0" sz="1800" spc="5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seasonal</a:t>
            </a:r>
            <a:r>
              <a:rPr dirty="0" sz="1800" spc="-20">
                <a:latin typeface="Calibri"/>
                <a:cs typeface="Calibri"/>
              </a:rPr>
              <a:t> </a:t>
            </a:r>
            <a:r>
              <a:rPr dirty="0" sz="1800" spc="-10">
                <a:latin typeface="Calibri"/>
                <a:cs typeface="Calibri"/>
              </a:rPr>
              <a:t>cycles.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1967483" y="182879"/>
            <a:ext cx="4767580" cy="523240"/>
          </a:xfrm>
          <a:prstGeom prst="rect"/>
          <a:ln w="12192">
            <a:solidFill>
              <a:srgbClr val="000000"/>
            </a:solidFill>
          </a:ln>
        </p:spPr>
        <p:txBody>
          <a:bodyPr wrap="square" lIns="0" tIns="22225" rIns="0" bIns="0" rtlCol="0" vert="horz">
            <a:spAutoFit/>
          </a:bodyPr>
          <a:lstStyle/>
          <a:p>
            <a:pPr marL="90805">
              <a:lnSpc>
                <a:spcPct val="100000"/>
              </a:lnSpc>
              <a:spcBef>
                <a:spcPts val="175"/>
              </a:spcBef>
            </a:pPr>
            <a:r>
              <a:rPr dirty="0" sz="2800" b="0">
                <a:latin typeface="Calibri"/>
                <a:cs typeface="Calibri"/>
              </a:rPr>
              <a:t>Diencephalon</a:t>
            </a:r>
            <a:r>
              <a:rPr dirty="0" sz="2800" spc="-90" b="0">
                <a:latin typeface="Calibri"/>
                <a:cs typeface="Calibri"/>
              </a:rPr>
              <a:t> </a:t>
            </a:r>
            <a:r>
              <a:rPr dirty="0" sz="2800" b="0">
                <a:latin typeface="Calibri"/>
                <a:cs typeface="Calibri"/>
              </a:rPr>
              <a:t>and</a:t>
            </a:r>
            <a:r>
              <a:rPr dirty="0" sz="2800" spc="-90" b="0">
                <a:latin typeface="Calibri"/>
                <a:cs typeface="Calibri"/>
              </a:rPr>
              <a:t> </a:t>
            </a:r>
            <a:r>
              <a:rPr dirty="0" sz="2800" spc="-10" b="0">
                <a:latin typeface="Calibri"/>
                <a:cs typeface="Calibri"/>
              </a:rPr>
              <a:t>brainstem</a:t>
            </a:r>
            <a:endParaRPr sz="2800">
              <a:latin typeface="Calibri"/>
              <a:cs typeface="Calibri"/>
            </a:endParaRPr>
          </a:p>
        </p:txBody>
      </p:sp>
      <p:pic>
        <p:nvPicPr>
          <p:cNvPr id="4" name="object 4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6586728" y="705612"/>
            <a:ext cx="3776472" cy="3346704"/>
          </a:xfrm>
          <a:prstGeom prst="rect">
            <a:avLst/>
          </a:prstGeom>
        </p:spPr>
      </p:pic>
      <p:sp>
        <p:nvSpPr>
          <p:cNvPr id="5" name="object 5" descr=""/>
          <p:cNvSpPr txBox="1"/>
          <p:nvPr/>
        </p:nvSpPr>
        <p:spPr>
          <a:xfrm>
            <a:off x="2898648" y="6013703"/>
            <a:ext cx="3441700" cy="370840"/>
          </a:xfrm>
          <a:prstGeom prst="rect">
            <a:avLst/>
          </a:prstGeom>
          <a:ln w="12192">
            <a:solidFill>
              <a:srgbClr val="000000"/>
            </a:solidFill>
          </a:ln>
        </p:spPr>
        <p:txBody>
          <a:bodyPr wrap="square" lIns="0" tIns="32384" rIns="0" bIns="0" rtlCol="0" vert="horz">
            <a:spAutoFit/>
          </a:bodyPr>
          <a:lstStyle/>
          <a:p>
            <a:pPr marL="91440">
              <a:lnSpc>
                <a:spcPct val="100000"/>
              </a:lnSpc>
              <a:spcBef>
                <a:spcPts val="254"/>
              </a:spcBef>
            </a:pPr>
            <a:r>
              <a:rPr dirty="0" sz="1800">
                <a:latin typeface="Calibri"/>
                <a:cs typeface="Calibri"/>
              </a:rPr>
              <a:t>Bontrager</a:t>
            </a:r>
            <a:r>
              <a:rPr dirty="0" sz="1800" spc="-20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Fig.</a:t>
            </a:r>
            <a:r>
              <a:rPr dirty="0" sz="1800" spc="-5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18.16,</a:t>
            </a:r>
            <a:r>
              <a:rPr dirty="0" sz="1800" spc="-20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and</a:t>
            </a:r>
            <a:r>
              <a:rPr dirty="0" sz="1800" spc="5">
                <a:latin typeface="Calibri"/>
                <a:cs typeface="Calibri"/>
              </a:rPr>
              <a:t> </a:t>
            </a:r>
            <a:r>
              <a:rPr dirty="0" sz="1800" spc="-10">
                <a:latin typeface="Calibri"/>
                <a:cs typeface="Calibri"/>
              </a:rPr>
              <a:t>18.20</a:t>
            </a:r>
            <a:endParaRPr sz="1800">
              <a:latin typeface="Calibri"/>
              <a:cs typeface="Calibri"/>
            </a:endParaRPr>
          </a:p>
        </p:txBody>
      </p:sp>
      <p:pic>
        <p:nvPicPr>
          <p:cNvPr id="6" name="object 6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6661404" y="4224528"/>
            <a:ext cx="3628644" cy="2159508"/>
          </a:xfrm>
          <a:prstGeom prst="rect">
            <a:avLst/>
          </a:prstGeom>
        </p:spPr>
      </p:pic>
      <p:pic>
        <p:nvPicPr>
          <p:cNvPr id="7" name="object 7" descr="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5569" y="22274"/>
            <a:ext cx="732110" cy="785916"/>
          </a:xfrm>
          <a:prstGeom prst="rect">
            <a:avLst/>
          </a:prstGeom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5276088" y="1132332"/>
            <a:ext cx="4977384" cy="4939284"/>
          </a:xfrm>
          <a:prstGeom prst="rect">
            <a:avLst/>
          </a:prstGeom>
        </p:spPr>
      </p:pic>
      <p:sp>
        <p:nvSpPr>
          <p:cNvPr id="3" name="object 3" descr=""/>
          <p:cNvSpPr txBox="1"/>
          <p:nvPr/>
        </p:nvSpPr>
        <p:spPr>
          <a:xfrm>
            <a:off x="1924557" y="1149858"/>
            <a:ext cx="2065020" cy="139763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800" spc="-10" b="1">
                <a:latin typeface="Calibri"/>
                <a:cs typeface="Calibri"/>
              </a:rPr>
              <a:t>Brainstem:</a:t>
            </a:r>
            <a:endParaRPr sz="18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20"/>
              </a:spcBef>
            </a:pPr>
            <a:endParaRPr sz="1750">
              <a:latin typeface="Calibri"/>
              <a:cs typeface="Calibri"/>
            </a:endParaRPr>
          </a:p>
          <a:p>
            <a:pPr marL="299085" indent="-287020">
              <a:lnSpc>
                <a:spcPct val="100000"/>
              </a:lnSpc>
              <a:buFont typeface="Wingdings"/>
              <a:buChar char=""/>
              <a:tabLst>
                <a:tab pos="299720" algn="l"/>
              </a:tabLst>
            </a:pPr>
            <a:r>
              <a:rPr dirty="0" sz="1800" spc="-10">
                <a:latin typeface="Calibri"/>
                <a:cs typeface="Calibri"/>
              </a:rPr>
              <a:t>Midbrain</a:t>
            </a:r>
            <a:endParaRPr sz="1800">
              <a:latin typeface="Calibri"/>
              <a:cs typeface="Calibri"/>
            </a:endParaRPr>
          </a:p>
          <a:p>
            <a:pPr marL="299085" indent="-287020">
              <a:lnSpc>
                <a:spcPct val="100000"/>
              </a:lnSpc>
              <a:buFont typeface="Wingdings"/>
              <a:buChar char=""/>
              <a:tabLst>
                <a:tab pos="299720" algn="l"/>
              </a:tabLst>
            </a:pPr>
            <a:r>
              <a:rPr dirty="0" sz="1800" spc="-20">
                <a:latin typeface="Calibri"/>
                <a:cs typeface="Calibri"/>
              </a:rPr>
              <a:t>Pons</a:t>
            </a:r>
            <a:endParaRPr sz="1800">
              <a:latin typeface="Calibri"/>
              <a:cs typeface="Calibri"/>
            </a:endParaRPr>
          </a:p>
          <a:p>
            <a:pPr marL="299085" indent="-287020">
              <a:lnSpc>
                <a:spcPct val="100000"/>
              </a:lnSpc>
              <a:buFont typeface="Wingdings"/>
              <a:buChar char=""/>
              <a:tabLst>
                <a:tab pos="299720" algn="l"/>
              </a:tabLst>
            </a:pPr>
            <a:r>
              <a:rPr dirty="0" sz="1800">
                <a:latin typeface="Calibri"/>
                <a:cs typeface="Calibri"/>
              </a:rPr>
              <a:t>Medulla</a:t>
            </a:r>
            <a:r>
              <a:rPr dirty="0" sz="1800" spc="-10">
                <a:latin typeface="Calibri"/>
                <a:cs typeface="Calibri"/>
              </a:rPr>
              <a:t> oblongata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838200" y="419100"/>
            <a:ext cx="1804670" cy="524510"/>
          </a:xfrm>
          <a:prstGeom prst="rect"/>
          <a:ln w="12191">
            <a:solidFill>
              <a:srgbClr val="000000"/>
            </a:solidFill>
          </a:ln>
        </p:spPr>
        <p:txBody>
          <a:bodyPr wrap="square" lIns="0" tIns="22860" rIns="0" bIns="0" rtlCol="0" vert="horz">
            <a:spAutoFit/>
          </a:bodyPr>
          <a:lstStyle/>
          <a:p>
            <a:pPr marL="91440">
              <a:lnSpc>
                <a:spcPct val="100000"/>
              </a:lnSpc>
              <a:spcBef>
                <a:spcPts val="180"/>
              </a:spcBef>
            </a:pPr>
            <a:r>
              <a:rPr dirty="0" sz="2800" spc="-10" b="0">
                <a:latin typeface="Calibri"/>
                <a:cs typeface="Calibri"/>
              </a:rPr>
              <a:t>Brainstem</a:t>
            </a:r>
            <a:endParaRPr sz="2800">
              <a:latin typeface="Calibri"/>
              <a:cs typeface="Calibri"/>
            </a:endParaRPr>
          </a:p>
        </p:txBody>
      </p:sp>
      <p:sp>
        <p:nvSpPr>
          <p:cNvPr id="5" name="object 5" descr=""/>
          <p:cNvSpPr txBox="1"/>
          <p:nvPr/>
        </p:nvSpPr>
        <p:spPr>
          <a:xfrm>
            <a:off x="1835911" y="3227273"/>
            <a:ext cx="2517140" cy="304419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299085" indent="-287020">
              <a:lnSpc>
                <a:spcPct val="100000"/>
              </a:lnSpc>
              <a:spcBef>
                <a:spcPts val="100"/>
              </a:spcBef>
              <a:buFont typeface="Wingdings"/>
              <a:buChar char=""/>
              <a:tabLst>
                <a:tab pos="299720" algn="l"/>
              </a:tabLst>
            </a:pPr>
            <a:r>
              <a:rPr dirty="0" sz="1800">
                <a:latin typeface="Calibri"/>
                <a:cs typeface="Calibri"/>
              </a:rPr>
              <a:t>The</a:t>
            </a:r>
            <a:r>
              <a:rPr dirty="0" sz="1800" spc="-20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“oldest”</a:t>
            </a:r>
            <a:r>
              <a:rPr dirty="0" sz="1800" spc="-15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part</a:t>
            </a:r>
            <a:r>
              <a:rPr dirty="0" sz="1800" spc="-25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of </a:t>
            </a:r>
            <a:r>
              <a:rPr dirty="0" sz="1800" spc="-25">
                <a:latin typeface="Calibri"/>
                <a:cs typeface="Calibri"/>
              </a:rPr>
              <a:t>the</a:t>
            </a:r>
            <a:endParaRPr sz="1800">
              <a:latin typeface="Calibri"/>
              <a:cs typeface="Calibri"/>
            </a:endParaRPr>
          </a:p>
          <a:p>
            <a:pPr marL="299085">
              <a:lnSpc>
                <a:spcPct val="100000"/>
              </a:lnSpc>
              <a:spcBef>
                <a:spcPts val="5"/>
              </a:spcBef>
            </a:pPr>
            <a:r>
              <a:rPr dirty="0" sz="1800" spc="-10">
                <a:latin typeface="Calibri"/>
                <a:cs typeface="Calibri"/>
              </a:rPr>
              <a:t>brain</a:t>
            </a:r>
            <a:endParaRPr sz="18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20"/>
              </a:spcBef>
            </a:pPr>
            <a:endParaRPr sz="1750">
              <a:latin typeface="Calibri"/>
              <a:cs typeface="Calibri"/>
            </a:endParaRPr>
          </a:p>
          <a:p>
            <a:pPr marL="299085" marR="322580" indent="-287020">
              <a:lnSpc>
                <a:spcPct val="100000"/>
              </a:lnSpc>
              <a:spcBef>
                <a:spcPts val="5"/>
              </a:spcBef>
              <a:buFont typeface="Wingdings"/>
              <a:buChar char=""/>
              <a:tabLst>
                <a:tab pos="299720" algn="l"/>
              </a:tabLst>
            </a:pPr>
            <a:r>
              <a:rPr dirty="0" sz="1800">
                <a:latin typeface="Calibri"/>
                <a:cs typeface="Calibri"/>
              </a:rPr>
              <a:t>Relays</a:t>
            </a:r>
            <a:r>
              <a:rPr dirty="0" sz="1800" spc="-10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sensory</a:t>
            </a:r>
            <a:r>
              <a:rPr dirty="0" sz="1800" spc="-20">
                <a:latin typeface="Calibri"/>
                <a:cs typeface="Calibri"/>
              </a:rPr>
              <a:t> </a:t>
            </a:r>
            <a:r>
              <a:rPr dirty="0" sz="1800" spc="-25">
                <a:latin typeface="Calibri"/>
                <a:cs typeface="Calibri"/>
              </a:rPr>
              <a:t>and </a:t>
            </a:r>
            <a:r>
              <a:rPr dirty="0" sz="1800">
                <a:latin typeface="Calibri"/>
                <a:cs typeface="Calibri"/>
              </a:rPr>
              <a:t>motor </a:t>
            </a:r>
            <a:r>
              <a:rPr dirty="0" sz="1800" spc="-10">
                <a:latin typeface="Calibri"/>
                <a:cs typeface="Calibri"/>
              </a:rPr>
              <a:t>impulses </a:t>
            </a:r>
            <a:r>
              <a:rPr dirty="0" sz="1800">
                <a:latin typeface="Calibri"/>
                <a:cs typeface="Calibri"/>
              </a:rPr>
              <a:t>between</a:t>
            </a:r>
            <a:r>
              <a:rPr dirty="0" sz="1800" spc="-20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spinal</a:t>
            </a:r>
            <a:r>
              <a:rPr dirty="0" sz="1800" spc="-20">
                <a:latin typeface="Calibri"/>
                <a:cs typeface="Calibri"/>
              </a:rPr>
              <a:t> cord </a:t>
            </a:r>
            <a:r>
              <a:rPr dirty="0" sz="1800">
                <a:latin typeface="Calibri"/>
                <a:cs typeface="Calibri"/>
              </a:rPr>
              <a:t>and</a:t>
            </a:r>
            <a:r>
              <a:rPr dirty="0" sz="1800" spc="15">
                <a:latin typeface="Calibri"/>
                <a:cs typeface="Calibri"/>
              </a:rPr>
              <a:t> </a:t>
            </a:r>
            <a:r>
              <a:rPr dirty="0" sz="1800" spc="-10">
                <a:latin typeface="Calibri"/>
                <a:cs typeface="Calibri"/>
              </a:rPr>
              <a:t>brain.</a:t>
            </a:r>
            <a:endParaRPr sz="18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25"/>
              </a:spcBef>
              <a:buFont typeface="Wingdings"/>
              <a:buChar char=""/>
            </a:pPr>
            <a:endParaRPr sz="1750">
              <a:latin typeface="Calibri"/>
              <a:cs typeface="Calibri"/>
            </a:endParaRPr>
          </a:p>
          <a:p>
            <a:pPr marL="299085" marR="175260" indent="-287020">
              <a:lnSpc>
                <a:spcPct val="100000"/>
              </a:lnSpc>
              <a:buFont typeface="Wingdings"/>
              <a:buChar char=""/>
              <a:tabLst>
                <a:tab pos="299720" algn="l"/>
              </a:tabLst>
            </a:pPr>
            <a:r>
              <a:rPr dirty="0" sz="1800">
                <a:latin typeface="Calibri"/>
                <a:cs typeface="Calibri"/>
              </a:rPr>
              <a:t>Controls</a:t>
            </a:r>
            <a:r>
              <a:rPr dirty="0" sz="1800" spc="-30">
                <a:latin typeface="Calibri"/>
                <a:cs typeface="Calibri"/>
              </a:rPr>
              <a:t> </a:t>
            </a:r>
            <a:r>
              <a:rPr dirty="0" sz="1800" spc="-10">
                <a:latin typeface="Calibri"/>
                <a:cs typeface="Calibri"/>
              </a:rPr>
              <a:t>heartbeat, </a:t>
            </a:r>
            <a:r>
              <a:rPr dirty="0" sz="1800">
                <a:latin typeface="Calibri"/>
                <a:cs typeface="Calibri"/>
              </a:rPr>
              <a:t>respiration and</a:t>
            </a:r>
            <a:r>
              <a:rPr dirty="0" sz="1800" spc="10">
                <a:latin typeface="Calibri"/>
                <a:cs typeface="Calibri"/>
              </a:rPr>
              <a:t> </a:t>
            </a:r>
            <a:r>
              <a:rPr dirty="0" sz="1800" spc="-10">
                <a:latin typeface="Calibri"/>
                <a:cs typeface="Calibri"/>
              </a:rPr>
              <a:t>vessel diameter</a:t>
            </a:r>
            <a:endParaRPr sz="1800">
              <a:latin typeface="Calibri"/>
              <a:cs typeface="Calibri"/>
            </a:endParaRPr>
          </a:p>
        </p:txBody>
      </p:sp>
      <p:pic>
        <p:nvPicPr>
          <p:cNvPr id="6" name="object 6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5569" y="22274"/>
            <a:ext cx="732110" cy="785916"/>
          </a:xfrm>
          <a:prstGeom prst="rect">
            <a:avLst/>
          </a:prstGeom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176527" y="993647"/>
            <a:ext cx="3810000" cy="3720083"/>
          </a:xfrm>
          <a:prstGeom prst="rect">
            <a:avLst/>
          </a:prstGeom>
        </p:spPr>
      </p:pic>
      <p:sp>
        <p:nvSpPr>
          <p:cNvPr id="3" name="object 3" descr=""/>
          <p:cNvSpPr txBox="1"/>
          <p:nvPr/>
        </p:nvSpPr>
        <p:spPr>
          <a:xfrm>
            <a:off x="2642616" y="5405628"/>
            <a:ext cx="1812289" cy="368935"/>
          </a:xfrm>
          <a:prstGeom prst="rect">
            <a:avLst/>
          </a:prstGeom>
          <a:ln w="12192">
            <a:solidFill>
              <a:srgbClr val="000000"/>
            </a:solidFill>
          </a:ln>
        </p:spPr>
        <p:txBody>
          <a:bodyPr wrap="square" lIns="0" tIns="31115" rIns="0" bIns="0" rtlCol="0" vert="horz">
            <a:spAutoFit/>
          </a:bodyPr>
          <a:lstStyle/>
          <a:p>
            <a:pPr marL="90805">
              <a:lnSpc>
                <a:spcPct val="100000"/>
              </a:lnSpc>
              <a:spcBef>
                <a:spcPts val="245"/>
              </a:spcBef>
            </a:pPr>
            <a:r>
              <a:rPr dirty="0" sz="1800">
                <a:latin typeface="Calibri"/>
                <a:cs typeface="Calibri"/>
              </a:rPr>
              <a:t>Eisenberg</a:t>
            </a:r>
            <a:r>
              <a:rPr dirty="0" sz="1800" spc="-20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8-</a:t>
            </a:r>
            <a:r>
              <a:rPr dirty="0" sz="1800" spc="-25">
                <a:latin typeface="Calibri"/>
                <a:cs typeface="Calibri"/>
              </a:rPr>
              <a:t>75</a:t>
            </a:r>
            <a:endParaRPr sz="1800">
              <a:latin typeface="Calibri"/>
              <a:cs typeface="Calibri"/>
            </a:endParaRPr>
          </a:p>
        </p:txBody>
      </p:sp>
      <p:pic>
        <p:nvPicPr>
          <p:cNvPr id="4" name="object 4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5547359" y="958596"/>
            <a:ext cx="4977384" cy="4940808"/>
          </a:xfrm>
          <a:prstGeom prst="rect">
            <a:avLst/>
          </a:prstGeom>
        </p:spPr>
      </p:pic>
      <p:pic>
        <p:nvPicPr>
          <p:cNvPr id="5" name="object 5" descr="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5569" y="22274"/>
            <a:ext cx="732110" cy="785916"/>
          </a:xfrm>
          <a:prstGeom prst="rect">
            <a:avLst/>
          </a:prstGeom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921764" y="1799844"/>
            <a:ext cx="4443984" cy="2699004"/>
          </a:xfrm>
          <a:prstGeom prst="rect">
            <a:avLst/>
          </a:prstGeom>
        </p:spPr>
      </p:pic>
      <p:sp>
        <p:nvSpPr>
          <p:cNvPr id="3" name="object 3" descr=""/>
          <p:cNvSpPr txBox="1"/>
          <p:nvPr/>
        </p:nvSpPr>
        <p:spPr>
          <a:xfrm>
            <a:off x="3134867" y="4907279"/>
            <a:ext cx="1724025" cy="370840"/>
          </a:xfrm>
          <a:prstGeom prst="rect">
            <a:avLst/>
          </a:prstGeom>
          <a:ln w="12192">
            <a:solidFill>
              <a:srgbClr val="000000"/>
            </a:solidFill>
          </a:ln>
        </p:spPr>
        <p:txBody>
          <a:bodyPr wrap="square" lIns="0" tIns="31750" rIns="0" bIns="0" rtlCol="0" vert="horz">
            <a:spAutoFit/>
          </a:bodyPr>
          <a:lstStyle/>
          <a:p>
            <a:pPr marL="90805">
              <a:lnSpc>
                <a:spcPct val="100000"/>
              </a:lnSpc>
              <a:spcBef>
                <a:spcPts val="250"/>
              </a:spcBef>
            </a:pPr>
            <a:r>
              <a:rPr dirty="0" sz="1800">
                <a:latin typeface="Calibri"/>
                <a:cs typeface="Calibri"/>
              </a:rPr>
              <a:t>Bontrager</a:t>
            </a:r>
            <a:r>
              <a:rPr dirty="0" sz="1800" spc="15">
                <a:latin typeface="Calibri"/>
                <a:cs typeface="Calibri"/>
              </a:rPr>
              <a:t> </a:t>
            </a:r>
            <a:r>
              <a:rPr dirty="0" sz="1800" spc="-10">
                <a:latin typeface="Calibri"/>
                <a:cs typeface="Calibri"/>
              </a:rPr>
              <a:t>18-</a:t>
            </a:r>
            <a:r>
              <a:rPr dirty="0" sz="1800" spc="-50">
                <a:latin typeface="Calibri"/>
                <a:cs typeface="Calibri"/>
              </a:rPr>
              <a:t>3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916939" y="720928"/>
            <a:ext cx="5131435" cy="514350"/>
          </a:xfrm>
          <a:prstGeom prst="rect"/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3200"/>
              <a:t>Meninges</a:t>
            </a:r>
            <a:r>
              <a:rPr dirty="0" sz="3200" spc="-10"/>
              <a:t> </a:t>
            </a:r>
            <a:r>
              <a:rPr dirty="0" sz="3200"/>
              <a:t>and</a:t>
            </a:r>
            <a:r>
              <a:rPr dirty="0" sz="3200" spc="-20"/>
              <a:t> </a:t>
            </a:r>
            <a:r>
              <a:rPr dirty="0" sz="3200"/>
              <a:t>falx</a:t>
            </a:r>
            <a:r>
              <a:rPr dirty="0" sz="3200" spc="-5"/>
              <a:t> </a:t>
            </a:r>
            <a:r>
              <a:rPr dirty="0" sz="3200"/>
              <a:t>cerebri</a:t>
            </a:r>
            <a:r>
              <a:rPr dirty="0" sz="3200" spc="-15"/>
              <a:t> </a:t>
            </a:r>
            <a:r>
              <a:rPr dirty="0" sz="3200" spc="-20"/>
              <a:t>etc…</a:t>
            </a:r>
            <a:endParaRPr sz="3200"/>
          </a:p>
        </p:txBody>
      </p:sp>
      <p:pic>
        <p:nvPicPr>
          <p:cNvPr id="5" name="object 5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6652259" y="1385316"/>
            <a:ext cx="3861815" cy="4227576"/>
          </a:xfrm>
          <a:prstGeom prst="rect">
            <a:avLst/>
          </a:prstGeom>
        </p:spPr>
      </p:pic>
      <p:pic>
        <p:nvPicPr>
          <p:cNvPr id="6" name="object 6" descr="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5569" y="22274"/>
            <a:ext cx="732110" cy="785916"/>
          </a:xfrm>
          <a:prstGeom prst="rect">
            <a:avLst/>
          </a:prstGeom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 txBox="1"/>
          <p:nvPr/>
        </p:nvSpPr>
        <p:spPr>
          <a:xfrm>
            <a:off x="838200" y="365759"/>
            <a:ext cx="7602220" cy="893444"/>
          </a:xfrm>
          <a:prstGeom prst="rect">
            <a:avLst/>
          </a:prstGeom>
          <a:ln w="12192">
            <a:solidFill>
              <a:srgbClr val="000000"/>
            </a:solidFill>
          </a:ln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ct val="100000"/>
              </a:lnSpc>
            </a:pPr>
            <a:endParaRPr sz="2050">
              <a:latin typeface="Times New Roman"/>
              <a:cs typeface="Times New Roman"/>
            </a:endParaRPr>
          </a:p>
          <a:p>
            <a:pPr marL="91440">
              <a:lnSpc>
                <a:spcPct val="100000"/>
              </a:lnSpc>
            </a:pPr>
            <a:r>
              <a:rPr dirty="0" sz="1600">
                <a:latin typeface="Calibri"/>
                <a:cs typeface="Calibri"/>
              </a:rPr>
              <a:t>The</a:t>
            </a:r>
            <a:r>
              <a:rPr dirty="0" sz="1600" spc="-40">
                <a:latin typeface="Calibri"/>
                <a:cs typeface="Calibri"/>
              </a:rPr>
              <a:t> </a:t>
            </a:r>
            <a:r>
              <a:rPr dirty="0" sz="1600">
                <a:latin typeface="Calibri"/>
                <a:cs typeface="Calibri"/>
              </a:rPr>
              <a:t>dural</a:t>
            </a:r>
            <a:r>
              <a:rPr dirty="0" sz="1600" spc="-45">
                <a:latin typeface="Calibri"/>
                <a:cs typeface="Calibri"/>
              </a:rPr>
              <a:t> </a:t>
            </a:r>
            <a:r>
              <a:rPr dirty="0" sz="1600">
                <a:latin typeface="Calibri"/>
                <a:cs typeface="Calibri"/>
              </a:rPr>
              <a:t>sinuses</a:t>
            </a:r>
            <a:r>
              <a:rPr dirty="0" sz="1600" spc="-45">
                <a:latin typeface="Calibri"/>
                <a:cs typeface="Calibri"/>
              </a:rPr>
              <a:t> </a:t>
            </a:r>
            <a:r>
              <a:rPr dirty="0" sz="1600">
                <a:latin typeface="Calibri"/>
                <a:cs typeface="Calibri"/>
              </a:rPr>
              <a:t>are</a:t>
            </a:r>
            <a:r>
              <a:rPr dirty="0" sz="1600" spc="-35">
                <a:latin typeface="Calibri"/>
                <a:cs typeface="Calibri"/>
              </a:rPr>
              <a:t> </a:t>
            </a:r>
            <a:r>
              <a:rPr dirty="0" sz="1600">
                <a:latin typeface="Calibri"/>
                <a:cs typeface="Calibri"/>
              </a:rPr>
              <a:t>venous</a:t>
            </a:r>
            <a:r>
              <a:rPr dirty="0" sz="1600" spc="-20">
                <a:latin typeface="Calibri"/>
                <a:cs typeface="Calibri"/>
              </a:rPr>
              <a:t> </a:t>
            </a:r>
            <a:r>
              <a:rPr dirty="0" sz="1600">
                <a:latin typeface="Calibri"/>
                <a:cs typeface="Calibri"/>
              </a:rPr>
              <a:t>channels</a:t>
            </a:r>
            <a:r>
              <a:rPr dirty="0" sz="1600" spc="-55">
                <a:latin typeface="Calibri"/>
                <a:cs typeface="Calibri"/>
              </a:rPr>
              <a:t> </a:t>
            </a:r>
            <a:r>
              <a:rPr dirty="0" sz="1600">
                <a:latin typeface="Calibri"/>
                <a:cs typeface="Calibri"/>
              </a:rPr>
              <a:t>that</a:t>
            </a:r>
            <a:r>
              <a:rPr dirty="0" sz="1600" spc="-55">
                <a:latin typeface="Calibri"/>
                <a:cs typeface="Calibri"/>
              </a:rPr>
              <a:t> </a:t>
            </a:r>
            <a:r>
              <a:rPr dirty="0" sz="1600">
                <a:latin typeface="Calibri"/>
                <a:cs typeface="Calibri"/>
              </a:rPr>
              <a:t>lie</a:t>
            </a:r>
            <a:r>
              <a:rPr dirty="0" sz="1600" spc="-55">
                <a:latin typeface="Calibri"/>
                <a:cs typeface="Calibri"/>
              </a:rPr>
              <a:t> </a:t>
            </a:r>
            <a:r>
              <a:rPr dirty="0" sz="1600">
                <a:latin typeface="Calibri"/>
                <a:cs typeface="Calibri"/>
              </a:rPr>
              <a:t>between</a:t>
            </a:r>
            <a:r>
              <a:rPr dirty="0" sz="1600" spc="-15">
                <a:latin typeface="Calibri"/>
                <a:cs typeface="Calibri"/>
              </a:rPr>
              <a:t> </a:t>
            </a:r>
            <a:r>
              <a:rPr dirty="0" sz="1600">
                <a:latin typeface="Calibri"/>
                <a:cs typeface="Calibri"/>
              </a:rPr>
              <a:t>the</a:t>
            </a:r>
            <a:r>
              <a:rPr dirty="0" sz="1600" spc="-40">
                <a:latin typeface="Calibri"/>
                <a:cs typeface="Calibri"/>
              </a:rPr>
              <a:t> </a:t>
            </a:r>
            <a:r>
              <a:rPr dirty="0" sz="1600">
                <a:latin typeface="Calibri"/>
                <a:cs typeface="Calibri"/>
              </a:rPr>
              <a:t>two</a:t>
            </a:r>
            <a:r>
              <a:rPr dirty="0" sz="1600" spc="-25">
                <a:latin typeface="Calibri"/>
                <a:cs typeface="Calibri"/>
              </a:rPr>
              <a:t> </a:t>
            </a:r>
            <a:r>
              <a:rPr dirty="0" sz="1600">
                <a:latin typeface="Calibri"/>
                <a:cs typeface="Calibri"/>
              </a:rPr>
              <a:t>layers</a:t>
            </a:r>
            <a:r>
              <a:rPr dirty="0" sz="1600" spc="-35">
                <a:latin typeface="Calibri"/>
                <a:cs typeface="Calibri"/>
              </a:rPr>
              <a:t> </a:t>
            </a:r>
            <a:r>
              <a:rPr dirty="0" sz="1600">
                <a:latin typeface="Calibri"/>
                <a:cs typeface="Calibri"/>
              </a:rPr>
              <a:t>of</a:t>
            </a:r>
            <a:r>
              <a:rPr dirty="0" sz="1600" spc="-30">
                <a:latin typeface="Calibri"/>
                <a:cs typeface="Calibri"/>
              </a:rPr>
              <a:t> </a:t>
            </a:r>
            <a:r>
              <a:rPr dirty="0" sz="1600">
                <a:latin typeface="Calibri"/>
                <a:cs typeface="Calibri"/>
              </a:rPr>
              <a:t>the</a:t>
            </a:r>
            <a:r>
              <a:rPr dirty="0" sz="1600" spc="-45">
                <a:latin typeface="Calibri"/>
                <a:cs typeface="Calibri"/>
              </a:rPr>
              <a:t> </a:t>
            </a:r>
            <a:r>
              <a:rPr dirty="0" sz="1600">
                <a:latin typeface="Calibri"/>
                <a:cs typeface="Calibri"/>
              </a:rPr>
              <a:t>dura</a:t>
            </a:r>
            <a:r>
              <a:rPr dirty="0" sz="1600" spc="-45">
                <a:latin typeface="Calibri"/>
                <a:cs typeface="Calibri"/>
              </a:rPr>
              <a:t> </a:t>
            </a:r>
            <a:r>
              <a:rPr dirty="0" sz="1600" spc="-10">
                <a:latin typeface="Calibri"/>
                <a:cs typeface="Calibri"/>
              </a:rPr>
              <a:t>mater</a:t>
            </a:r>
            <a:endParaRPr sz="1600">
              <a:latin typeface="Calibri"/>
              <a:cs typeface="Calibri"/>
            </a:endParaRPr>
          </a:p>
        </p:txBody>
      </p:sp>
      <p:pic>
        <p:nvPicPr>
          <p:cNvPr id="3" name="object 3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738627" y="1536191"/>
            <a:ext cx="6352032" cy="4786884"/>
          </a:xfrm>
          <a:prstGeom prst="rect">
            <a:avLst/>
          </a:prstGeom>
        </p:spPr>
      </p:pic>
      <p:pic>
        <p:nvPicPr>
          <p:cNvPr id="4" name="object 4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5569" y="22274"/>
            <a:ext cx="732110" cy="785916"/>
          </a:xfrm>
          <a:prstGeom prst="rect">
            <a:avLst/>
          </a:prstGeom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278123" y="1327403"/>
            <a:ext cx="5163312" cy="1981200"/>
          </a:xfrm>
          <a:prstGeom prst="rect">
            <a:avLst/>
          </a:prstGeom>
        </p:spPr>
      </p:pic>
      <p:pic>
        <p:nvPicPr>
          <p:cNvPr id="3" name="object 3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6429755" y="3732276"/>
            <a:ext cx="3819144" cy="1938527"/>
          </a:xfrm>
          <a:prstGeom prst="rect">
            <a:avLst/>
          </a:prstGeom>
        </p:spPr>
      </p:pic>
      <p:sp>
        <p:nvSpPr>
          <p:cNvPr id="4" name="object 4" descr=""/>
          <p:cNvSpPr txBox="1"/>
          <p:nvPr/>
        </p:nvSpPr>
        <p:spPr>
          <a:xfrm>
            <a:off x="3669791" y="5948171"/>
            <a:ext cx="4772025" cy="368935"/>
          </a:xfrm>
          <a:prstGeom prst="rect">
            <a:avLst/>
          </a:prstGeom>
          <a:ln w="12192">
            <a:solidFill>
              <a:srgbClr val="000000"/>
            </a:solidFill>
          </a:ln>
        </p:spPr>
        <p:txBody>
          <a:bodyPr wrap="square" lIns="0" tIns="31114" rIns="0" bIns="0" rtlCol="0" vert="horz">
            <a:spAutoFit/>
          </a:bodyPr>
          <a:lstStyle/>
          <a:p>
            <a:pPr marL="91440">
              <a:lnSpc>
                <a:spcPct val="100000"/>
              </a:lnSpc>
              <a:spcBef>
                <a:spcPts val="244"/>
              </a:spcBef>
            </a:pPr>
            <a:r>
              <a:rPr dirty="0" sz="1800">
                <a:latin typeface="Calibri"/>
                <a:cs typeface="Calibri"/>
              </a:rPr>
              <a:t>Bontrager</a:t>
            </a:r>
            <a:r>
              <a:rPr dirty="0" sz="1800" spc="10">
                <a:latin typeface="Calibri"/>
                <a:cs typeface="Calibri"/>
              </a:rPr>
              <a:t> </a:t>
            </a:r>
            <a:r>
              <a:rPr dirty="0" sz="1800" spc="-10">
                <a:latin typeface="Calibri"/>
                <a:cs typeface="Calibri"/>
              </a:rPr>
              <a:t>18-</a:t>
            </a:r>
            <a:r>
              <a:rPr dirty="0" sz="1800">
                <a:latin typeface="Calibri"/>
                <a:cs typeface="Calibri"/>
              </a:rPr>
              <a:t>7,</a:t>
            </a:r>
            <a:r>
              <a:rPr dirty="0" sz="1800" spc="434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Patton</a:t>
            </a:r>
            <a:r>
              <a:rPr dirty="0" sz="1800" spc="20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and</a:t>
            </a:r>
            <a:r>
              <a:rPr dirty="0" sz="1800" spc="15">
                <a:latin typeface="Calibri"/>
                <a:cs typeface="Calibri"/>
              </a:rPr>
              <a:t> </a:t>
            </a:r>
            <a:r>
              <a:rPr dirty="0" sz="1800" spc="-10">
                <a:latin typeface="Calibri"/>
                <a:cs typeface="Calibri"/>
              </a:rPr>
              <a:t>Thibodeau10-</a:t>
            </a:r>
            <a:r>
              <a:rPr dirty="0" sz="1800" spc="-25">
                <a:latin typeface="Calibri"/>
                <a:cs typeface="Calibri"/>
              </a:rPr>
              <a:t>20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xfrm>
            <a:off x="886460" y="596900"/>
            <a:ext cx="3397885" cy="513715"/>
          </a:xfrm>
          <a:prstGeom prst="rect"/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3200" b="0">
                <a:latin typeface="Calibri"/>
                <a:cs typeface="Calibri"/>
              </a:rPr>
              <a:t>Ventricular</a:t>
            </a:r>
            <a:r>
              <a:rPr dirty="0" sz="3200" spc="-30" b="0">
                <a:latin typeface="Calibri"/>
                <a:cs typeface="Calibri"/>
              </a:rPr>
              <a:t> </a:t>
            </a:r>
            <a:r>
              <a:rPr dirty="0" sz="3200" spc="-10" b="0">
                <a:latin typeface="Calibri"/>
                <a:cs typeface="Calibri"/>
              </a:rPr>
              <a:t>system…</a:t>
            </a:r>
            <a:endParaRPr sz="3200">
              <a:latin typeface="Calibri"/>
              <a:cs typeface="Calibri"/>
            </a:endParaRPr>
          </a:p>
        </p:txBody>
      </p:sp>
      <p:sp>
        <p:nvSpPr>
          <p:cNvPr id="6" name="object 6" descr=""/>
          <p:cNvSpPr txBox="1"/>
          <p:nvPr/>
        </p:nvSpPr>
        <p:spPr>
          <a:xfrm>
            <a:off x="2293620" y="3726179"/>
            <a:ext cx="3065145" cy="1489075"/>
          </a:xfrm>
          <a:prstGeom prst="rect">
            <a:avLst/>
          </a:prstGeom>
          <a:solidFill>
            <a:srgbClr val="000000"/>
          </a:solidFill>
        </p:spPr>
        <p:txBody>
          <a:bodyPr wrap="square" lIns="0" tIns="36830" rIns="0" bIns="0" rtlCol="0" vert="horz">
            <a:spAutoFit/>
          </a:bodyPr>
          <a:lstStyle/>
          <a:p>
            <a:pPr marL="97790" marR="201295">
              <a:lnSpc>
                <a:spcPct val="100000"/>
              </a:lnSpc>
              <a:spcBef>
                <a:spcPts val="290"/>
              </a:spcBef>
            </a:pPr>
            <a:r>
              <a:rPr dirty="0" sz="1800">
                <a:solidFill>
                  <a:srgbClr val="FFFFFF"/>
                </a:solidFill>
                <a:latin typeface="Calibri"/>
                <a:cs typeface="Calibri"/>
              </a:rPr>
              <a:t>Cerebrospinal</a:t>
            </a:r>
            <a:r>
              <a:rPr dirty="0" sz="1800" spc="-1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FFFFFF"/>
                </a:solidFill>
                <a:latin typeface="Calibri"/>
                <a:cs typeface="Calibri"/>
              </a:rPr>
              <a:t>fluid (CSF)</a:t>
            </a:r>
            <a:r>
              <a:rPr dirty="0" sz="1800" spc="-1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800" spc="-25">
                <a:solidFill>
                  <a:srgbClr val="FFFFFF"/>
                </a:solidFill>
                <a:latin typeface="Calibri"/>
                <a:cs typeface="Calibri"/>
              </a:rPr>
              <a:t>is </a:t>
            </a:r>
            <a:r>
              <a:rPr dirty="0" sz="1800">
                <a:solidFill>
                  <a:srgbClr val="FFFFFF"/>
                </a:solidFill>
                <a:latin typeface="Calibri"/>
                <a:cs typeface="Calibri"/>
              </a:rPr>
              <a:t>made</a:t>
            </a:r>
            <a:r>
              <a:rPr dirty="0" sz="1800" spc="-2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FFFFFF"/>
                </a:solidFill>
                <a:latin typeface="Calibri"/>
                <a:cs typeface="Calibri"/>
              </a:rPr>
              <a:t>from</a:t>
            </a:r>
            <a:r>
              <a:rPr dirty="0" sz="1800" spc="-1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FFFFFF"/>
                </a:solidFill>
                <a:latin typeface="Calibri"/>
                <a:cs typeface="Calibri"/>
              </a:rPr>
              <a:t>fluid,</a:t>
            </a:r>
            <a:r>
              <a:rPr dirty="0" sz="1800" spc="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FFFFFF"/>
                </a:solidFill>
                <a:latin typeface="Calibri"/>
                <a:cs typeface="Calibri"/>
              </a:rPr>
              <a:t>filtered </a:t>
            </a:r>
            <a:r>
              <a:rPr dirty="0" sz="1800" spc="-25">
                <a:solidFill>
                  <a:srgbClr val="FFFFFF"/>
                </a:solidFill>
                <a:latin typeface="Calibri"/>
                <a:cs typeface="Calibri"/>
              </a:rPr>
              <a:t>out </a:t>
            </a:r>
            <a:r>
              <a:rPr dirty="0" sz="1800">
                <a:solidFill>
                  <a:srgbClr val="FFFFFF"/>
                </a:solidFill>
                <a:latin typeface="Calibri"/>
                <a:cs typeface="Calibri"/>
              </a:rPr>
              <a:t>of</a:t>
            </a:r>
            <a:r>
              <a:rPr dirty="0" sz="1800" spc="-2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FFFFFF"/>
                </a:solidFill>
                <a:latin typeface="Calibri"/>
                <a:cs typeface="Calibri"/>
              </a:rPr>
              <a:t>the</a:t>
            </a:r>
            <a:r>
              <a:rPr dirty="0" sz="1800" spc="1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FFFFFF"/>
                </a:solidFill>
                <a:latin typeface="Calibri"/>
                <a:cs typeface="Calibri"/>
              </a:rPr>
              <a:t>blood by a</a:t>
            </a:r>
            <a:r>
              <a:rPr dirty="0" sz="1800" spc="-1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FFFFFF"/>
                </a:solidFill>
                <a:latin typeface="Calibri"/>
                <a:cs typeface="Calibri"/>
              </a:rPr>
              <a:t>network</a:t>
            </a:r>
            <a:r>
              <a:rPr dirty="0" sz="1800" spc="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800" spc="-25">
                <a:solidFill>
                  <a:srgbClr val="FFFFFF"/>
                </a:solidFill>
                <a:latin typeface="Calibri"/>
                <a:cs typeface="Calibri"/>
              </a:rPr>
              <a:t>of </a:t>
            </a:r>
            <a:r>
              <a:rPr dirty="0" sz="1800">
                <a:solidFill>
                  <a:srgbClr val="FFFFFF"/>
                </a:solidFill>
                <a:latin typeface="Calibri"/>
                <a:cs typeface="Calibri"/>
              </a:rPr>
              <a:t>brain</a:t>
            </a:r>
            <a:r>
              <a:rPr dirty="0" sz="1800" spc="-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FFFFFF"/>
                </a:solidFill>
                <a:latin typeface="Calibri"/>
                <a:cs typeface="Calibri"/>
              </a:rPr>
              <a:t>capillaries</a:t>
            </a:r>
            <a:r>
              <a:rPr dirty="0" sz="1800" spc="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FFFFFF"/>
                </a:solidFill>
                <a:latin typeface="Calibri"/>
                <a:cs typeface="Calibri"/>
              </a:rPr>
              <a:t>known</a:t>
            </a:r>
            <a:r>
              <a:rPr dirty="0" sz="1800" spc="-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FFFFFF"/>
                </a:solidFill>
                <a:latin typeface="Calibri"/>
                <a:cs typeface="Calibri"/>
              </a:rPr>
              <a:t>as</a:t>
            </a:r>
            <a:r>
              <a:rPr dirty="0" sz="1800" spc="-2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800" spc="-25">
                <a:solidFill>
                  <a:srgbClr val="FFFFFF"/>
                </a:solidFill>
                <a:latin typeface="Calibri"/>
                <a:cs typeface="Calibri"/>
              </a:rPr>
              <a:t>the </a:t>
            </a:r>
            <a:r>
              <a:rPr dirty="0" sz="1800">
                <a:solidFill>
                  <a:srgbClr val="FFFFFF"/>
                </a:solidFill>
                <a:latin typeface="Calibri"/>
                <a:cs typeface="Calibri"/>
              </a:rPr>
              <a:t>choroid</a:t>
            </a:r>
            <a:r>
              <a:rPr dirty="0" sz="1800" spc="-25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dirty="0" sz="1800" spc="-10">
                <a:solidFill>
                  <a:srgbClr val="FFFFFF"/>
                </a:solidFill>
                <a:latin typeface="Calibri"/>
                <a:cs typeface="Calibri"/>
              </a:rPr>
              <a:t>plexus</a:t>
            </a:r>
            <a:endParaRPr sz="1800">
              <a:latin typeface="Calibri"/>
              <a:cs typeface="Calibri"/>
            </a:endParaRPr>
          </a:p>
        </p:txBody>
      </p:sp>
      <p:pic>
        <p:nvPicPr>
          <p:cNvPr id="7" name="object 7" descr="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5569" y="22274"/>
            <a:ext cx="732110" cy="785916"/>
          </a:xfrm>
          <a:prstGeom prst="rect">
            <a:avLst/>
          </a:prstGeom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 txBox="1"/>
          <p:nvPr/>
        </p:nvSpPr>
        <p:spPr>
          <a:xfrm>
            <a:off x="916939" y="720928"/>
            <a:ext cx="2185035" cy="514350"/>
          </a:xfrm>
          <a:prstGeom prst="rect">
            <a:avLst/>
          </a:prstGeom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z="3200" b="0">
                <a:latin typeface="Calibri Light"/>
                <a:cs typeface="Calibri Light"/>
              </a:rPr>
              <a:t>Flow</a:t>
            </a:r>
            <a:r>
              <a:rPr dirty="0" sz="3200" spc="-10" b="0">
                <a:latin typeface="Calibri Light"/>
                <a:cs typeface="Calibri Light"/>
              </a:rPr>
              <a:t> </a:t>
            </a:r>
            <a:r>
              <a:rPr dirty="0" sz="3200" b="0">
                <a:latin typeface="Calibri Light"/>
                <a:cs typeface="Calibri Light"/>
              </a:rPr>
              <a:t>of</a:t>
            </a:r>
            <a:r>
              <a:rPr dirty="0" sz="3200" spc="-5" b="0">
                <a:latin typeface="Calibri Light"/>
                <a:cs typeface="Calibri Light"/>
              </a:rPr>
              <a:t> </a:t>
            </a:r>
            <a:r>
              <a:rPr dirty="0" sz="3200" spc="-20" b="0">
                <a:latin typeface="Calibri Light"/>
                <a:cs typeface="Calibri Light"/>
              </a:rPr>
              <a:t>CSF…</a:t>
            </a:r>
            <a:endParaRPr sz="3200">
              <a:latin typeface="Calibri Light"/>
              <a:cs typeface="Calibri Light"/>
            </a:endParaRPr>
          </a:p>
        </p:txBody>
      </p:sp>
      <p:sp>
        <p:nvSpPr>
          <p:cNvPr id="3" name="object 3" descr=""/>
          <p:cNvSpPr/>
          <p:nvPr/>
        </p:nvSpPr>
        <p:spPr>
          <a:xfrm>
            <a:off x="4245864" y="5309615"/>
            <a:ext cx="2124710" cy="277495"/>
          </a:xfrm>
          <a:custGeom>
            <a:avLst/>
            <a:gdLst/>
            <a:ahLst/>
            <a:cxnLst/>
            <a:rect l="l" t="t" r="r" b="b"/>
            <a:pathLst>
              <a:path w="2124710" h="277495">
                <a:moveTo>
                  <a:pt x="0" y="277368"/>
                </a:moveTo>
                <a:lnTo>
                  <a:pt x="2124456" y="277368"/>
                </a:lnTo>
                <a:lnTo>
                  <a:pt x="2124456" y="0"/>
                </a:lnTo>
                <a:lnTo>
                  <a:pt x="0" y="0"/>
                </a:lnTo>
                <a:lnTo>
                  <a:pt x="0" y="277368"/>
                </a:lnTo>
                <a:close/>
              </a:path>
            </a:pathLst>
          </a:custGeom>
          <a:ln w="1219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" name="object 4" descr=""/>
          <p:cNvSpPr txBox="1"/>
          <p:nvPr/>
        </p:nvSpPr>
        <p:spPr>
          <a:xfrm>
            <a:off x="4337939" y="5385180"/>
            <a:ext cx="1766570" cy="1524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1140"/>
              </a:lnSpc>
            </a:pPr>
            <a:r>
              <a:rPr dirty="0" sz="1200">
                <a:latin typeface="Calibri"/>
                <a:cs typeface="Calibri"/>
              </a:rPr>
              <a:t>Patton</a:t>
            </a:r>
            <a:r>
              <a:rPr dirty="0" sz="1200" spc="-10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and</a:t>
            </a:r>
            <a:r>
              <a:rPr dirty="0" sz="1200" spc="-10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Thibodeau</a:t>
            </a:r>
            <a:r>
              <a:rPr dirty="0" sz="1200" spc="-30">
                <a:latin typeface="Calibri"/>
                <a:cs typeface="Calibri"/>
              </a:rPr>
              <a:t> </a:t>
            </a:r>
            <a:r>
              <a:rPr dirty="0" sz="1200">
                <a:latin typeface="Calibri"/>
                <a:cs typeface="Calibri"/>
              </a:rPr>
              <a:t>10-</a:t>
            </a:r>
            <a:r>
              <a:rPr dirty="0" sz="1200" spc="-25">
                <a:latin typeface="Calibri"/>
                <a:cs typeface="Calibri"/>
              </a:rPr>
              <a:t>21</a:t>
            </a:r>
            <a:endParaRPr sz="1200">
              <a:latin typeface="Calibri"/>
              <a:cs typeface="Calibri"/>
            </a:endParaRPr>
          </a:p>
        </p:txBody>
      </p:sp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2496185" marR="5080" indent="-921385">
              <a:lnSpc>
                <a:spcPct val="100000"/>
              </a:lnSpc>
              <a:spcBef>
                <a:spcPts val="100"/>
              </a:spcBef>
            </a:pPr>
            <a:r>
              <a:rPr dirty="0"/>
              <a:t>The CSF filled</a:t>
            </a:r>
            <a:r>
              <a:rPr dirty="0" spc="25"/>
              <a:t> </a:t>
            </a:r>
            <a:r>
              <a:rPr dirty="0"/>
              <a:t>spaces</a:t>
            </a:r>
            <a:r>
              <a:rPr dirty="0" spc="5"/>
              <a:t> </a:t>
            </a:r>
            <a:r>
              <a:rPr dirty="0"/>
              <a:t>in</a:t>
            </a:r>
            <a:r>
              <a:rPr dirty="0" spc="15"/>
              <a:t> </a:t>
            </a:r>
            <a:r>
              <a:rPr dirty="0"/>
              <a:t>and</a:t>
            </a:r>
            <a:r>
              <a:rPr dirty="0" spc="5"/>
              <a:t> </a:t>
            </a:r>
            <a:r>
              <a:rPr dirty="0"/>
              <a:t>around</a:t>
            </a:r>
            <a:r>
              <a:rPr dirty="0" spc="15"/>
              <a:t> </a:t>
            </a:r>
            <a:r>
              <a:rPr dirty="0"/>
              <a:t>the</a:t>
            </a:r>
            <a:r>
              <a:rPr dirty="0" spc="15"/>
              <a:t> </a:t>
            </a:r>
            <a:r>
              <a:rPr dirty="0"/>
              <a:t>brain</a:t>
            </a:r>
            <a:r>
              <a:rPr dirty="0" spc="10"/>
              <a:t> </a:t>
            </a:r>
            <a:r>
              <a:rPr dirty="0"/>
              <a:t>are important in</a:t>
            </a:r>
            <a:r>
              <a:rPr dirty="0" spc="15"/>
              <a:t> </a:t>
            </a:r>
            <a:r>
              <a:rPr dirty="0"/>
              <a:t>CT, as</a:t>
            </a:r>
            <a:r>
              <a:rPr dirty="0" spc="10"/>
              <a:t> </a:t>
            </a:r>
            <a:r>
              <a:rPr dirty="0"/>
              <a:t>these</a:t>
            </a:r>
            <a:r>
              <a:rPr dirty="0" spc="20"/>
              <a:t> </a:t>
            </a:r>
            <a:r>
              <a:rPr dirty="0" spc="-10"/>
              <a:t>fluid </a:t>
            </a:r>
            <a:r>
              <a:rPr dirty="0"/>
              <a:t>filled areas</a:t>
            </a:r>
            <a:r>
              <a:rPr dirty="0" spc="10"/>
              <a:t> </a:t>
            </a:r>
            <a:r>
              <a:rPr dirty="0"/>
              <a:t>can be</a:t>
            </a:r>
            <a:r>
              <a:rPr dirty="0" spc="-5"/>
              <a:t> </a:t>
            </a:r>
            <a:r>
              <a:rPr dirty="0"/>
              <a:t>used</a:t>
            </a:r>
            <a:r>
              <a:rPr dirty="0" spc="10"/>
              <a:t> </a:t>
            </a:r>
            <a:r>
              <a:rPr dirty="0"/>
              <a:t>to</a:t>
            </a:r>
            <a:r>
              <a:rPr dirty="0" spc="-5"/>
              <a:t> </a:t>
            </a:r>
            <a:r>
              <a:rPr dirty="0"/>
              <a:t>determine slice</a:t>
            </a:r>
            <a:r>
              <a:rPr dirty="0" spc="5"/>
              <a:t> </a:t>
            </a:r>
            <a:r>
              <a:rPr dirty="0"/>
              <a:t>level</a:t>
            </a:r>
            <a:r>
              <a:rPr dirty="0" spc="-5"/>
              <a:t> </a:t>
            </a:r>
            <a:r>
              <a:rPr dirty="0"/>
              <a:t>or</a:t>
            </a:r>
            <a:r>
              <a:rPr dirty="0" spc="10"/>
              <a:t> </a:t>
            </a:r>
            <a:r>
              <a:rPr dirty="0" spc="-10"/>
              <a:t>location.</a:t>
            </a:r>
          </a:p>
        </p:txBody>
      </p:sp>
      <p:grpSp>
        <p:nvGrpSpPr>
          <p:cNvPr id="6" name="object 6" descr=""/>
          <p:cNvGrpSpPr/>
          <p:nvPr/>
        </p:nvGrpSpPr>
        <p:grpSpPr>
          <a:xfrm>
            <a:off x="1676400" y="1749551"/>
            <a:ext cx="7620000" cy="4642485"/>
            <a:chOff x="1676400" y="1749551"/>
            <a:chExt cx="7620000" cy="4642485"/>
          </a:xfrm>
        </p:grpSpPr>
        <p:pic>
          <p:nvPicPr>
            <p:cNvPr id="7" name="object 7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676400" y="1749551"/>
              <a:ext cx="7620000" cy="4457700"/>
            </a:xfrm>
            <a:prstGeom prst="rect">
              <a:avLst/>
            </a:prstGeom>
          </p:spPr>
        </p:pic>
        <p:sp>
          <p:nvSpPr>
            <p:cNvPr id="8" name="object 8" descr=""/>
            <p:cNvSpPr/>
            <p:nvPr/>
          </p:nvSpPr>
          <p:spPr>
            <a:xfrm>
              <a:off x="4328160" y="6022848"/>
              <a:ext cx="2543810" cy="368935"/>
            </a:xfrm>
            <a:custGeom>
              <a:avLst/>
              <a:gdLst/>
              <a:ahLst/>
              <a:cxnLst/>
              <a:rect l="l" t="t" r="r" b="b"/>
              <a:pathLst>
                <a:path w="2543809" h="368935">
                  <a:moveTo>
                    <a:pt x="2543556" y="0"/>
                  </a:moveTo>
                  <a:lnTo>
                    <a:pt x="0" y="0"/>
                  </a:lnTo>
                  <a:lnTo>
                    <a:pt x="0" y="368807"/>
                  </a:lnTo>
                  <a:lnTo>
                    <a:pt x="2543556" y="368807"/>
                  </a:lnTo>
                  <a:lnTo>
                    <a:pt x="2543556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9" name="object 9" descr=""/>
          <p:cNvSpPr txBox="1"/>
          <p:nvPr/>
        </p:nvSpPr>
        <p:spPr>
          <a:xfrm>
            <a:off x="4328159" y="6022847"/>
            <a:ext cx="2543810" cy="368935"/>
          </a:xfrm>
          <a:prstGeom prst="rect">
            <a:avLst/>
          </a:prstGeom>
          <a:ln w="12192">
            <a:solidFill>
              <a:srgbClr val="000000"/>
            </a:solidFill>
          </a:ln>
        </p:spPr>
        <p:txBody>
          <a:bodyPr wrap="square" lIns="0" tIns="31750" rIns="0" bIns="0" rtlCol="0" vert="horz">
            <a:spAutoFit/>
          </a:bodyPr>
          <a:lstStyle/>
          <a:p>
            <a:pPr marL="90805">
              <a:lnSpc>
                <a:spcPct val="100000"/>
              </a:lnSpc>
              <a:spcBef>
                <a:spcPts val="250"/>
              </a:spcBef>
            </a:pPr>
            <a:r>
              <a:rPr dirty="0" sz="1800">
                <a:latin typeface="Calibri"/>
                <a:cs typeface="Calibri"/>
              </a:rPr>
              <a:t>Bontrager</a:t>
            </a:r>
            <a:r>
              <a:rPr dirty="0" sz="1800" spc="-10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9</a:t>
            </a:r>
            <a:r>
              <a:rPr dirty="0" baseline="25462" sz="1800">
                <a:latin typeface="Calibri"/>
                <a:cs typeface="Calibri"/>
              </a:rPr>
              <a:t>th</a:t>
            </a:r>
            <a:r>
              <a:rPr dirty="0" baseline="25462" sz="1800" spc="195">
                <a:latin typeface="Calibri"/>
                <a:cs typeface="Calibri"/>
              </a:rPr>
              <a:t> </a:t>
            </a:r>
            <a:r>
              <a:rPr dirty="0" sz="1800">
                <a:latin typeface="Calibri"/>
                <a:cs typeface="Calibri"/>
              </a:rPr>
              <a:t>ed. </a:t>
            </a:r>
            <a:r>
              <a:rPr dirty="0" sz="1800" spc="-10">
                <a:latin typeface="Calibri"/>
                <a:cs typeface="Calibri"/>
              </a:rPr>
              <a:t>18.13</a:t>
            </a:r>
            <a:endParaRPr sz="1800">
              <a:latin typeface="Calibri"/>
              <a:cs typeface="Calibri"/>
            </a:endParaRPr>
          </a:p>
        </p:txBody>
      </p:sp>
      <p:pic>
        <p:nvPicPr>
          <p:cNvPr id="10" name="object 10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5569" y="22274"/>
            <a:ext cx="732110" cy="785916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Application>Microsoft Office PowerPoint</Application>
  <PresentationFormat>On-screen Show (4:3)</PresentationFormat>
  <ScaleCrop>false</ScaleCrop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2025-07-10T18:05:51Z</dcterms:created>
  <dcterms:modified xsi:type="dcterms:W3CDTF">2025-07-10T18:05:51Z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2025-07-10T00:00:00Z</vt:filetime>
  </property>
  <property fmtid="{D5CDD505-2E9C-101B-9397-08002B2CF9AE}" pid="3" name="LastSaved">
    <vt:filetime>2025-07-10T00:00:00Z</vt:filetime>
  </property>
</Properties>
</file>