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9"/>
  </p:notesMasterIdLst>
  <p:sldIdLst>
    <p:sldId id="256" r:id="rId5"/>
    <p:sldId id="266" r:id="rId6"/>
    <p:sldId id="440" r:id="rId7"/>
    <p:sldId id="445" r:id="rId8"/>
    <p:sldId id="446" r:id="rId9"/>
    <p:sldId id="447" r:id="rId10"/>
    <p:sldId id="448" r:id="rId11"/>
    <p:sldId id="449" r:id="rId12"/>
    <p:sldId id="450" r:id="rId13"/>
    <p:sldId id="444" r:id="rId14"/>
    <p:sldId id="451" r:id="rId15"/>
    <p:sldId id="452" r:id="rId16"/>
    <p:sldId id="453" r:id="rId17"/>
    <p:sldId id="43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Hair Removal Part 2</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1BE063B-4EE2-8149-3F30-07FC8F215728}"/>
              </a:ext>
            </a:extLst>
          </p:cNvPr>
          <p:cNvSpPr txBox="1"/>
          <p:nvPr/>
        </p:nvSpPr>
        <p:spPr>
          <a:xfrm>
            <a:off x="798499" y="1453772"/>
            <a:ext cx="7324436" cy="5262979"/>
          </a:xfrm>
          <a:prstGeom prst="rect">
            <a:avLst/>
          </a:prstGeom>
          <a:noFill/>
        </p:spPr>
        <p:txBody>
          <a:bodyPr wrap="square">
            <a:spAutoFit/>
          </a:bodyPr>
          <a:lstStyle/>
          <a:p>
            <a:pPr marL="285750" indent="-285750">
              <a:buFont typeface="Arial" panose="020B0604020202020204" pitchFamily="34" charset="0"/>
              <a:buChar char="•"/>
            </a:pPr>
            <a:r>
              <a:rPr lang="en-US" sz="2400" dirty="0"/>
              <a:t>Perifollicular erythema and This generally persists for 2 days but can last for up to 1 week</a:t>
            </a:r>
          </a:p>
          <a:p>
            <a:pPr marL="285750" indent="-285750">
              <a:buFont typeface="Arial" panose="020B0604020202020204" pitchFamily="34" charset="0"/>
              <a:buChar char="•"/>
            </a:pPr>
            <a:r>
              <a:rPr lang="en-US" sz="2400" dirty="0"/>
              <a:t>LHR treatments with longer pulse durations may leave behind many hairs that appear to “grow” following treatment. It is important to reassure the patient that these “growing” hairs are dislodged from the hair follicle and require 1–2 weeks to be completely shed</a:t>
            </a:r>
          </a:p>
          <a:p>
            <a:pPr marL="285750" indent="-285750">
              <a:buFont typeface="Arial" panose="020B0604020202020204" pitchFamily="34" charset="0"/>
              <a:buChar char="•"/>
            </a:pPr>
            <a:r>
              <a:rPr lang="en-US" sz="2400" dirty="0"/>
              <a:t>Use of topical sunscreens, ultraviolet light impermeable garments, and, most importantly, sun avoidance.</a:t>
            </a:r>
          </a:p>
          <a:p>
            <a:pPr marL="285750" indent="-285750">
              <a:buFont typeface="Arial" panose="020B0604020202020204" pitchFamily="34" charset="0"/>
              <a:buChar char="•"/>
            </a:pPr>
            <a:r>
              <a:rPr lang="en-US" sz="2400" dirty="0"/>
              <a:t>Avoid Heated Saunas for a couple of days</a:t>
            </a:r>
          </a:p>
          <a:p>
            <a:pPr marL="285750" indent="-285750">
              <a:buFont typeface="Arial" panose="020B0604020202020204" pitchFamily="34" charset="0"/>
              <a:buChar char="•"/>
            </a:pPr>
            <a:r>
              <a:rPr lang="en-US" sz="2400" dirty="0"/>
              <a:t>Avoid Waxing or tweezing</a:t>
            </a:r>
          </a:p>
          <a:p>
            <a:pPr marL="285750" indent="-285750">
              <a:buFont typeface="Arial" panose="020B0604020202020204" pitchFamily="34" charset="0"/>
              <a:buChar char="•"/>
            </a:pPr>
            <a:r>
              <a:rPr lang="en-US" sz="2400" dirty="0"/>
              <a:t>Avoid chemical depilatories</a:t>
            </a:r>
          </a:p>
          <a:p>
            <a:endParaRPr lang="en-US" sz="2400" dirty="0"/>
          </a:p>
        </p:txBody>
      </p:sp>
      <p:sp>
        <p:nvSpPr>
          <p:cNvPr id="2" name="Title 1">
            <a:extLst>
              <a:ext uri="{FF2B5EF4-FFF2-40B4-BE49-F238E27FC236}">
                <a16:creationId xmlns:a16="http://schemas.microsoft.com/office/drawing/2014/main" id="{2807EA28-F6C6-154A-1AB6-D77AE18228CE}"/>
              </a:ext>
            </a:extLst>
          </p:cNvPr>
          <p:cNvSpPr>
            <a:spLocks noGrp="1"/>
          </p:cNvSpPr>
          <p:nvPr>
            <p:ph type="title"/>
          </p:nvPr>
        </p:nvSpPr>
        <p:spPr/>
        <p:txBody>
          <a:bodyPr/>
          <a:lstStyle/>
          <a:p>
            <a:r>
              <a:rPr lang="en-US" dirty="0"/>
              <a:t>Post-Procedure Care</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1B127FB-6C6B-FD6B-0531-D009F950A0A3}"/>
              </a:ext>
            </a:extLst>
          </p:cNvPr>
          <p:cNvSpPr>
            <a:spLocks noGrp="1"/>
          </p:cNvSpPr>
          <p:nvPr>
            <p:ph type="title"/>
          </p:nvPr>
        </p:nvSpPr>
        <p:spPr/>
        <p:txBody>
          <a:bodyPr/>
          <a:lstStyle/>
          <a:p>
            <a:r>
              <a:rPr lang="en-US" dirty="0"/>
              <a:t>Medical Conditions Treated with Laser </a:t>
            </a:r>
            <a:br>
              <a:rPr lang="en-US" dirty="0"/>
            </a:br>
            <a:r>
              <a:rPr lang="en-US" dirty="0"/>
              <a:t>Hair Removal</a:t>
            </a:r>
          </a:p>
        </p:txBody>
      </p:sp>
      <p:sp>
        <p:nvSpPr>
          <p:cNvPr id="3" name="Content Placeholder 2">
            <a:extLst>
              <a:ext uri="{FF2B5EF4-FFF2-40B4-BE49-F238E27FC236}">
                <a16:creationId xmlns:a16="http://schemas.microsoft.com/office/drawing/2014/main" id="{30E0BC6D-0314-8BC8-32C9-6182B5EB2DF1}"/>
              </a:ext>
            </a:extLst>
          </p:cNvPr>
          <p:cNvSpPr>
            <a:spLocks noGrp="1"/>
          </p:cNvSpPr>
          <p:nvPr>
            <p:ph idx="1"/>
          </p:nvPr>
        </p:nvSpPr>
        <p:spPr/>
        <p:txBody>
          <a:bodyPr>
            <a:normAutofit fontScale="85000" lnSpcReduction="20000"/>
          </a:bodyPr>
          <a:lstStyle/>
          <a:p>
            <a:endParaRPr lang="en-US" dirty="0"/>
          </a:p>
          <a:p>
            <a:r>
              <a:rPr lang="en-US" dirty="0"/>
              <a:t>Several studies have demonstrated safety and efficacy of LHR for </a:t>
            </a:r>
            <a:r>
              <a:rPr lang="en-US" dirty="0" err="1"/>
              <a:t>pseudofolliculitis</a:t>
            </a:r>
            <a:r>
              <a:rPr lang="en-US" dirty="0"/>
              <a:t> barbae, a chronic inflammatory skin condition often affecting patients with coarse, curly hair commonly in the beard and neck area as a result of shaving. At least 50% improvement in inflammatory papules can be expected following several sessions of LHR.</a:t>
            </a:r>
          </a:p>
          <a:p>
            <a:endParaRPr lang="en-US" dirty="0"/>
          </a:p>
          <a:p>
            <a:r>
              <a:rPr lang="en-US" dirty="0"/>
              <a:t>Laser hair removal has also demonstrated improvement in pilonidal sinus disease. Sinuses in the sacrococcygeal region can become inflamed and infected over time, leading to painful and debilitating abscesses. Although surgical removal of the sinus tract is the treatment of choice for persistent or complicated disease, adjunctive LHR can decrease disease recurrence and improve quality of life. One study supports 4 sessions of LHR for the best results, with fewer sessions resulting in a higher relapse rate.</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A604B2-180C-82BA-8B9F-5B045D5056FA}"/>
              </a:ext>
            </a:extLst>
          </p:cNvPr>
          <p:cNvSpPr>
            <a:spLocks noGrp="1"/>
          </p:cNvSpPr>
          <p:nvPr>
            <p:ph idx="1"/>
          </p:nvPr>
        </p:nvSpPr>
        <p:spPr/>
        <p:txBody>
          <a:bodyPr>
            <a:normAutofit fontScale="92500" lnSpcReduction="20000"/>
          </a:bodyPr>
          <a:lstStyle/>
          <a:p>
            <a:r>
              <a:rPr lang="en-US" dirty="0"/>
              <a:t>Multiple studies support the use of LHR for hidradenitis suppurativa. Although benefit has been reported with diode, </a:t>
            </a:r>
            <a:r>
              <a:rPr lang="en-US" dirty="0" err="1"/>
              <a:t>Nd:YAG</a:t>
            </a:r>
            <a:r>
              <a:rPr lang="en-US" dirty="0"/>
              <a:t> and IPL devices, </a:t>
            </a:r>
            <a:r>
              <a:rPr lang="en-US" dirty="0" err="1"/>
              <a:t>Nd:YAG</a:t>
            </a:r>
            <a:r>
              <a:rPr lang="en-US" dirty="0"/>
              <a:t> is preferred due to deeper tissue penetration. A case-control study examining treated and untreated sites on same patient demonstrated a 32% improvement in the Lesion Area and Severity Index Score for treated areas (2 months after second treatment.)</a:t>
            </a:r>
          </a:p>
          <a:p>
            <a:endParaRPr lang="en-US" dirty="0"/>
          </a:p>
          <a:p>
            <a:r>
              <a:rPr lang="en-US" dirty="0"/>
              <a:t>Reconstruction following head and neck cancer surgery often employs the use of hair-bearing flaps and grafts which can be especially bothersome to patients. Several case reports and case series demonstrate effective hair reduction following LHR for intraoral flaps using alexandrite and </a:t>
            </a:r>
            <a:r>
              <a:rPr lang="en-US" dirty="0" err="1"/>
              <a:t>Nd:YAG</a:t>
            </a:r>
            <a:r>
              <a:rPr lang="en-US" dirty="0"/>
              <a:t> lasers with standard treatment parameters. It is important to note that access to the particular area may be challenging depending on the intraoral location of the flap/graft and the size and shape of the laser handpiece.</a:t>
            </a:r>
          </a:p>
        </p:txBody>
      </p:sp>
    </p:spTree>
    <p:extLst>
      <p:ext uri="{BB962C8B-B14F-4D97-AF65-F5344CB8AC3E}">
        <p14:creationId xmlns:p14="http://schemas.microsoft.com/office/powerpoint/2010/main" val="2461499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C9DEB8-C7A8-6A62-79CB-8F34F349349F}"/>
              </a:ext>
            </a:extLst>
          </p:cNvPr>
          <p:cNvSpPr>
            <a:spLocks noGrp="1"/>
          </p:cNvSpPr>
          <p:nvPr>
            <p:ph idx="1"/>
          </p:nvPr>
        </p:nvSpPr>
        <p:spPr/>
        <p:txBody>
          <a:bodyPr/>
          <a:lstStyle/>
          <a:p>
            <a:r>
              <a:rPr lang="en-US" dirty="0"/>
              <a:t>Laser hair removal is also an important part of gender affirming surgery and transgender health. Terminal hair distribution on the beard and neck is often treated in male to female transition. Additionally, genital reconstruction may require the use of hair-bearing flap. For transgender women, creation of vaginoplasty with a neovaginal cavity creation requires preoperative hair removal from the penis. LHR is superior to electrolysis for hair removal prior to gender affirming surgery. Preoperative permanent hair removal of skin flap is also required prior to phalloplasty and urethral lengthening for transgender men as skin flap is often harvested from ventral forearm or anterolateral thigh</a:t>
            </a:r>
          </a:p>
        </p:txBody>
      </p:sp>
    </p:spTree>
    <p:extLst>
      <p:ext uri="{BB962C8B-B14F-4D97-AF65-F5344CB8AC3E}">
        <p14:creationId xmlns:p14="http://schemas.microsoft.com/office/powerpoint/2010/main" val="131083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FAC884-A9EF-D012-AE9C-76FEB9B16222}"/>
              </a:ext>
            </a:extLst>
          </p:cNvPr>
          <p:cNvSpPr>
            <a:spLocks noGrp="1"/>
          </p:cNvSpPr>
          <p:nvPr>
            <p:ph type="title"/>
          </p:nvPr>
        </p:nvSpPr>
        <p:spPr/>
        <p:txBody>
          <a:bodyPr/>
          <a:lstStyle/>
          <a:p>
            <a:r>
              <a:rPr lang="en-US" dirty="0"/>
              <a:t>Long-Term </a:t>
            </a:r>
            <a:r>
              <a:rPr lang="en-US" dirty="0" err="1"/>
              <a:t>Efficay</a:t>
            </a:r>
            <a:endParaRPr lang="en-US" dirty="0"/>
          </a:p>
        </p:txBody>
      </p:sp>
      <p:sp>
        <p:nvSpPr>
          <p:cNvPr id="3" name="Content Placeholder 2">
            <a:extLst>
              <a:ext uri="{FF2B5EF4-FFF2-40B4-BE49-F238E27FC236}">
                <a16:creationId xmlns:a16="http://schemas.microsoft.com/office/drawing/2014/main" id="{895B379F-2C8F-07A2-7DE1-071D8C4ED231}"/>
              </a:ext>
            </a:extLst>
          </p:cNvPr>
          <p:cNvSpPr>
            <a:spLocks noGrp="1"/>
          </p:cNvSpPr>
          <p:nvPr>
            <p:ph idx="1"/>
          </p:nvPr>
        </p:nvSpPr>
        <p:spPr/>
        <p:txBody>
          <a:bodyPr>
            <a:normAutofit fontScale="92500"/>
          </a:bodyPr>
          <a:lstStyle/>
          <a:p>
            <a:r>
              <a:rPr lang="en-US" dirty="0"/>
              <a:t> A head-to-head trial comparing an LPDL to a long-pulsed alexandrite laser found a 49%–94% hair reduction at 1-year follow-up after four treatments </a:t>
            </a:r>
          </a:p>
          <a:p>
            <a:r>
              <a:rPr lang="en-US" dirty="0"/>
              <a:t> Another head-to-head trial of a high-fluence LPDL (9-mm spot size, pulse duration of 30 </a:t>
            </a:r>
            <a:r>
              <a:rPr lang="en-US" dirty="0" err="1"/>
              <a:t>ms</a:t>
            </a:r>
            <a:r>
              <a:rPr lang="en-US" dirty="0"/>
              <a:t>, fluences of 20–50 J/cm2) versus a low-fluence LPDL (12- × 10-mm spot size, pulse duration of 20 </a:t>
            </a:r>
            <a:r>
              <a:rPr lang="en-US" dirty="0" err="1"/>
              <a:t>ms</a:t>
            </a:r>
            <a:r>
              <a:rPr lang="en-US" dirty="0"/>
              <a:t>, fluences of 5–10 J/cm2) in 22 subjects showed similar, 94% and 90% hair reduction at 18-month follow-up following five treatments spaced 6–8 weeks apart, respectively. Finally, the authors reported statistically significant hair clearance, 54% and 42%, at 6- and 15-month follow-up visits following three monthly treatments using a LPDL with a large handpiece in the largest prospective trial to date. Remaining hairs were found to also grow back less thick and lighter.</a:t>
            </a:r>
          </a:p>
        </p:txBody>
      </p:sp>
    </p:spTree>
    <p:extLst>
      <p:ext uri="{BB962C8B-B14F-4D97-AF65-F5344CB8AC3E}">
        <p14:creationId xmlns:p14="http://schemas.microsoft.com/office/powerpoint/2010/main" val="1228829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AF24B8-0E17-5AB2-4615-AE1BF62C80A9}"/>
              </a:ext>
            </a:extLst>
          </p:cNvPr>
          <p:cNvSpPr>
            <a:spLocks noGrp="1"/>
          </p:cNvSpPr>
          <p:nvPr>
            <p:ph type="title"/>
          </p:nvPr>
        </p:nvSpPr>
        <p:spPr/>
        <p:txBody>
          <a:bodyPr/>
          <a:lstStyle/>
          <a:p>
            <a:r>
              <a:rPr lang="en-US" dirty="0"/>
              <a:t>Complications</a:t>
            </a:r>
          </a:p>
        </p:txBody>
      </p:sp>
      <p:sp>
        <p:nvSpPr>
          <p:cNvPr id="3" name="Content Placeholder 2">
            <a:extLst>
              <a:ext uri="{FF2B5EF4-FFF2-40B4-BE49-F238E27FC236}">
                <a16:creationId xmlns:a16="http://schemas.microsoft.com/office/drawing/2014/main" id="{5823CF58-02DD-F754-91CE-57C701E73EEE}"/>
              </a:ext>
            </a:extLst>
          </p:cNvPr>
          <p:cNvSpPr>
            <a:spLocks noGrp="1"/>
          </p:cNvSpPr>
          <p:nvPr>
            <p:ph idx="1"/>
          </p:nvPr>
        </p:nvSpPr>
        <p:spPr/>
        <p:txBody>
          <a:bodyPr>
            <a:normAutofit fontScale="92500" lnSpcReduction="20000"/>
          </a:bodyPr>
          <a:lstStyle/>
          <a:p>
            <a:r>
              <a:rPr lang="en-US" dirty="0"/>
              <a:t>epidermal damage </a:t>
            </a:r>
          </a:p>
          <a:p>
            <a:r>
              <a:rPr lang="en-US" dirty="0"/>
              <a:t>pigmentary alterations, including hyper- and hypopigmentation </a:t>
            </a:r>
          </a:p>
          <a:p>
            <a:r>
              <a:rPr lang="en-US" dirty="0"/>
              <a:t>This may result from selecting a nonoptimal wavelength, pulse duration, or fluence, using improper epidermal cooling, or treating a tanned patient </a:t>
            </a:r>
          </a:p>
          <a:p>
            <a:r>
              <a:rPr lang="en-US" dirty="0"/>
              <a:t> Pigmentary alterations may also occur even when optimal treatment parameters are used. These changes are often transient and improve with time, although permanent hypopigmentation can occur</a:t>
            </a:r>
          </a:p>
          <a:p>
            <a:r>
              <a:rPr lang="en-US" dirty="0"/>
              <a:t> Zones of untreated hairs can result from a lack of overlapping between laser pulses </a:t>
            </a:r>
          </a:p>
          <a:p>
            <a:r>
              <a:rPr lang="en-US" dirty="0"/>
              <a:t>Scarring is an exceedingly rare complication but can occur when an inappropriate wavelength is used on skin of color, excessive fluences, and/or pulse stacking are used.</a:t>
            </a:r>
          </a:p>
        </p:txBody>
      </p:sp>
    </p:spTree>
    <p:extLst>
      <p:ext uri="{BB962C8B-B14F-4D97-AF65-F5344CB8AC3E}">
        <p14:creationId xmlns:p14="http://schemas.microsoft.com/office/powerpoint/2010/main" val="973591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34DD88B-C69B-8D6E-EDA6-C87168D9A0F6}"/>
              </a:ext>
            </a:extLst>
          </p:cNvPr>
          <p:cNvPicPr>
            <a:picLocks noGrp="1" noChangeAspect="1"/>
          </p:cNvPicPr>
          <p:nvPr>
            <p:ph idx="1"/>
          </p:nvPr>
        </p:nvPicPr>
        <p:blipFill>
          <a:blip r:embed="rId2"/>
          <a:stretch>
            <a:fillRect/>
          </a:stretch>
        </p:blipFill>
        <p:spPr>
          <a:xfrm>
            <a:off x="1938487" y="643466"/>
            <a:ext cx="8315025" cy="5571067"/>
          </a:xfrm>
          <a:prstGeom prst="rect">
            <a:avLst/>
          </a:prstGeom>
        </p:spPr>
      </p:pic>
    </p:spTree>
    <p:extLst>
      <p:ext uri="{BB962C8B-B14F-4D97-AF65-F5344CB8AC3E}">
        <p14:creationId xmlns:p14="http://schemas.microsoft.com/office/powerpoint/2010/main" val="1253686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91FD374-45C7-C8E6-86DB-2C656438F12C}"/>
              </a:ext>
            </a:extLst>
          </p:cNvPr>
          <p:cNvPicPr>
            <a:picLocks noGrp="1" noChangeAspect="1"/>
          </p:cNvPicPr>
          <p:nvPr>
            <p:ph idx="1"/>
          </p:nvPr>
        </p:nvPicPr>
        <p:blipFill>
          <a:blip r:embed="rId2"/>
          <a:stretch>
            <a:fillRect/>
          </a:stretch>
        </p:blipFill>
        <p:spPr>
          <a:xfrm>
            <a:off x="1334404" y="643466"/>
            <a:ext cx="9523191" cy="5571067"/>
          </a:xfrm>
          <a:prstGeom prst="rect">
            <a:avLst/>
          </a:prstGeom>
        </p:spPr>
      </p:pic>
    </p:spTree>
    <p:extLst>
      <p:ext uri="{BB962C8B-B14F-4D97-AF65-F5344CB8AC3E}">
        <p14:creationId xmlns:p14="http://schemas.microsoft.com/office/powerpoint/2010/main" val="3887611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7E78007-5D3A-B193-2B1B-ECFC8C9B8672}"/>
              </a:ext>
            </a:extLst>
          </p:cNvPr>
          <p:cNvPicPr>
            <a:picLocks noGrp="1" noChangeAspect="1"/>
          </p:cNvPicPr>
          <p:nvPr>
            <p:ph idx="1"/>
          </p:nvPr>
        </p:nvPicPr>
        <p:blipFill>
          <a:blip r:embed="rId2"/>
          <a:stretch>
            <a:fillRect/>
          </a:stretch>
        </p:blipFill>
        <p:spPr>
          <a:xfrm>
            <a:off x="2073569" y="643466"/>
            <a:ext cx="8044862" cy="5571067"/>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3B49D81-90A0-EF33-FF63-FCB1F74F6D5B}"/>
              </a:ext>
            </a:extLst>
          </p:cNvPr>
          <p:cNvPicPr>
            <a:picLocks noGrp="1" noChangeAspect="1"/>
          </p:cNvPicPr>
          <p:nvPr>
            <p:ph idx="1"/>
          </p:nvPr>
        </p:nvPicPr>
        <p:blipFill>
          <a:blip r:embed="rId2"/>
          <a:stretch>
            <a:fillRect/>
          </a:stretch>
        </p:blipFill>
        <p:spPr>
          <a:xfrm>
            <a:off x="2940127" y="1825625"/>
            <a:ext cx="6311746" cy="4351338"/>
          </a:xfrm>
        </p:spPr>
      </p:pic>
    </p:spTree>
    <p:extLst>
      <p:ext uri="{BB962C8B-B14F-4D97-AF65-F5344CB8AC3E}">
        <p14:creationId xmlns:p14="http://schemas.microsoft.com/office/powerpoint/2010/main" val="3275997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84A816D-3E41-0507-2EF3-EE75361A0FDE}"/>
              </a:ext>
            </a:extLst>
          </p:cNvPr>
          <p:cNvPicPr>
            <a:picLocks noGrp="1" noChangeAspect="1"/>
          </p:cNvPicPr>
          <p:nvPr>
            <p:ph idx="1"/>
          </p:nvPr>
        </p:nvPicPr>
        <p:blipFill>
          <a:blip r:embed="rId2"/>
          <a:stretch>
            <a:fillRect/>
          </a:stretch>
        </p:blipFill>
        <p:spPr>
          <a:xfrm>
            <a:off x="2646874" y="1825625"/>
            <a:ext cx="6898252" cy="4351338"/>
          </a:xfrm>
        </p:spPr>
      </p:pic>
    </p:spTree>
    <p:extLst>
      <p:ext uri="{BB962C8B-B14F-4D97-AF65-F5344CB8AC3E}">
        <p14:creationId xmlns:p14="http://schemas.microsoft.com/office/powerpoint/2010/main" val="72777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6A010E-5EDE-C80B-0A76-A0560F67963A}"/>
              </a:ext>
            </a:extLst>
          </p:cNvPr>
          <p:cNvSpPr>
            <a:spLocks noGrp="1"/>
          </p:cNvSpPr>
          <p:nvPr>
            <p:ph type="title"/>
          </p:nvPr>
        </p:nvSpPr>
        <p:spPr/>
        <p:txBody>
          <a:bodyPr/>
          <a:lstStyle/>
          <a:p>
            <a:r>
              <a:rPr lang="en-US" dirty="0"/>
              <a:t>Home-Use Laser and Light Source </a:t>
            </a:r>
            <a:br>
              <a:rPr lang="en-US" dirty="0"/>
            </a:br>
            <a:r>
              <a:rPr lang="en-US" dirty="0"/>
              <a:t>Devices for Hair Removal</a:t>
            </a:r>
          </a:p>
        </p:txBody>
      </p:sp>
      <p:sp>
        <p:nvSpPr>
          <p:cNvPr id="3" name="Content Placeholder 2">
            <a:extLst>
              <a:ext uri="{FF2B5EF4-FFF2-40B4-BE49-F238E27FC236}">
                <a16:creationId xmlns:a16="http://schemas.microsoft.com/office/drawing/2014/main" id="{0DA19F75-9675-9C1E-1C2F-6E96FACF45CF}"/>
              </a:ext>
            </a:extLst>
          </p:cNvPr>
          <p:cNvSpPr>
            <a:spLocks noGrp="1"/>
          </p:cNvSpPr>
          <p:nvPr>
            <p:ph idx="1"/>
          </p:nvPr>
        </p:nvSpPr>
        <p:spPr/>
        <p:txBody>
          <a:bodyPr>
            <a:normAutofit fontScale="92500"/>
          </a:bodyPr>
          <a:lstStyle/>
          <a:p>
            <a:r>
              <a:rPr lang="en-US" dirty="0"/>
              <a:t>The evidence behind such devices is scant and limited to small noncontrolled studies. </a:t>
            </a:r>
          </a:p>
          <a:p>
            <a:r>
              <a:rPr lang="en-US" dirty="0"/>
              <a:t>A study demonstrated that a thermally based, home-use device was no better than shaving in removing hair, reducing hair density, or slowing hair regrowth. </a:t>
            </a:r>
          </a:p>
          <a:p>
            <a:r>
              <a:rPr lang="en-US" dirty="0"/>
              <a:t>In addition, the risk for devastating eye injuries with improper use of laser- and IPL-based devices and lack of medical training raises a dilemma of how much autonomy a patient should have with potentially harmful devices.</a:t>
            </a:r>
          </a:p>
          <a:p>
            <a:r>
              <a:rPr lang="en-US" dirty="0"/>
              <a:t>The appeal of having a personal device to remove unwanted hair in the privacy of one's home without the expense and inconvenience of multiple dermatologist or spa visits will likely drive the development of additional home-use devices.</a:t>
            </a:r>
          </a:p>
        </p:txBody>
      </p:sp>
    </p:spTree>
    <p:extLst>
      <p:ext uri="{BB962C8B-B14F-4D97-AF65-F5344CB8AC3E}">
        <p14:creationId xmlns:p14="http://schemas.microsoft.com/office/powerpoint/2010/main" val="2815596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6828</TotalTime>
  <Words>915</Words>
  <Application>Microsoft Office PowerPoint</Application>
  <PresentationFormat>Widescreen</PresentationFormat>
  <Paragraphs>33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Futura PT Book</vt:lpstr>
      <vt:lpstr>Futura PT Demi</vt:lpstr>
      <vt:lpstr>Office Theme</vt:lpstr>
      <vt:lpstr>PowerPoint Presentation</vt:lpstr>
      <vt:lpstr>Post-Procedure Care</vt:lpstr>
      <vt:lpstr>Medical Conditions Treated with Laser  Hair Removal</vt:lpstr>
      <vt:lpstr>PowerPoint Presentation</vt:lpstr>
      <vt:lpstr>PowerPoint Presentation</vt:lpstr>
      <vt:lpstr>Long-Term Efficay</vt:lpstr>
      <vt:lpstr>Complications</vt:lpstr>
      <vt:lpstr>PowerPoint Presentation</vt:lpstr>
      <vt:lpstr>PowerPoint Presentation</vt:lpstr>
      <vt:lpstr>PowerPoint Presentation</vt:lpstr>
      <vt:lpstr>PowerPoint Presentation</vt:lpstr>
      <vt:lpstr>PowerPoint Presentation</vt:lpstr>
      <vt:lpstr>Home-Use Laser and Light Source  Devices for Hair Removal</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2023-04-11T22:48:50Z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