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51"/>
  </p:notesMasterIdLst>
  <p:sldIdLst>
    <p:sldId id="256" r:id="rId5"/>
    <p:sldId id="266" r:id="rId6"/>
    <p:sldId id="440" r:id="rId7"/>
    <p:sldId id="437" r:id="rId8"/>
    <p:sldId id="290" r:id="rId9"/>
    <p:sldId id="429" r:id="rId10"/>
    <p:sldId id="439" r:id="rId11"/>
    <p:sldId id="441" r:id="rId12"/>
    <p:sldId id="442" r:id="rId13"/>
    <p:sldId id="443" r:id="rId14"/>
    <p:sldId id="444" r:id="rId15"/>
    <p:sldId id="445" r:id="rId16"/>
    <p:sldId id="446" r:id="rId17"/>
    <p:sldId id="447" r:id="rId18"/>
    <p:sldId id="448" r:id="rId19"/>
    <p:sldId id="449" r:id="rId20"/>
    <p:sldId id="450" r:id="rId21"/>
    <p:sldId id="451" r:id="rId22"/>
    <p:sldId id="452" r:id="rId23"/>
    <p:sldId id="453" r:id="rId24"/>
    <p:sldId id="454" r:id="rId25"/>
    <p:sldId id="455" r:id="rId26"/>
    <p:sldId id="456" r:id="rId27"/>
    <p:sldId id="457" r:id="rId28"/>
    <p:sldId id="458" r:id="rId29"/>
    <p:sldId id="459" r:id="rId30"/>
    <p:sldId id="460" r:id="rId31"/>
    <p:sldId id="461" r:id="rId32"/>
    <p:sldId id="462" r:id="rId33"/>
    <p:sldId id="463" r:id="rId34"/>
    <p:sldId id="464" r:id="rId35"/>
    <p:sldId id="465" r:id="rId36"/>
    <p:sldId id="466" r:id="rId37"/>
    <p:sldId id="467" r:id="rId38"/>
    <p:sldId id="468" r:id="rId39"/>
    <p:sldId id="469" r:id="rId40"/>
    <p:sldId id="470" r:id="rId41"/>
    <p:sldId id="471" r:id="rId42"/>
    <p:sldId id="472" r:id="rId43"/>
    <p:sldId id="473" r:id="rId44"/>
    <p:sldId id="474" r:id="rId45"/>
    <p:sldId id="475" r:id="rId46"/>
    <p:sldId id="476" r:id="rId47"/>
    <p:sldId id="477" r:id="rId48"/>
    <p:sldId id="478" r:id="rId49"/>
    <p:sldId id="436"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8" d="100"/>
          <a:sy n="78" d="100"/>
        </p:scale>
        <p:origin x="878" y="43"/>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2023-04-11</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029072" y="4110609"/>
            <a:ext cx="7956659" cy="707886"/>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a:solidFill>
                  <a:schemeClr val="bg1"/>
                </a:solidFill>
                <a:latin typeface="Futura PT Demi" panose="020B0702020204020303" pitchFamily="34" charset="0"/>
              </a:rPr>
              <a:t>The Chemistry of Peels</a:t>
            </a:r>
            <a:endParaRPr lang="en-CA" b="0" dirty="0">
              <a:solidFill>
                <a:schemeClr val="bg1"/>
              </a:solidFill>
              <a:latin typeface="Futura PT Demi" panose="020B0702020204020303" pitchFamily="34" charset="0"/>
            </a:endParaRP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E9BF21E-73F4-4826-06D9-8088E47809A2}"/>
              </a:ext>
            </a:extLst>
          </p:cNvPr>
          <p:cNvPicPr>
            <a:picLocks noChangeAspect="1"/>
          </p:cNvPicPr>
          <p:nvPr/>
        </p:nvPicPr>
        <p:blipFill>
          <a:blip r:embed="rId2"/>
          <a:stretch>
            <a:fillRect/>
          </a:stretch>
        </p:blipFill>
        <p:spPr>
          <a:xfrm>
            <a:off x="1400175" y="1681162"/>
            <a:ext cx="9391650" cy="3495675"/>
          </a:xfrm>
          <a:prstGeom prst="rect">
            <a:avLst/>
          </a:prstGeom>
        </p:spPr>
      </p:pic>
    </p:spTree>
    <p:extLst>
      <p:ext uri="{BB962C8B-B14F-4D97-AF65-F5344CB8AC3E}">
        <p14:creationId xmlns:p14="http://schemas.microsoft.com/office/powerpoint/2010/main" val="3458799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3C88A12-C30F-47D3-EDE2-C08D2D725DA5}"/>
              </a:ext>
            </a:extLst>
          </p:cNvPr>
          <p:cNvSpPr>
            <a:spLocks noGrp="1"/>
          </p:cNvSpPr>
          <p:nvPr>
            <p:ph type="title"/>
          </p:nvPr>
        </p:nvSpPr>
        <p:spPr/>
        <p:txBody>
          <a:bodyPr/>
          <a:lstStyle/>
          <a:p>
            <a:r>
              <a:rPr lang="en-US" dirty="0"/>
              <a:t>Introduction</a:t>
            </a:r>
          </a:p>
        </p:txBody>
      </p:sp>
      <p:sp>
        <p:nvSpPr>
          <p:cNvPr id="3" name="Content Placeholder 2">
            <a:extLst>
              <a:ext uri="{FF2B5EF4-FFF2-40B4-BE49-F238E27FC236}">
                <a16:creationId xmlns:a16="http://schemas.microsoft.com/office/drawing/2014/main" id="{28E1557C-B81F-AA1D-6D4A-16A3B15DEF9A}"/>
              </a:ext>
            </a:extLst>
          </p:cNvPr>
          <p:cNvSpPr>
            <a:spLocks noGrp="1"/>
          </p:cNvSpPr>
          <p:nvPr>
            <p:ph idx="1"/>
          </p:nvPr>
        </p:nvSpPr>
        <p:spPr/>
        <p:txBody>
          <a:bodyPr/>
          <a:lstStyle/>
          <a:p>
            <a:r>
              <a:rPr lang="en-US" dirty="0"/>
              <a:t>1. Acidity</a:t>
            </a:r>
          </a:p>
          <a:p>
            <a:r>
              <a:rPr lang="en-US" dirty="0"/>
              <a:t>2. Toxicity</a:t>
            </a:r>
          </a:p>
          <a:p>
            <a:r>
              <a:rPr lang="en-US" dirty="0"/>
              <a:t>3. Metabolic interactions</a:t>
            </a:r>
          </a:p>
        </p:txBody>
      </p:sp>
    </p:spTree>
    <p:extLst>
      <p:ext uri="{BB962C8B-B14F-4D97-AF65-F5344CB8AC3E}">
        <p14:creationId xmlns:p14="http://schemas.microsoft.com/office/powerpoint/2010/main" val="1961756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F79DAEDF-2151-F585-403E-72BB07DE166B}"/>
              </a:ext>
            </a:extLst>
          </p:cNvPr>
          <p:cNvSpPr txBox="1"/>
          <p:nvPr/>
        </p:nvSpPr>
        <p:spPr>
          <a:xfrm>
            <a:off x="701084" y="2070919"/>
            <a:ext cx="6096000" cy="923330"/>
          </a:xfrm>
          <a:prstGeom prst="rect">
            <a:avLst/>
          </a:prstGeom>
          <a:noFill/>
        </p:spPr>
        <p:txBody>
          <a:bodyPr wrap="square">
            <a:spAutoFit/>
          </a:bodyPr>
          <a:lstStyle/>
          <a:p>
            <a:pPr marL="285750" indent="-285750">
              <a:buFont typeface="Arial" panose="020B0604020202020204" pitchFamily="34" charset="0"/>
              <a:buChar char="•"/>
            </a:pPr>
            <a:r>
              <a:rPr lang="en-US" dirty="0"/>
              <a:t>Arrhenius Acids</a:t>
            </a:r>
          </a:p>
          <a:p>
            <a:pPr marL="285750" indent="-285750">
              <a:buFont typeface="Arial" panose="020B0604020202020204" pitchFamily="34" charset="0"/>
              <a:buChar char="•"/>
            </a:pPr>
            <a:r>
              <a:rPr lang="en-US" dirty="0" err="1"/>
              <a:t>Brønsted</a:t>
            </a:r>
            <a:r>
              <a:rPr lang="en-US" dirty="0"/>
              <a:t> Acids</a:t>
            </a:r>
          </a:p>
          <a:p>
            <a:pPr marL="285750" indent="-285750">
              <a:buFont typeface="Arial" panose="020B0604020202020204" pitchFamily="34" charset="0"/>
              <a:buChar char="•"/>
            </a:pPr>
            <a:r>
              <a:rPr lang="en-US" dirty="0"/>
              <a:t>Lewis Acids</a:t>
            </a:r>
          </a:p>
        </p:txBody>
      </p:sp>
      <p:sp>
        <p:nvSpPr>
          <p:cNvPr id="13" name="TextBox 12">
            <a:extLst>
              <a:ext uri="{FF2B5EF4-FFF2-40B4-BE49-F238E27FC236}">
                <a16:creationId xmlns:a16="http://schemas.microsoft.com/office/drawing/2014/main" id="{CAC5C3CC-0C75-DE64-F3A5-E3428DCD6BEB}"/>
              </a:ext>
            </a:extLst>
          </p:cNvPr>
          <p:cNvSpPr txBox="1"/>
          <p:nvPr/>
        </p:nvSpPr>
        <p:spPr>
          <a:xfrm>
            <a:off x="663519" y="3811598"/>
            <a:ext cx="8827603" cy="923330"/>
          </a:xfrm>
          <a:prstGeom prst="rect">
            <a:avLst/>
          </a:prstGeom>
          <a:noFill/>
        </p:spPr>
        <p:txBody>
          <a:bodyPr wrap="square">
            <a:spAutoFit/>
          </a:bodyPr>
          <a:lstStyle/>
          <a:p>
            <a:r>
              <a:rPr lang="en-US" dirty="0"/>
              <a:t>The stronger of two acids will have a higher K a than the weaker acid; the ratio of hydrogen ions to acid will be higher for the stronger acid because the stronger acid has a greater tendency to lose its proton</a:t>
            </a:r>
          </a:p>
        </p:txBody>
      </p:sp>
      <p:sp>
        <p:nvSpPr>
          <p:cNvPr id="2" name="Title 1">
            <a:extLst>
              <a:ext uri="{FF2B5EF4-FFF2-40B4-BE49-F238E27FC236}">
                <a16:creationId xmlns:a16="http://schemas.microsoft.com/office/drawing/2014/main" id="{93CA4A7C-45BB-28A3-0AFB-65FA3A633091}"/>
              </a:ext>
            </a:extLst>
          </p:cNvPr>
          <p:cNvSpPr>
            <a:spLocks noGrp="1"/>
          </p:cNvSpPr>
          <p:nvPr>
            <p:ph type="title"/>
          </p:nvPr>
        </p:nvSpPr>
        <p:spPr>
          <a:xfrm>
            <a:off x="701084" y="328450"/>
            <a:ext cx="10515600" cy="1325563"/>
          </a:xfrm>
        </p:spPr>
        <p:txBody>
          <a:bodyPr/>
          <a:lstStyle/>
          <a:p>
            <a:r>
              <a:rPr lang="en-US" dirty="0"/>
              <a:t>Useful Elements of Basic Chemistry</a:t>
            </a:r>
          </a:p>
        </p:txBody>
      </p:sp>
      <p:sp>
        <p:nvSpPr>
          <p:cNvPr id="3" name="Content Placeholder 2">
            <a:extLst>
              <a:ext uri="{FF2B5EF4-FFF2-40B4-BE49-F238E27FC236}">
                <a16:creationId xmlns:a16="http://schemas.microsoft.com/office/drawing/2014/main" id="{967FC4C6-9A74-7784-52A7-EBE6201AFDEF}"/>
              </a:ext>
            </a:extLst>
          </p:cNvPr>
          <p:cNvSpPr>
            <a:spLocks noGrp="1"/>
          </p:cNvSpPr>
          <p:nvPr>
            <p:ph idx="1"/>
          </p:nvPr>
        </p:nvSpPr>
        <p:spPr>
          <a:xfrm>
            <a:off x="701084" y="1654013"/>
            <a:ext cx="10515600" cy="4351338"/>
          </a:xfrm>
        </p:spPr>
        <p:txBody>
          <a:bodyPr/>
          <a:lstStyle/>
          <a:p>
            <a:pPr marL="0" indent="0">
              <a:buNone/>
            </a:pPr>
            <a:r>
              <a:rPr lang="en-US" dirty="0"/>
              <a:t>Acids</a:t>
            </a:r>
          </a:p>
          <a:p>
            <a:pPr marL="0" indent="0">
              <a:buNone/>
            </a:pPr>
            <a:endParaRPr lang="en-US" dirty="0"/>
          </a:p>
        </p:txBody>
      </p:sp>
      <p:sp>
        <p:nvSpPr>
          <p:cNvPr id="6" name="TextBox 5">
            <a:extLst>
              <a:ext uri="{FF2B5EF4-FFF2-40B4-BE49-F238E27FC236}">
                <a16:creationId xmlns:a16="http://schemas.microsoft.com/office/drawing/2014/main" id="{94432B8F-00A3-342D-B626-F274F51BC78A}"/>
              </a:ext>
            </a:extLst>
          </p:cNvPr>
          <p:cNvSpPr txBox="1"/>
          <p:nvPr/>
        </p:nvSpPr>
        <p:spPr>
          <a:xfrm>
            <a:off x="663519" y="3368016"/>
            <a:ext cx="6096000" cy="461665"/>
          </a:xfrm>
          <a:prstGeom prst="rect">
            <a:avLst/>
          </a:prstGeom>
          <a:noFill/>
        </p:spPr>
        <p:txBody>
          <a:bodyPr wrap="square">
            <a:spAutoFit/>
          </a:bodyPr>
          <a:lstStyle/>
          <a:p>
            <a:pPr marL="0" indent="0">
              <a:buNone/>
            </a:pPr>
            <a:r>
              <a:rPr lang="en-US" sz="2400" dirty="0"/>
              <a:t>Dissociation and </a:t>
            </a:r>
            <a:r>
              <a:rPr lang="en-US" sz="2400" dirty="0" err="1"/>
              <a:t>Equilbrium</a:t>
            </a:r>
            <a:endParaRPr lang="en-US" sz="2400" dirty="0"/>
          </a:p>
        </p:txBody>
      </p:sp>
    </p:spTree>
    <p:extLst>
      <p:ext uri="{BB962C8B-B14F-4D97-AF65-F5344CB8AC3E}">
        <p14:creationId xmlns:p14="http://schemas.microsoft.com/office/powerpoint/2010/main" val="23297435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427E714B-93FD-2744-6D8E-A14DC58001E7}"/>
              </a:ext>
            </a:extLst>
          </p:cNvPr>
          <p:cNvSpPr>
            <a:spLocks noGrp="1"/>
          </p:cNvSpPr>
          <p:nvPr>
            <p:ph idx="1"/>
          </p:nvPr>
        </p:nvSpPr>
        <p:spPr>
          <a:xfrm>
            <a:off x="838200" y="1553250"/>
            <a:ext cx="10515600" cy="4351338"/>
          </a:xfrm>
        </p:spPr>
        <p:txBody>
          <a:bodyPr>
            <a:normAutofit/>
          </a:bodyPr>
          <a:lstStyle/>
          <a:p>
            <a:r>
              <a:rPr lang="en-US" dirty="0"/>
              <a:t>For peelers, the notion of acid strength is very important, because stronger acids have a higher K a and a lower </a:t>
            </a:r>
            <a:r>
              <a:rPr lang="en-US" dirty="0" err="1"/>
              <a:t>pK</a:t>
            </a:r>
            <a:r>
              <a:rPr lang="en-US" dirty="0"/>
              <a:t> a than weaker acids.</a:t>
            </a:r>
          </a:p>
          <a:p>
            <a:r>
              <a:rPr lang="en-US" dirty="0"/>
              <a:t>For our classification, two parameters have to be taken into consideration for peelers:</a:t>
            </a:r>
          </a:p>
          <a:p>
            <a:r>
              <a:rPr lang="en-US" dirty="0"/>
              <a:t>1. The </a:t>
            </a:r>
            <a:r>
              <a:rPr lang="en-US" dirty="0" err="1"/>
              <a:t>pK</a:t>
            </a:r>
            <a:r>
              <a:rPr lang="en-US" dirty="0"/>
              <a:t> a, a synonym of the acid’s strength.</a:t>
            </a:r>
          </a:p>
          <a:p>
            <a:r>
              <a:rPr lang="en-US" dirty="0"/>
              <a:t>2. The pH, a synonym of the penetration for the selected acid.</a:t>
            </a:r>
          </a:p>
        </p:txBody>
      </p:sp>
      <p:sp>
        <p:nvSpPr>
          <p:cNvPr id="3" name="TextBox 2">
            <a:extLst>
              <a:ext uri="{FF2B5EF4-FFF2-40B4-BE49-F238E27FC236}">
                <a16:creationId xmlns:a16="http://schemas.microsoft.com/office/drawing/2014/main" id="{211FC8CC-B1AA-829C-A5AE-E4BC108FD308}"/>
              </a:ext>
            </a:extLst>
          </p:cNvPr>
          <p:cNvSpPr txBox="1"/>
          <p:nvPr/>
        </p:nvSpPr>
        <p:spPr>
          <a:xfrm>
            <a:off x="838200" y="568691"/>
            <a:ext cx="6096000" cy="769441"/>
          </a:xfrm>
          <a:prstGeom prst="rect">
            <a:avLst/>
          </a:prstGeom>
          <a:noFill/>
        </p:spPr>
        <p:txBody>
          <a:bodyPr wrap="square">
            <a:spAutoFit/>
          </a:bodyPr>
          <a:lstStyle/>
          <a:p>
            <a:pPr marL="0" indent="0">
              <a:buNone/>
            </a:pPr>
            <a:r>
              <a:rPr lang="en-US" sz="4400" dirty="0">
                <a:latin typeface="+mj-lt"/>
              </a:rPr>
              <a:t>Acid Strength</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86AA224D-2675-FABF-DDA8-88A3633DE142}"/>
              </a:ext>
            </a:extLst>
          </p:cNvPr>
          <p:cNvPicPr>
            <a:picLocks noChangeAspect="1"/>
          </p:cNvPicPr>
          <p:nvPr/>
        </p:nvPicPr>
        <p:blipFill>
          <a:blip r:embed="rId2"/>
          <a:stretch>
            <a:fillRect/>
          </a:stretch>
        </p:blipFill>
        <p:spPr>
          <a:xfrm>
            <a:off x="9523379" y="426497"/>
            <a:ext cx="1753917" cy="1753917"/>
          </a:xfrm>
          <a:prstGeom prst="rect">
            <a:avLst/>
          </a:prstGeom>
        </p:spPr>
      </p:pic>
      <p:pic>
        <p:nvPicPr>
          <p:cNvPr id="5" name="Picture 4">
            <a:extLst>
              <a:ext uri="{FF2B5EF4-FFF2-40B4-BE49-F238E27FC236}">
                <a16:creationId xmlns:a16="http://schemas.microsoft.com/office/drawing/2014/main" id="{08B61D30-8CC1-42D4-AA53-5A278527DFD0}"/>
              </a:ext>
            </a:extLst>
          </p:cNvPr>
          <p:cNvPicPr>
            <a:picLocks noChangeAspect="1"/>
          </p:cNvPicPr>
          <p:nvPr/>
        </p:nvPicPr>
        <p:blipFill>
          <a:blip r:embed="rId3"/>
          <a:stretch>
            <a:fillRect/>
          </a:stretch>
        </p:blipFill>
        <p:spPr>
          <a:xfrm>
            <a:off x="1428750" y="1485899"/>
            <a:ext cx="7873038" cy="4772025"/>
          </a:xfrm>
          <a:prstGeom prst="rect">
            <a:avLst/>
          </a:prstGeom>
        </p:spPr>
      </p:pic>
    </p:spTree>
    <p:extLst>
      <p:ext uri="{BB962C8B-B14F-4D97-AF65-F5344CB8AC3E}">
        <p14:creationId xmlns:p14="http://schemas.microsoft.com/office/powerpoint/2010/main" val="27157072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6799CD3-A87B-1974-BF4D-21CE2D64EAC0}"/>
              </a:ext>
            </a:extLst>
          </p:cNvPr>
          <p:cNvSpPr>
            <a:spLocks noGrp="1"/>
          </p:cNvSpPr>
          <p:nvPr>
            <p:ph type="title"/>
          </p:nvPr>
        </p:nvSpPr>
        <p:spPr/>
        <p:txBody>
          <a:bodyPr/>
          <a:lstStyle/>
          <a:p>
            <a:r>
              <a:rPr lang="en-US" dirty="0"/>
              <a:t>Polarity and the Inductive Effect</a:t>
            </a:r>
          </a:p>
        </p:txBody>
      </p:sp>
      <p:sp>
        <p:nvSpPr>
          <p:cNvPr id="4" name="Content Placeholder 3">
            <a:extLst>
              <a:ext uri="{FF2B5EF4-FFF2-40B4-BE49-F238E27FC236}">
                <a16:creationId xmlns:a16="http://schemas.microsoft.com/office/drawing/2014/main" id="{2FAF2C20-B7E7-F024-93A1-8FDB61B6B0DB}"/>
              </a:ext>
            </a:extLst>
          </p:cNvPr>
          <p:cNvSpPr>
            <a:spLocks noGrp="1"/>
          </p:cNvSpPr>
          <p:nvPr>
            <p:ph idx="1"/>
          </p:nvPr>
        </p:nvSpPr>
        <p:spPr/>
        <p:txBody>
          <a:bodyPr>
            <a:normAutofit fontScale="85000" lnSpcReduction="10000"/>
          </a:bodyPr>
          <a:lstStyle/>
          <a:p>
            <a:r>
              <a:rPr lang="en-US" dirty="0"/>
              <a:t>Polarity refers to the distribution of electrons in a bond, the region of space between two atomic nuclei where a pair of electrons is shared. </a:t>
            </a:r>
          </a:p>
          <a:p>
            <a:r>
              <a:rPr lang="en-US" dirty="0"/>
              <a:t>When two atoms have roughly the same electronegativity (ability to attract electrons), the electrons are shared evenly and spend equal time on either end of the bond. </a:t>
            </a:r>
          </a:p>
          <a:p>
            <a:r>
              <a:rPr lang="en-US" dirty="0"/>
              <a:t>When there is a significant difference in electronegativities of two bonded atoms, the electrons spend more time near the nucleus of the more electronegative element and an electrical dipole, or separation of charges, occurs, such that there is a partial negative charge localized on the electronegative element and a partial positive charge on the electropositive element. </a:t>
            </a:r>
          </a:p>
          <a:p>
            <a:r>
              <a:rPr lang="en-US" dirty="0"/>
              <a:t>Hydrogen is an electropositive element and accumulates a slightly positive charge when it is bonded to an electronegative element such as oxygen or chlorine.</a:t>
            </a:r>
          </a:p>
        </p:txBody>
      </p:sp>
    </p:spTree>
    <p:extLst>
      <p:ext uri="{BB962C8B-B14F-4D97-AF65-F5344CB8AC3E}">
        <p14:creationId xmlns:p14="http://schemas.microsoft.com/office/powerpoint/2010/main" val="8385282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C151A0-EBA1-0AFC-A6D2-ED6F58018CA9}"/>
              </a:ext>
            </a:extLst>
          </p:cNvPr>
          <p:cNvSpPr>
            <a:spLocks noGrp="1"/>
          </p:cNvSpPr>
          <p:nvPr>
            <p:ph type="title"/>
          </p:nvPr>
        </p:nvSpPr>
        <p:spPr/>
        <p:txBody>
          <a:bodyPr/>
          <a:lstStyle/>
          <a:p>
            <a:r>
              <a:rPr lang="en-US" dirty="0"/>
              <a:t>Do you know…</a:t>
            </a:r>
          </a:p>
        </p:txBody>
      </p:sp>
      <p:pic>
        <p:nvPicPr>
          <p:cNvPr id="7" name="Content Placeholder 6">
            <a:extLst>
              <a:ext uri="{FF2B5EF4-FFF2-40B4-BE49-F238E27FC236}">
                <a16:creationId xmlns:a16="http://schemas.microsoft.com/office/drawing/2014/main" id="{736432DC-74B4-8164-FFF0-E2ED892D7ECC}"/>
              </a:ext>
            </a:extLst>
          </p:cNvPr>
          <p:cNvPicPr>
            <a:picLocks noGrp="1" noChangeAspect="1"/>
          </p:cNvPicPr>
          <p:nvPr>
            <p:ph idx="1"/>
          </p:nvPr>
        </p:nvPicPr>
        <p:blipFill>
          <a:blip r:embed="rId2"/>
          <a:stretch>
            <a:fillRect/>
          </a:stretch>
        </p:blipFill>
        <p:spPr>
          <a:xfrm>
            <a:off x="1243012" y="2234406"/>
            <a:ext cx="9705975" cy="3533775"/>
          </a:xfrm>
        </p:spPr>
      </p:pic>
    </p:spTree>
    <p:extLst>
      <p:ext uri="{BB962C8B-B14F-4D97-AF65-F5344CB8AC3E}">
        <p14:creationId xmlns:p14="http://schemas.microsoft.com/office/powerpoint/2010/main" val="10173971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a:extLst>
              <a:ext uri="{FF2B5EF4-FFF2-40B4-BE49-F238E27FC236}">
                <a16:creationId xmlns:a16="http://schemas.microsoft.com/office/drawing/2014/main" id="{954604F4-F34A-2149-CDED-A8BEB2A2E423}"/>
              </a:ext>
            </a:extLst>
          </p:cNvPr>
          <p:cNvPicPr>
            <a:picLocks noGrp="1" noChangeAspect="1"/>
          </p:cNvPicPr>
          <p:nvPr>
            <p:ph idx="1"/>
          </p:nvPr>
        </p:nvPicPr>
        <p:blipFill>
          <a:blip r:embed="rId2"/>
          <a:stretch>
            <a:fillRect/>
          </a:stretch>
        </p:blipFill>
        <p:spPr>
          <a:xfrm>
            <a:off x="953741" y="1901825"/>
            <a:ext cx="7216853" cy="4351338"/>
          </a:xfrm>
        </p:spPr>
      </p:pic>
      <p:pic>
        <p:nvPicPr>
          <p:cNvPr id="6" name="Picture 5">
            <a:extLst>
              <a:ext uri="{FF2B5EF4-FFF2-40B4-BE49-F238E27FC236}">
                <a16:creationId xmlns:a16="http://schemas.microsoft.com/office/drawing/2014/main" id="{ED4E796B-1F04-00E3-453A-C9FA3A724BA2}"/>
              </a:ext>
            </a:extLst>
          </p:cNvPr>
          <p:cNvPicPr>
            <a:picLocks noChangeAspect="1"/>
          </p:cNvPicPr>
          <p:nvPr/>
        </p:nvPicPr>
        <p:blipFill>
          <a:blip r:embed="rId3"/>
          <a:stretch>
            <a:fillRect/>
          </a:stretch>
        </p:blipFill>
        <p:spPr>
          <a:xfrm>
            <a:off x="953741" y="1323655"/>
            <a:ext cx="4923810" cy="451528"/>
          </a:xfrm>
          <a:prstGeom prst="rect">
            <a:avLst/>
          </a:prstGeom>
        </p:spPr>
      </p:pic>
    </p:spTree>
    <p:extLst>
      <p:ext uri="{BB962C8B-B14F-4D97-AF65-F5344CB8AC3E}">
        <p14:creationId xmlns:p14="http://schemas.microsoft.com/office/powerpoint/2010/main" val="34851898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012E2C9C-FA6E-29D6-95A6-314DF81AACE7}"/>
              </a:ext>
            </a:extLst>
          </p:cNvPr>
          <p:cNvPicPr>
            <a:picLocks noGrp="1" noChangeAspect="1"/>
          </p:cNvPicPr>
          <p:nvPr>
            <p:ph idx="1"/>
          </p:nvPr>
        </p:nvPicPr>
        <p:blipFill>
          <a:blip r:embed="rId2"/>
          <a:stretch>
            <a:fillRect/>
          </a:stretch>
        </p:blipFill>
        <p:spPr>
          <a:xfrm>
            <a:off x="1304925" y="3163094"/>
            <a:ext cx="9582150" cy="1676400"/>
          </a:xfrm>
        </p:spPr>
      </p:pic>
    </p:spTree>
    <p:extLst>
      <p:ext uri="{BB962C8B-B14F-4D97-AF65-F5344CB8AC3E}">
        <p14:creationId xmlns:p14="http://schemas.microsoft.com/office/powerpoint/2010/main" val="19739589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6CD77FB1-38CE-6F5F-133A-82C76545FE17}"/>
              </a:ext>
            </a:extLst>
          </p:cNvPr>
          <p:cNvPicPr>
            <a:picLocks noGrp="1" noChangeAspect="1"/>
          </p:cNvPicPr>
          <p:nvPr>
            <p:ph idx="1"/>
          </p:nvPr>
        </p:nvPicPr>
        <p:blipFill>
          <a:blip r:embed="rId2"/>
          <a:stretch>
            <a:fillRect/>
          </a:stretch>
        </p:blipFill>
        <p:spPr>
          <a:xfrm>
            <a:off x="643467" y="1288880"/>
            <a:ext cx="10905066" cy="4280238"/>
          </a:xfrm>
          <a:prstGeom prst="rect">
            <a:avLst/>
          </a:prstGeom>
        </p:spPr>
      </p:pic>
    </p:spTree>
    <p:extLst>
      <p:ext uri="{BB962C8B-B14F-4D97-AF65-F5344CB8AC3E}">
        <p14:creationId xmlns:p14="http://schemas.microsoft.com/office/powerpoint/2010/main" val="8092037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2DFF3CE1-EC65-37ED-AF7F-7407CFE49350}"/>
              </a:ext>
            </a:extLst>
          </p:cNvPr>
          <p:cNvPicPr>
            <a:picLocks noGrp="1" noChangeAspect="1"/>
          </p:cNvPicPr>
          <p:nvPr>
            <p:ph idx="1"/>
          </p:nvPr>
        </p:nvPicPr>
        <p:blipFill>
          <a:blip r:embed="rId2"/>
          <a:stretch>
            <a:fillRect/>
          </a:stretch>
        </p:blipFill>
        <p:spPr>
          <a:xfrm>
            <a:off x="387829" y="1569094"/>
            <a:ext cx="10905066" cy="4880016"/>
          </a:xfrm>
          <a:prstGeom prst="rect">
            <a:avLst/>
          </a:prstGeom>
        </p:spPr>
      </p:pic>
    </p:spTree>
    <p:extLst>
      <p:ext uri="{BB962C8B-B14F-4D97-AF65-F5344CB8AC3E}">
        <p14:creationId xmlns:p14="http://schemas.microsoft.com/office/powerpoint/2010/main" val="38683730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5217D0F3-EF35-4565-A6E3-400140B19B5D}"/>
              </a:ext>
            </a:extLst>
          </p:cNvPr>
          <p:cNvPicPr>
            <a:picLocks noGrp="1" noChangeAspect="1"/>
          </p:cNvPicPr>
          <p:nvPr>
            <p:ph idx="1"/>
          </p:nvPr>
        </p:nvPicPr>
        <p:blipFill>
          <a:blip r:embed="rId2"/>
          <a:stretch>
            <a:fillRect/>
          </a:stretch>
        </p:blipFill>
        <p:spPr>
          <a:xfrm>
            <a:off x="643467" y="1261618"/>
            <a:ext cx="10905066" cy="4334762"/>
          </a:xfrm>
          <a:prstGeom prst="rect">
            <a:avLst/>
          </a:prstGeom>
        </p:spPr>
      </p:pic>
    </p:spTree>
    <p:extLst>
      <p:ext uri="{BB962C8B-B14F-4D97-AF65-F5344CB8AC3E}">
        <p14:creationId xmlns:p14="http://schemas.microsoft.com/office/powerpoint/2010/main" val="9954351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BE8027AB-FD79-5469-261E-B96C0201D472}"/>
              </a:ext>
            </a:extLst>
          </p:cNvPr>
          <p:cNvPicPr>
            <a:picLocks noGrp="1" noChangeAspect="1"/>
          </p:cNvPicPr>
          <p:nvPr>
            <p:ph idx="1"/>
          </p:nvPr>
        </p:nvPicPr>
        <p:blipFill>
          <a:blip r:embed="rId2"/>
          <a:stretch>
            <a:fillRect/>
          </a:stretch>
        </p:blipFill>
        <p:spPr>
          <a:xfrm>
            <a:off x="643467" y="1479719"/>
            <a:ext cx="10905066" cy="3898560"/>
          </a:xfrm>
          <a:prstGeom prst="rect">
            <a:avLst/>
          </a:prstGeom>
        </p:spPr>
      </p:pic>
    </p:spTree>
    <p:extLst>
      <p:ext uri="{BB962C8B-B14F-4D97-AF65-F5344CB8AC3E}">
        <p14:creationId xmlns:p14="http://schemas.microsoft.com/office/powerpoint/2010/main" val="6743086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65434DED-15CA-B3D3-F5C0-5C02707A7ECC}"/>
              </a:ext>
            </a:extLst>
          </p:cNvPr>
          <p:cNvPicPr>
            <a:picLocks noGrp="1" noChangeAspect="1"/>
          </p:cNvPicPr>
          <p:nvPr>
            <p:ph idx="1"/>
          </p:nvPr>
        </p:nvPicPr>
        <p:blipFill>
          <a:blip r:embed="rId2"/>
          <a:stretch>
            <a:fillRect/>
          </a:stretch>
        </p:blipFill>
        <p:spPr>
          <a:xfrm>
            <a:off x="1681316" y="1185968"/>
            <a:ext cx="8164182" cy="4959740"/>
          </a:xfrm>
          <a:prstGeom prst="rect">
            <a:avLst/>
          </a:prstGeom>
        </p:spPr>
      </p:pic>
    </p:spTree>
    <p:extLst>
      <p:ext uri="{BB962C8B-B14F-4D97-AF65-F5344CB8AC3E}">
        <p14:creationId xmlns:p14="http://schemas.microsoft.com/office/powerpoint/2010/main" val="34778984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8DDAD32E-EABF-0556-E64A-21C42B4F12CA}"/>
              </a:ext>
            </a:extLst>
          </p:cNvPr>
          <p:cNvPicPr>
            <a:picLocks noGrp="1" noChangeAspect="1"/>
          </p:cNvPicPr>
          <p:nvPr>
            <p:ph idx="1"/>
          </p:nvPr>
        </p:nvPicPr>
        <p:blipFill>
          <a:blip r:embed="rId2"/>
          <a:stretch>
            <a:fillRect/>
          </a:stretch>
        </p:blipFill>
        <p:spPr>
          <a:xfrm>
            <a:off x="2838066" y="643466"/>
            <a:ext cx="6515867" cy="5571067"/>
          </a:xfrm>
          <a:prstGeom prst="rect">
            <a:avLst/>
          </a:prstGeom>
        </p:spPr>
      </p:pic>
    </p:spTree>
    <p:extLst>
      <p:ext uri="{BB962C8B-B14F-4D97-AF65-F5344CB8AC3E}">
        <p14:creationId xmlns:p14="http://schemas.microsoft.com/office/powerpoint/2010/main" val="38076683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F2150D59-A82B-A19C-33E9-D8F7E9A47877}"/>
              </a:ext>
            </a:extLst>
          </p:cNvPr>
          <p:cNvPicPr>
            <a:picLocks noGrp="1" noChangeAspect="1"/>
          </p:cNvPicPr>
          <p:nvPr>
            <p:ph idx="1"/>
          </p:nvPr>
        </p:nvPicPr>
        <p:blipFill>
          <a:blip r:embed="rId2"/>
          <a:stretch>
            <a:fillRect/>
          </a:stretch>
        </p:blipFill>
        <p:spPr>
          <a:xfrm>
            <a:off x="643467" y="1943184"/>
            <a:ext cx="10905066" cy="2971630"/>
          </a:xfrm>
          <a:prstGeom prst="rect">
            <a:avLst/>
          </a:prstGeom>
        </p:spPr>
      </p:pic>
    </p:spTree>
    <p:extLst>
      <p:ext uri="{BB962C8B-B14F-4D97-AF65-F5344CB8AC3E}">
        <p14:creationId xmlns:p14="http://schemas.microsoft.com/office/powerpoint/2010/main" val="11591196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F712FCC-6822-9C42-A796-9BA1C8936508}"/>
              </a:ext>
            </a:extLst>
          </p:cNvPr>
          <p:cNvSpPr>
            <a:spLocks noGrp="1"/>
          </p:cNvSpPr>
          <p:nvPr>
            <p:ph type="title"/>
          </p:nvPr>
        </p:nvSpPr>
        <p:spPr/>
        <p:txBody>
          <a:bodyPr/>
          <a:lstStyle/>
          <a:p>
            <a:r>
              <a:rPr lang="en-US" dirty="0"/>
              <a:t>Neutralization</a:t>
            </a:r>
          </a:p>
        </p:txBody>
      </p:sp>
      <p:sp>
        <p:nvSpPr>
          <p:cNvPr id="3" name="Content Placeholder 2">
            <a:extLst>
              <a:ext uri="{FF2B5EF4-FFF2-40B4-BE49-F238E27FC236}">
                <a16:creationId xmlns:a16="http://schemas.microsoft.com/office/drawing/2014/main" id="{EDBABC2E-925E-17B6-EF17-DDF853FA1518}"/>
              </a:ext>
            </a:extLst>
          </p:cNvPr>
          <p:cNvSpPr>
            <a:spLocks noGrp="1"/>
          </p:cNvSpPr>
          <p:nvPr>
            <p:ph idx="1"/>
          </p:nvPr>
        </p:nvSpPr>
        <p:spPr/>
        <p:txBody>
          <a:bodyPr/>
          <a:lstStyle/>
          <a:p>
            <a:r>
              <a:rPr lang="en-US" dirty="0"/>
              <a:t>Neutralization of the chemical peeling agent is an important step, the timing of which is determined by either the frost in the skin or how much contact time the peel has with the skin. Neutralization is achieved by a majority of peelers applying cold water or wet, cool towels to the face following the frost. According to physical chemistry, using water just after the frost provokes an exothermic reaction that can provoke a “cold” burn. Other neutralizing agents that can be used include bicarbonate spray or </a:t>
            </a:r>
            <a:r>
              <a:rPr lang="en-US" dirty="0" err="1"/>
              <a:t>soapless</a:t>
            </a:r>
            <a:r>
              <a:rPr lang="en-US" dirty="0"/>
              <a:t> cleansers. Peeling agents for which this neutralization step is less important include salicylic acid, </a:t>
            </a:r>
            <a:r>
              <a:rPr lang="en-US" dirty="0" err="1"/>
              <a:t>Jessner’s</a:t>
            </a:r>
            <a:r>
              <a:rPr lang="en-US" dirty="0"/>
              <a:t> solution, TCA, and phenol.</a:t>
            </a:r>
          </a:p>
        </p:txBody>
      </p:sp>
    </p:spTree>
    <p:extLst>
      <p:ext uri="{BB962C8B-B14F-4D97-AF65-F5344CB8AC3E}">
        <p14:creationId xmlns:p14="http://schemas.microsoft.com/office/powerpoint/2010/main" val="14265763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764FB484-D1A2-7A3F-E8AC-3BEAA206F55D}"/>
              </a:ext>
            </a:extLst>
          </p:cNvPr>
          <p:cNvPicPr>
            <a:picLocks noGrp="1" noChangeAspect="1"/>
          </p:cNvPicPr>
          <p:nvPr>
            <p:ph idx="1"/>
          </p:nvPr>
        </p:nvPicPr>
        <p:blipFill>
          <a:blip r:embed="rId2"/>
          <a:stretch>
            <a:fillRect/>
          </a:stretch>
        </p:blipFill>
        <p:spPr>
          <a:xfrm>
            <a:off x="2213724" y="643466"/>
            <a:ext cx="7764552" cy="5571067"/>
          </a:xfrm>
          <a:prstGeom prst="rect">
            <a:avLst/>
          </a:prstGeom>
        </p:spPr>
      </p:pic>
    </p:spTree>
    <p:extLst>
      <p:ext uri="{BB962C8B-B14F-4D97-AF65-F5344CB8AC3E}">
        <p14:creationId xmlns:p14="http://schemas.microsoft.com/office/powerpoint/2010/main" val="39807854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24CC24B-EA04-18F8-16BA-4D654936E6F0}"/>
              </a:ext>
            </a:extLst>
          </p:cNvPr>
          <p:cNvSpPr>
            <a:spLocks noGrp="1"/>
          </p:cNvSpPr>
          <p:nvPr>
            <p:ph type="title"/>
          </p:nvPr>
        </p:nvSpPr>
        <p:spPr/>
        <p:txBody>
          <a:bodyPr/>
          <a:lstStyle/>
          <a:p>
            <a:r>
              <a:rPr lang="en-US" dirty="0"/>
              <a:t>Anatomy of the Skin</a:t>
            </a:r>
          </a:p>
        </p:txBody>
      </p:sp>
      <p:sp>
        <p:nvSpPr>
          <p:cNvPr id="3" name="Content Placeholder 2">
            <a:extLst>
              <a:ext uri="{FF2B5EF4-FFF2-40B4-BE49-F238E27FC236}">
                <a16:creationId xmlns:a16="http://schemas.microsoft.com/office/drawing/2014/main" id="{265CA685-ACA5-9FB4-2237-092B9F7BAEBB}"/>
              </a:ext>
            </a:extLst>
          </p:cNvPr>
          <p:cNvSpPr>
            <a:spLocks noGrp="1"/>
          </p:cNvSpPr>
          <p:nvPr>
            <p:ph idx="1"/>
          </p:nvPr>
        </p:nvSpPr>
        <p:spPr/>
        <p:txBody>
          <a:bodyPr>
            <a:normAutofit fontScale="70000" lnSpcReduction="20000"/>
          </a:bodyPr>
          <a:lstStyle/>
          <a:p>
            <a:r>
              <a:rPr lang="en-US" dirty="0"/>
              <a:t>There is more water in the dermis than in the epidermis. This is due to the presence of blood, glycosaminoglycans (GAGs), and lymph in the dermis, all of which have a high water content, as well as the fact that the epidermis is in contact with a more or less dehydrated environment.</a:t>
            </a:r>
          </a:p>
          <a:p>
            <a:r>
              <a:rPr lang="en-US" dirty="0"/>
              <a:t>There are more proteins (keratin) in the epidermis than in the dermis, whereas more carbohydrates and lipids exist in the dermis, and there are even more in the subcutaneous layer than in the dermis.</a:t>
            </a:r>
          </a:p>
          <a:p>
            <a:r>
              <a:rPr lang="en-US" dirty="0"/>
              <a:t>The most important molecule in the epidermis is a fibrous and corneal protein, keratin, that protects and takes part, through its continuous production by the keratinocytes, in the complete replacement of the epidermis every 27 days.</a:t>
            </a:r>
          </a:p>
          <a:p>
            <a:r>
              <a:rPr lang="en-US" dirty="0"/>
              <a:t>The most important molecules of the dermis are collagen, elastin, GAGs, and the proteoglycans. Collagen and elastin are proteins, whereas GAGs (e.g., hyaluronic acid) and the proteoglycans are biological polymers formed mainly by sugars that retain water.</a:t>
            </a:r>
          </a:p>
          <a:p>
            <a:r>
              <a:rPr lang="en-US" dirty="0"/>
              <a:t>Collagen constitutes the skin’s structural resource and is the most abundant protein in the human body. It is formed mainly by glycine, proline, and hydroxyproline. It is one of the most resistant natural proteins and helps give the skin structural support. Elastin is similar to collagen, but it is an extensible protein responsible for elasticity; hence its name. It has two unique polypeptides, </a:t>
            </a:r>
            <a:r>
              <a:rPr lang="en-US" dirty="0" err="1"/>
              <a:t>desmosine</a:t>
            </a:r>
            <a:r>
              <a:rPr lang="en-US" dirty="0"/>
              <a:t> and </a:t>
            </a:r>
            <a:r>
              <a:rPr lang="en-US" dirty="0" err="1"/>
              <a:t>isodesmosine</a:t>
            </a:r>
            <a:r>
              <a:rPr lang="en-US" dirty="0"/>
              <a:t>.</a:t>
            </a:r>
          </a:p>
        </p:txBody>
      </p:sp>
    </p:spTree>
    <p:extLst>
      <p:ext uri="{BB962C8B-B14F-4D97-AF65-F5344CB8AC3E}">
        <p14:creationId xmlns:p14="http://schemas.microsoft.com/office/powerpoint/2010/main" val="18327685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19ED99D-790F-2303-8E35-A59096CC0036}"/>
              </a:ext>
            </a:extLst>
          </p:cNvPr>
          <p:cNvSpPr>
            <a:spLocks noGrp="1"/>
          </p:cNvSpPr>
          <p:nvPr>
            <p:ph idx="1"/>
          </p:nvPr>
        </p:nvSpPr>
        <p:spPr/>
        <p:txBody>
          <a:bodyPr>
            <a:normAutofit fontScale="92500" lnSpcReduction="20000"/>
          </a:bodyPr>
          <a:lstStyle/>
          <a:p>
            <a:r>
              <a:rPr lang="en-US" dirty="0"/>
              <a:t>The GAGs contain specific sugars such as glucosamine sulfate, N-acetylglucosamine, and glucosamine hydrochloride, all very capable of attracting water. They form long chains of molecules, such as hyaluronic acid, keratin sulfate, heparin, </a:t>
            </a:r>
            <a:r>
              <a:rPr lang="en-US" dirty="0" err="1"/>
              <a:t>dermatin</a:t>
            </a:r>
            <a:r>
              <a:rPr lang="en-US" dirty="0"/>
              <a:t>, and chondroitin, that retain up to 1000 times their weight in water.</a:t>
            </a:r>
          </a:p>
          <a:p>
            <a:r>
              <a:rPr lang="en-US" dirty="0"/>
              <a:t>The hypodermis or subcutaneous tissue consists mainly of fat, although this tissue accounts for a completely different chemical interaction with peeling solutions. Chemical peels are not meant to extend down into the subcutaneous layer, so this is not discussed.</a:t>
            </a:r>
          </a:p>
          <a:p>
            <a:r>
              <a:rPr lang="en-US" dirty="0"/>
              <a:t>The different molecular composition of the different levels of the skin may explain the variability of the interactions and the results obtained. These benefits are correlated to the penetration level achieved when using a given peeling agent.</a:t>
            </a:r>
          </a:p>
        </p:txBody>
      </p:sp>
    </p:spTree>
    <p:extLst>
      <p:ext uri="{BB962C8B-B14F-4D97-AF65-F5344CB8AC3E}">
        <p14:creationId xmlns:p14="http://schemas.microsoft.com/office/powerpoint/2010/main" val="4018140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4748150-D321-F9FE-41DD-FE42C677D9DE}"/>
              </a:ext>
            </a:extLst>
          </p:cNvPr>
          <p:cNvSpPr>
            <a:spLocks noGrp="1"/>
          </p:cNvSpPr>
          <p:nvPr>
            <p:ph idx="1"/>
          </p:nvPr>
        </p:nvSpPr>
        <p:spPr/>
        <p:txBody>
          <a:bodyPr>
            <a:normAutofit fontScale="85000" lnSpcReduction="20000"/>
          </a:bodyPr>
          <a:lstStyle/>
          <a:p>
            <a:r>
              <a:rPr lang="en-US" dirty="0"/>
              <a:t>It is likewise for the </a:t>
            </a:r>
            <a:r>
              <a:rPr lang="en-US" dirty="0" err="1"/>
              <a:t>pH.</a:t>
            </a:r>
            <a:r>
              <a:rPr lang="en-US" dirty="0"/>
              <a:t> Although the pH of the epidermis is a well-established number, the pH of the dermis is not an exact value and has been difficult to measure precisely.</a:t>
            </a:r>
          </a:p>
          <a:p>
            <a:r>
              <a:rPr lang="en-US" dirty="0"/>
              <a:t>The epidermal acid layer or mantel is the result of sebum secretion and sweat. It protects the skin and makes it less vulnerable from attacks by microorganisms such as bacteria and fungi. A healthy epidermis has a slightly acidic pH with a range between 4.2 and 5.6. It varies from one part of the skin to another and, in general, is more acidic in men than in women.</a:t>
            </a:r>
          </a:p>
          <a:p>
            <a:r>
              <a:rPr lang="en-US" dirty="0"/>
              <a:t>The pH of the epidermis also varies depending on its different layers. For a “skin” pH of around 5 we will find a pH near 5.6 in the corneal layer and one of 4.8 in the deep layers of the epidermis, which are rich in corneocytes and melanocytes. Finally, dry skin is more acidic than oily skin, which can reach pH 6.</a:t>
            </a:r>
          </a:p>
          <a:p>
            <a:r>
              <a:rPr lang="en-US" dirty="0"/>
              <a:t>Because the dermis contains a significant amount of fluid and blood, we can presume the pH to be 6 to 6.5, and it is slightly less acidic than the epidermis, with a pH of 6 for the papillary dermis and 7 for the vascular reticular dermis.</a:t>
            </a:r>
          </a:p>
        </p:txBody>
      </p:sp>
    </p:spTree>
    <p:extLst>
      <p:ext uri="{BB962C8B-B14F-4D97-AF65-F5344CB8AC3E}">
        <p14:creationId xmlns:p14="http://schemas.microsoft.com/office/powerpoint/2010/main" val="33529615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66A5DD08-4E5D-6F8B-A35A-7B3D16AE03B9}"/>
              </a:ext>
            </a:extLst>
          </p:cNvPr>
          <p:cNvPicPr>
            <a:picLocks noGrp="1" noChangeAspect="1"/>
          </p:cNvPicPr>
          <p:nvPr>
            <p:ph idx="1"/>
          </p:nvPr>
        </p:nvPicPr>
        <p:blipFill>
          <a:blip r:embed="rId2"/>
          <a:stretch>
            <a:fillRect/>
          </a:stretch>
        </p:blipFill>
        <p:spPr>
          <a:xfrm>
            <a:off x="643467" y="2283967"/>
            <a:ext cx="10905066" cy="2290064"/>
          </a:xfrm>
          <a:prstGeom prst="rect">
            <a:avLst/>
          </a:prstGeom>
        </p:spPr>
      </p:pic>
    </p:spTree>
    <p:extLst>
      <p:ext uri="{BB962C8B-B14F-4D97-AF65-F5344CB8AC3E}">
        <p14:creationId xmlns:p14="http://schemas.microsoft.com/office/powerpoint/2010/main" val="41588339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CECB80E6-43F6-A04B-1821-774C348861A0}"/>
              </a:ext>
            </a:extLst>
          </p:cNvPr>
          <p:cNvPicPr>
            <a:picLocks noGrp="1" noChangeAspect="1"/>
          </p:cNvPicPr>
          <p:nvPr>
            <p:ph idx="1"/>
          </p:nvPr>
        </p:nvPicPr>
        <p:blipFill>
          <a:blip r:embed="rId2"/>
          <a:stretch>
            <a:fillRect/>
          </a:stretch>
        </p:blipFill>
        <p:spPr>
          <a:xfrm>
            <a:off x="570271" y="1518344"/>
            <a:ext cx="10457152" cy="4444289"/>
          </a:xfrm>
          <a:prstGeom prst="rect">
            <a:avLst/>
          </a:prstGeom>
        </p:spPr>
      </p:pic>
    </p:spTree>
    <p:extLst>
      <p:ext uri="{BB962C8B-B14F-4D97-AF65-F5344CB8AC3E}">
        <p14:creationId xmlns:p14="http://schemas.microsoft.com/office/powerpoint/2010/main" val="25133691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38FD3A4-B9FA-CE14-D233-A113572E70E1}"/>
              </a:ext>
            </a:extLst>
          </p:cNvPr>
          <p:cNvPicPr>
            <a:picLocks noGrp="1" noChangeAspect="1"/>
          </p:cNvPicPr>
          <p:nvPr>
            <p:ph idx="1"/>
          </p:nvPr>
        </p:nvPicPr>
        <p:blipFill>
          <a:blip r:embed="rId2"/>
          <a:stretch>
            <a:fillRect/>
          </a:stretch>
        </p:blipFill>
        <p:spPr>
          <a:xfrm>
            <a:off x="643467" y="2379387"/>
            <a:ext cx="10905066" cy="2099224"/>
          </a:xfrm>
          <a:prstGeom prst="rect">
            <a:avLst/>
          </a:prstGeom>
        </p:spPr>
      </p:pic>
    </p:spTree>
    <p:extLst>
      <p:ext uri="{BB962C8B-B14F-4D97-AF65-F5344CB8AC3E}">
        <p14:creationId xmlns:p14="http://schemas.microsoft.com/office/powerpoint/2010/main" val="28467229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7299B1E0-B88D-D9BD-201D-D3E59FBE4BAF}"/>
              </a:ext>
            </a:extLst>
          </p:cNvPr>
          <p:cNvPicPr>
            <a:picLocks noGrp="1" noChangeAspect="1"/>
          </p:cNvPicPr>
          <p:nvPr>
            <p:ph idx="1"/>
          </p:nvPr>
        </p:nvPicPr>
        <p:blipFill>
          <a:blip r:embed="rId2"/>
          <a:stretch>
            <a:fillRect/>
          </a:stretch>
        </p:blipFill>
        <p:spPr>
          <a:xfrm>
            <a:off x="1760540" y="643466"/>
            <a:ext cx="8670920" cy="5571067"/>
          </a:xfrm>
          <a:prstGeom prst="rect">
            <a:avLst/>
          </a:prstGeom>
        </p:spPr>
      </p:pic>
    </p:spTree>
    <p:extLst>
      <p:ext uri="{BB962C8B-B14F-4D97-AF65-F5344CB8AC3E}">
        <p14:creationId xmlns:p14="http://schemas.microsoft.com/office/powerpoint/2010/main" val="420164552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1B591EE2-B3DF-0F19-5C27-8E42E589B1E6}"/>
              </a:ext>
            </a:extLst>
          </p:cNvPr>
          <p:cNvPicPr>
            <a:picLocks noGrp="1" noChangeAspect="1"/>
          </p:cNvPicPr>
          <p:nvPr>
            <p:ph idx="1"/>
          </p:nvPr>
        </p:nvPicPr>
        <p:blipFill>
          <a:blip r:embed="rId2"/>
          <a:stretch>
            <a:fillRect/>
          </a:stretch>
        </p:blipFill>
        <p:spPr>
          <a:xfrm>
            <a:off x="643467" y="2583858"/>
            <a:ext cx="10905066" cy="1690283"/>
          </a:xfrm>
          <a:prstGeom prst="rect">
            <a:avLst/>
          </a:prstGeom>
        </p:spPr>
      </p:pic>
    </p:spTree>
    <p:extLst>
      <p:ext uri="{BB962C8B-B14F-4D97-AF65-F5344CB8AC3E}">
        <p14:creationId xmlns:p14="http://schemas.microsoft.com/office/powerpoint/2010/main" val="119035816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6757C742-1130-351C-7F5D-4F8CC75110C0}"/>
              </a:ext>
            </a:extLst>
          </p:cNvPr>
          <p:cNvPicPr>
            <a:picLocks noGrp="1" noChangeAspect="1"/>
          </p:cNvPicPr>
          <p:nvPr>
            <p:ph idx="1"/>
          </p:nvPr>
        </p:nvPicPr>
        <p:blipFill>
          <a:blip r:embed="rId2"/>
          <a:stretch>
            <a:fillRect/>
          </a:stretch>
        </p:blipFill>
        <p:spPr>
          <a:xfrm>
            <a:off x="658760" y="1601576"/>
            <a:ext cx="10388327" cy="4466981"/>
          </a:xfrm>
          <a:prstGeom prst="rect">
            <a:avLst/>
          </a:prstGeom>
        </p:spPr>
      </p:pic>
    </p:spTree>
    <p:extLst>
      <p:ext uri="{BB962C8B-B14F-4D97-AF65-F5344CB8AC3E}">
        <p14:creationId xmlns:p14="http://schemas.microsoft.com/office/powerpoint/2010/main" val="1173323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00BB62B7-5B21-4785-9818-53452790836C}"/>
              </a:ext>
            </a:extLst>
          </p:cNvPr>
          <p:cNvPicPr>
            <a:picLocks noGrp="1" noChangeAspect="1"/>
          </p:cNvPicPr>
          <p:nvPr>
            <p:ph idx="1"/>
          </p:nvPr>
        </p:nvPicPr>
        <p:blipFill>
          <a:blip r:embed="rId2"/>
          <a:stretch>
            <a:fillRect/>
          </a:stretch>
        </p:blipFill>
        <p:spPr>
          <a:xfrm>
            <a:off x="643467" y="716364"/>
            <a:ext cx="7100358" cy="3532429"/>
          </a:xfrm>
          <a:prstGeom prst="rect">
            <a:avLst/>
          </a:prstGeom>
        </p:spPr>
      </p:pic>
      <p:pic>
        <p:nvPicPr>
          <p:cNvPr id="7" name="Picture 6">
            <a:extLst>
              <a:ext uri="{FF2B5EF4-FFF2-40B4-BE49-F238E27FC236}">
                <a16:creationId xmlns:a16="http://schemas.microsoft.com/office/drawing/2014/main" id="{DF324727-991A-C915-A163-B311AEFA11EC}"/>
              </a:ext>
            </a:extLst>
          </p:cNvPr>
          <p:cNvPicPr>
            <a:picLocks noChangeAspect="1"/>
          </p:cNvPicPr>
          <p:nvPr/>
        </p:nvPicPr>
        <p:blipFill>
          <a:blip r:embed="rId3"/>
          <a:stretch>
            <a:fillRect/>
          </a:stretch>
        </p:blipFill>
        <p:spPr>
          <a:xfrm>
            <a:off x="6386512" y="3429000"/>
            <a:ext cx="4105275" cy="2066925"/>
          </a:xfrm>
          <a:prstGeom prst="rect">
            <a:avLst/>
          </a:prstGeom>
        </p:spPr>
      </p:pic>
    </p:spTree>
    <p:extLst>
      <p:ext uri="{BB962C8B-B14F-4D97-AF65-F5344CB8AC3E}">
        <p14:creationId xmlns:p14="http://schemas.microsoft.com/office/powerpoint/2010/main" val="75011060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5B5AFD30-5005-A0F1-2E03-59647CFD85EA}"/>
              </a:ext>
            </a:extLst>
          </p:cNvPr>
          <p:cNvPicPr>
            <a:picLocks noGrp="1" noChangeAspect="1"/>
          </p:cNvPicPr>
          <p:nvPr>
            <p:ph idx="1"/>
          </p:nvPr>
        </p:nvPicPr>
        <p:blipFill>
          <a:blip r:embed="rId2"/>
          <a:stretch>
            <a:fillRect/>
          </a:stretch>
        </p:blipFill>
        <p:spPr>
          <a:xfrm>
            <a:off x="943895" y="1533339"/>
            <a:ext cx="9483759" cy="4552203"/>
          </a:xfrm>
          <a:prstGeom prst="rect">
            <a:avLst/>
          </a:prstGeom>
        </p:spPr>
      </p:pic>
    </p:spTree>
    <p:extLst>
      <p:ext uri="{BB962C8B-B14F-4D97-AF65-F5344CB8AC3E}">
        <p14:creationId xmlns:p14="http://schemas.microsoft.com/office/powerpoint/2010/main" val="73681823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EF34553C-43FA-0B2B-5B5C-452FA3DED2B8}"/>
              </a:ext>
            </a:extLst>
          </p:cNvPr>
          <p:cNvPicPr>
            <a:picLocks noGrp="1" noChangeAspect="1"/>
          </p:cNvPicPr>
          <p:nvPr>
            <p:ph idx="1"/>
          </p:nvPr>
        </p:nvPicPr>
        <p:blipFill>
          <a:blip r:embed="rId2"/>
          <a:stretch>
            <a:fillRect/>
          </a:stretch>
        </p:blipFill>
        <p:spPr>
          <a:xfrm>
            <a:off x="2240930" y="1825625"/>
            <a:ext cx="7710139" cy="4351338"/>
          </a:xfrm>
        </p:spPr>
      </p:pic>
    </p:spTree>
    <p:extLst>
      <p:ext uri="{BB962C8B-B14F-4D97-AF65-F5344CB8AC3E}">
        <p14:creationId xmlns:p14="http://schemas.microsoft.com/office/powerpoint/2010/main" val="390785503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04231705-5AA5-19B3-4BEC-F677A861AFAA}"/>
              </a:ext>
            </a:extLst>
          </p:cNvPr>
          <p:cNvPicPr>
            <a:picLocks noGrp="1" noChangeAspect="1"/>
          </p:cNvPicPr>
          <p:nvPr>
            <p:ph idx="1"/>
          </p:nvPr>
        </p:nvPicPr>
        <p:blipFill>
          <a:blip r:embed="rId2"/>
          <a:stretch>
            <a:fillRect/>
          </a:stretch>
        </p:blipFill>
        <p:spPr>
          <a:xfrm>
            <a:off x="904567" y="1425677"/>
            <a:ext cx="9877049" cy="4494056"/>
          </a:xfrm>
          <a:prstGeom prst="rect">
            <a:avLst/>
          </a:prstGeom>
        </p:spPr>
      </p:pic>
    </p:spTree>
    <p:extLst>
      <p:ext uri="{BB962C8B-B14F-4D97-AF65-F5344CB8AC3E}">
        <p14:creationId xmlns:p14="http://schemas.microsoft.com/office/powerpoint/2010/main" val="74043137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96742DF-C32C-4862-FDBD-051C0A683376}"/>
              </a:ext>
            </a:extLst>
          </p:cNvPr>
          <p:cNvPicPr>
            <a:picLocks noGrp="1" noChangeAspect="1"/>
          </p:cNvPicPr>
          <p:nvPr>
            <p:ph idx="1"/>
          </p:nvPr>
        </p:nvPicPr>
        <p:blipFill>
          <a:blip r:embed="rId2"/>
          <a:stretch>
            <a:fillRect/>
          </a:stretch>
        </p:blipFill>
        <p:spPr>
          <a:xfrm>
            <a:off x="2581131" y="643466"/>
            <a:ext cx="7029738" cy="5571067"/>
          </a:xfrm>
          <a:prstGeom prst="rect">
            <a:avLst/>
          </a:prstGeom>
        </p:spPr>
      </p:pic>
    </p:spTree>
    <p:extLst>
      <p:ext uri="{BB962C8B-B14F-4D97-AF65-F5344CB8AC3E}">
        <p14:creationId xmlns:p14="http://schemas.microsoft.com/office/powerpoint/2010/main" val="212929576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40675458-C181-67BE-8E36-6D12508713BC}"/>
              </a:ext>
            </a:extLst>
          </p:cNvPr>
          <p:cNvPicPr>
            <a:picLocks noGrp="1" noChangeAspect="1"/>
          </p:cNvPicPr>
          <p:nvPr>
            <p:ph idx="1"/>
          </p:nvPr>
        </p:nvPicPr>
        <p:blipFill>
          <a:blip r:embed="rId2"/>
          <a:stretch>
            <a:fillRect/>
          </a:stretch>
        </p:blipFill>
        <p:spPr>
          <a:xfrm>
            <a:off x="999336" y="820447"/>
            <a:ext cx="9564063" cy="5571067"/>
          </a:xfrm>
          <a:prstGeom prst="rect">
            <a:avLst/>
          </a:prstGeom>
        </p:spPr>
      </p:pic>
    </p:spTree>
    <p:extLst>
      <p:ext uri="{BB962C8B-B14F-4D97-AF65-F5344CB8AC3E}">
        <p14:creationId xmlns:p14="http://schemas.microsoft.com/office/powerpoint/2010/main" val="75898196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6584DA29-F13C-EA17-00BB-E91AD2020CF9}"/>
              </a:ext>
            </a:extLst>
          </p:cNvPr>
          <p:cNvPicPr>
            <a:picLocks noGrp="1" noChangeAspect="1"/>
          </p:cNvPicPr>
          <p:nvPr>
            <p:ph idx="1"/>
          </p:nvPr>
        </p:nvPicPr>
        <p:blipFill>
          <a:blip r:embed="rId2"/>
          <a:stretch>
            <a:fillRect/>
          </a:stretch>
        </p:blipFill>
        <p:spPr>
          <a:xfrm>
            <a:off x="643467" y="1506982"/>
            <a:ext cx="10905066" cy="3844034"/>
          </a:xfrm>
          <a:prstGeom prst="rect">
            <a:avLst/>
          </a:prstGeom>
        </p:spPr>
      </p:pic>
    </p:spTree>
    <p:extLst>
      <p:ext uri="{BB962C8B-B14F-4D97-AF65-F5344CB8AC3E}">
        <p14:creationId xmlns:p14="http://schemas.microsoft.com/office/powerpoint/2010/main" val="213933793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B4781EB7-E4ED-9283-0861-B644075DF60B}"/>
              </a:ext>
            </a:extLst>
          </p:cNvPr>
          <p:cNvPicPr>
            <a:picLocks noGrp="1" noChangeAspect="1"/>
          </p:cNvPicPr>
          <p:nvPr>
            <p:ph idx="1"/>
          </p:nvPr>
        </p:nvPicPr>
        <p:blipFill>
          <a:blip r:embed="rId2"/>
          <a:stretch>
            <a:fillRect/>
          </a:stretch>
        </p:blipFill>
        <p:spPr>
          <a:xfrm>
            <a:off x="1843276" y="643466"/>
            <a:ext cx="8505447" cy="5571067"/>
          </a:xfrm>
          <a:prstGeom prst="rect">
            <a:avLst/>
          </a:prstGeom>
        </p:spPr>
      </p:pic>
    </p:spTree>
    <p:extLst>
      <p:ext uri="{BB962C8B-B14F-4D97-AF65-F5344CB8AC3E}">
        <p14:creationId xmlns:p14="http://schemas.microsoft.com/office/powerpoint/2010/main" val="183960593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AE7F00CB-CEE5-079D-53AF-4B0C6684519C}"/>
              </a:ext>
            </a:extLst>
          </p:cNvPr>
          <p:cNvPicPr>
            <a:picLocks noGrp="1" noChangeAspect="1"/>
          </p:cNvPicPr>
          <p:nvPr>
            <p:ph idx="1"/>
          </p:nvPr>
        </p:nvPicPr>
        <p:blipFill>
          <a:blip r:embed="rId2"/>
          <a:stretch>
            <a:fillRect/>
          </a:stretch>
        </p:blipFill>
        <p:spPr>
          <a:xfrm>
            <a:off x="556147" y="1170039"/>
            <a:ext cx="9999328" cy="4924668"/>
          </a:xfrm>
          <a:prstGeom prst="rect">
            <a:avLst/>
          </a:prstGeom>
        </p:spPr>
      </p:pic>
    </p:spTree>
    <p:extLst>
      <p:ext uri="{BB962C8B-B14F-4D97-AF65-F5344CB8AC3E}">
        <p14:creationId xmlns:p14="http://schemas.microsoft.com/office/powerpoint/2010/main" val="30803385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DCC8135D-A72B-134B-4781-61F9FB3EBB7B}"/>
              </a:ext>
            </a:extLst>
          </p:cNvPr>
          <p:cNvPicPr>
            <a:picLocks noGrp="1" noChangeAspect="1"/>
          </p:cNvPicPr>
          <p:nvPr>
            <p:ph idx="1"/>
          </p:nvPr>
        </p:nvPicPr>
        <p:blipFill>
          <a:blip r:embed="rId2"/>
          <a:stretch>
            <a:fillRect/>
          </a:stretch>
        </p:blipFill>
        <p:spPr>
          <a:xfrm>
            <a:off x="1818968" y="1547646"/>
            <a:ext cx="8024612" cy="4794706"/>
          </a:xfrm>
          <a:prstGeom prst="rect">
            <a:avLst/>
          </a:prstGeom>
        </p:spPr>
      </p:pic>
    </p:spTree>
    <p:extLst>
      <p:ext uri="{BB962C8B-B14F-4D97-AF65-F5344CB8AC3E}">
        <p14:creationId xmlns:p14="http://schemas.microsoft.com/office/powerpoint/2010/main" val="18429363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DBDB28A7-9E48-57BC-3583-4012B9B96E70}"/>
              </a:ext>
            </a:extLst>
          </p:cNvPr>
          <p:cNvPicPr>
            <a:picLocks noGrp="1" noChangeAspect="1"/>
          </p:cNvPicPr>
          <p:nvPr>
            <p:ph idx="1"/>
          </p:nvPr>
        </p:nvPicPr>
        <p:blipFill>
          <a:blip r:embed="rId2"/>
          <a:stretch>
            <a:fillRect/>
          </a:stretch>
        </p:blipFill>
        <p:spPr>
          <a:xfrm>
            <a:off x="1828570" y="869608"/>
            <a:ext cx="8377543" cy="5571067"/>
          </a:xfrm>
          <a:prstGeom prst="rect">
            <a:avLst/>
          </a:prstGeom>
        </p:spPr>
      </p:pic>
    </p:spTree>
    <p:extLst>
      <p:ext uri="{BB962C8B-B14F-4D97-AF65-F5344CB8AC3E}">
        <p14:creationId xmlns:p14="http://schemas.microsoft.com/office/powerpoint/2010/main" val="380956774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36D2F723-6B8A-0350-741B-E561DE85F3A6}"/>
              </a:ext>
            </a:extLst>
          </p:cNvPr>
          <p:cNvPicPr>
            <a:picLocks noGrp="1" noChangeAspect="1"/>
          </p:cNvPicPr>
          <p:nvPr>
            <p:ph idx="1"/>
          </p:nvPr>
        </p:nvPicPr>
        <p:blipFill>
          <a:blip r:embed="rId2"/>
          <a:stretch>
            <a:fillRect/>
          </a:stretch>
        </p:blipFill>
        <p:spPr>
          <a:xfrm>
            <a:off x="1433512" y="3482181"/>
            <a:ext cx="9324975" cy="1038225"/>
          </a:xfrm>
        </p:spPr>
      </p:pic>
    </p:spTree>
    <p:extLst>
      <p:ext uri="{BB962C8B-B14F-4D97-AF65-F5344CB8AC3E}">
        <p14:creationId xmlns:p14="http://schemas.microsoft.com/office/powerpoint/2010/main" val="212672326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3FC94446-F8DC-9668-7EC6-01FA6207D281}"/>
              </a:ext>
            </a:extLst>
          </p:cNvPr>
          <p:cNvPicPr>
            <a:picLocks noGrp="1" noChangeAspect="1"/>
          </p:cNvPicPr>
          <p:nvPr>
            <p:ph idx="1"/>
          </p:nvPr>
        </p:nvPicPr>
        <p:blipFill>
          <a:blip r:embed="rId2"/>
          <a:stretch>
            <a:fillRect/>
          </a:stretch>
        </p:blipFill>
        <p:spPr>
          <a:xfrm>
            <a:off x="1453444" y="643466"/>
            <a:ext cx="9285112" cy="5571067"/>
          </a:xfrm>
          <a:prstGeom prst="rect">
            <a:avLst/>
          </a:prstGeom>
        </p:spPr>
      </p:pic>
    </p:spTree>
    <p:extLst>
      <p:ext uri="{BB962C8B-B14F-4D97-AF65-F5344CB8AC3E}">
        <p14:creationId xmlns:p14="http://schemas.microsoft.com/office/powerpoint/2010/main" val="412723633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86257073-82B8-0814-8DC2-6E73C9443761}"/>
              </a:ext>
            </a:extLst>
          </p:cNvPr>
          <p:cNvPicPr>
            <a:picLocks noGrp="1" noChangeAspect="1"/>
          </p:cNvPicPr>
          <p:nvPr>
            <p:ph idx="1"/>
          </p:nvPr>
        </p:nvPicPr>
        <p:blipFill>
          <a:blip r:embed="rId2"/>
          <a:stretch>
            <a:fillRect/>
          </a:stretch>
        </p:blipFill>
        <p:spPr>
          <a:xfrm>
            <a:off x="838200" y="2027329"/>
            <a:ext cx="10515600" cy="3947929"/>
          </a:xfrm>
        </p:spPr>
      </p:pic>
    </p:spTree>
    <p:extLst>
      <p:ext uri="{BB962C8B-B14F-4D97-AF65-F5344CB8AC3E}">
        <p14:creationId xmlns:p14="http://schemas.microsoft.com/office/powerpoint/2010/main" val="404987660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38DCE192-0B08-48AC-090D-CD9EED3658A4}"/>
              </a:ext>
            </a:extLst>
          </p:cNvPr>
          <p:cNvPicPr>
            <a:picLocks noGrp="1" noChangeAspect="1"/>
          </p:cNvPicPr>
          <p:nvPr>
            <p:ph idx="1"/>
          </p:nvPr>
        </p:nvPicPr>
        <p:blipFill>
          <a:blip r:embed="rId2"/>
          <a:stretch>
            <a:fillRect/>
          </a:stretch>
        </p:blipFill>
        <p:spPr>
          <a:xfrm>
            <a:off x="643467" y="2365755"/>
            <a:ext cx="10905066" cy="2126488"/>
          </a:xfrm>
          <a:prstGeom prst="rect">
            <a:avLst/>
          </a:prstGeom>
        </p:spPr>
      </p:pic>
    </p:spTree>
    <p:extLst>
      <p:ext uri="{BB962C8B-B14F-4D97-AF65-F5344CB8AC3E}">
        <p14:creationId xmlns:p14="http://schemas.microsoft.com/office/powerpoint/2010/main" val="26794203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AB921AE2-EEBF-C87B-1D3A-47479D2018CE}"/>
              </a:ext>
            </a:extLst>
          </p:cNvPr>
          <p:cNvPicPr>
            <a:picLocks noGrp="1" noChangeAspect="1"/>
          </p:cNvPicPr>
          <p:nvPr>
            <p:ph idx="1"/>
          </p:nvPr>
        </p:nvPicPr>
        <p:blipFill>
          <a:blip r:embed="rId2"/>
          <a:stretch>
            <a:fillRect/>
          </a:stretch>
        </p:blipFill>
        <p:spPr>
          <a:xfrm>
            <a:off x="2847564" y="643466"/>
            <a:ext cx="6496871" cy="5571067"/>
          </a:xfrm>
          <a:prstGeom prst="rect">
            <a:avLst/>
          </a:prstGeom>
        </p:spPr>
      </p:pic>
    </p:spTree>
    <p:extLst>
      <p:ext uri="{BB962C8B-B14F-4D97-AF65-F5344CB8AC3E}">
        <p14:creationId xmlns:p14="http://schemas.microsoft.com/office/powerpoint/2010/main" val="85022542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502700D0-3B14-7E5B-EB1A-CFA282E36E8C}"/>
              </a:ext>
            </a:extLst>
          </p:cNvPr>
          <p:cNvPicPr>
            <a:picLocks noGrp="1" noChangeAspect="1"/>
          </p:cNvPicPr>
          <p:nvPr>
            <p:ph idx="1"/>
          </p:nvPr>
        </p:nvPicPr>
        <p:blipFill>
          <a:blip r:embed="rId2"/>
          <a:stretch>
            <a:fillRect/>
          </a:stretch>
        </p:blipFill>
        <p:spPr>
          <a:xfrm>
            <a:off x="865239" y="1330077"/>
            <a:ext cx="9761876" cy="4710106"/>
          </a:xfrm>
          <a:prstGeom prst="rect">
            <a:avLst/>
          </a:prstGeom>
        </p:spPr>
      </p:pic>
    </p:spTree>
    <p:extLst>
      <p:ext uri="{BB962C8B-B14F-4D97-AF65-F5344CB8AC3E}">
        <p14:creationId xmlns:p14="http://schemas.microsoft.com/office/powerpoint/2010/main" val="285487984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customXml/itemProps2.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8C5489E-87E3-4684-B2F3-6D56E1B60BA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6840</TotalTime>
  <Words>1055</Words>
  <Application>Microsoft Office PowerPoint</Application>
  <PresentationFormat>Widescreen</PresentationFormat>
  <Paragraphs>39</Paragraphs>
  <Slides>46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46</vt:i4>
      </vt:variant>
    </vt:vector>
  </HeadingPairs>
  <TitlesOfParts>
    <vt:vector size="51" baseType="lpstr">
      <vt:lpstr>Arial</vt:lpstr>
      <vt:lpstr>Calibri</vt:lpstr>
      <vt:lpstr>Futura PT Book</vt:lpstr>
      <vt:lpstr>Futura PT Demi</vt:lpstr>
      <vt:lpstr>Office Theme</vt:lpstr>
      <vt:lpstr>PowerPoint Presentation</vt:lpstr>
      <vt:lpstr>PowerPoint Presentation</vt:lpstr>
      <vt:lpstr>Introduction</vt:lpstr>
      <vt:lpstr>Useful Elements of Basic Chemistry</vt:lpstr>
      <vt:lpstr>PowerPoint Presentation</vt:lpstr>
      <vt:lpstr>PowerPoint Presentation</vt:lpstr>
      <vt:lpstr>Polarity and the Inductive Effect</vt:lpstr>
      <vt:lpstr>Do you know…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Neutralization</vt:lpstr>
      <vt:lpstr>PowerPoint Presentation</vt:lpstr>
      <vt:lpstr>Anatomy of the Skin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242</cp:revision>
  <dcterms:created xsi:type="dcterms:W3CDTF">2020-02-19T20:43:13Z</dcterms:created>
  <dcterms:modified xsi:type="dcterms:W3CDTF">2023-04-11T20:13:14Z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