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</p:sldMasterIdLst>
  <p:notesMasterIdLst>
    <p:notesMasterId r:id="rId33"/>
  </p:notesMasterIdLst>
  <p:handoutMasterIdLst>
    <p:handoutMasterId r:id="rId34"/>
  </p:handoutMasterIdLst>
  <p:sldIdLst>
    <p:sldId id="269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6" r:id="rId14"/>
    <p:sldId id="297" r:id="rId15"/>
    <p:sldId id="298" r:id="rId16"/>
    <p:sldId id="315" r:id="rId17"/>
    <p:sldId id="316" r:id="rId18"/>
    <p:sldId id="327" r:id="rId19"/>
    <p:sldId id="328" r:id="rId20"/>
    <p:sldId id="329" r:id="rId21"/>
    <p:sldId id="330" r:id="rId22"/>
    <p:sldId id="303" r:id="rId23"/>
    <p:sldId id="301" r:id="rId24"/>
    <p:sldId id="302" r:id="rId25"/>
    <p:sldId id="331" r:id="rId26"/>
    <p:sldId id="332" r:id="rId27"/>
    <p:sldId id="333" r:id="rId28"/>
    <p:sldId id="324" r:id="rId29"/>
    <p:sldId id="325" r:id="rId30"/>
    <p:sldId id="326" r:id="rId31"/>
    <p:sldId id="334" r:id="rId32"/>
  </p:sldIdLst>
  <p:sldSz cx="12192000" cy="6858000"/>
  <p:notesSz cx="7023100" cy="93091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7"/>
            <p14:sldId id="288"/>
            <p14:sldId id="289"/>
            <p14:sldId id="290"/>
            <p14:sldId id="291"/>
            <p14:sldId id="292"/>
            <p14:sldId id="293"/>
            <p14:sldId id="296"/>
            <p14:sldId id="297"/>
            <p14:sldId id="298"/>
            <p14:sldId id="315"/>
            <p14:sldId id="316"/>
            <p14:sldId id="327"/>
            <p14:sldId id="328"/>
            <p14:sldId id="329"/>
            <p14:sldId id="330"/>
            <p14:sldId id="303"/>
            <p14:sldId id="301"/>
            <p14:sldId id="302"/>
            <p14:sldId id="331"/>
            <p14:sldId id="332"/>
            <p14:sldId id="333"/>
            <p14:sldId id="324"/>
            <p14:sldId id="325"/>
            <p14:sldId id="326"/>
            <p14:sldId id="33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2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884" autoAdjust="0"/>
  </p:normalViewPr>
  <p:slideViewPr>
    <p:cSldViewPr snapToGrid="0">
      <p:cViewPr varScale="1">
        <p:scale>
          <a:sx n="106" d="100"/>
          <a:sy n="106" d="100"/>
        </p:scale>
        <p:origin x="744" y="10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gs" Target="tags/tag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345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261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315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451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125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</a:t>
            </a:r>
            <a:r>
              <a:rPr lang="en-US" baseline="0" dirty="0"/>
              <a:t> rad to change protocol, or start with fewer views, limit views, double shield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875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056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586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913412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084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043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6317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680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4617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80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66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1275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9350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934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51128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B43E8C7-381B-2587-C916-750641207C8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489988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5DCC07D-7B93-4D29-73BB-3BBED91D370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619584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BF61263-7F70-3766-FC72-1BD565AD7DF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65069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C8352C4A-3CCE-C4D0-DCF8-A21CEB3B8DE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750922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A62ADDF-0B45-9938-15D5-2D5FFCA3278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8855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24FF6C0-E5BC-939B-C523-10FE41C8533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2262631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25080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10791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5280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81450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77547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39137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17007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75396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66123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8818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521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B6EA5EC-84A7-ADBF-0084-2806588D502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C1239C0-EB85-BCCA-A4FA-0505CF64E38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D853178B-E7A7-7346-5593-9119D8CDBE2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21889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3445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camrt-bpg.ca/patient-safety/radiation-safety-patients/pregnant-patient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Relationship Id="rId4" Type="http://schemas.openxmlformats.org/officeDocument/2006/relationships/hyperlink" Target="https://camrt-bpg.ca/ohs/radiation-safety-at-work/pregnant-mr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76930" y="2663369"/>
            <a:ext cx="7405142" cy="1531261"/>
          </a:xfrm>
        </p:spPr>
        <p:txBody>
          <a:bodyPr/>
          <a:lstStyle/>
          <a:p>
            <a:pPr algn="l"/>
            <a:r>
              <a:rPr lang="en-US" sz="4800" dirty="0"/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76930" y="4194630"/>
            <a:ext cx="7405142" cy="1061905"/>
          </a:xfrm>
        </p:spPr>
        <p:txBody>
          <a:bodyPr/>
          <a:lstStyle/>
          <a:p>
            <a:pPr algn="l"/>
            <a:r>
              <a:rPr lang="en-US" dirty="0"/>
              <a:t>Pregnancy and Radiation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Radiation on Gonads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Gonads are critically important target organs—very radiosensitive </a:t>
            </a:r>
          </a:p>
          <a:p>
            <a:r>
              <a:rPr lang="en-US" dirty="0"/>
              <a:t>Medical x-rays exposures are the major contributor of gonadal dose</a:t>
            </a:r>
          </a:p>
          <a:p>
            <a:r>
              <a:rPr lang="en-US" dirty="0"/>
              <a:t>Male and female gonads are affected differently by radiation </a:t>
            </a:r>
          </a:p>
          <a:p>
            <a:pPr lvl="1"/>
            <a:r>
              <a:rPr lang="en-US" dirty="0"/>
              <a:t>This is due to differences in progression from stem cell to mature cell</a:t>
            </a:r>
          </a:p>
          <a:p>
            <a:r>
              <a:rPr lang="en-US" dirty="0"/>
              <a:t>Ovaries and testes both produce germ cells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622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Testes contain both mature and immature cells </a:t>
            </a:r>
          </a:p>
          <a:p>
            <a:pPr lvl="1"/>
            <a:r>
              <a:rPr lang="en-US" dirty="0"/>
              <a:t>Mature cells are non-dividing and less sensitive</a:t>
            </a:r>
          </a:p>
          <a:p>
            <a:pPr lvl="1"/>
            <a:r>
              <a:rPr lang="en-US" dirty="0"/>
              <a:t>Immature cells are unspecialized and still dividing—extremely radiosensitive</a:t>
            </a:r>
          </a:p>
          <a:p>
            <a:r>
              <a:rPr lang="en-US" dirty="0"/>
              <a:t>Irradiation can lead to damage and reduction in number </a:t>
            </a:r>
          </a:p>
          <a:p>
            <a:r>
              <a:rPr lang="en-US" dirty="0"/>
              <a:t>Doses higher than 0.1 </a:t>
            </a:r>
            <a:r>
              <a:rPr lang="en-US" dirty="0" err="1"/>
              <a:t>Gy</a:t>
            </a:r>
            <a:r>
              <a:rPr lang="en-US" dirty="0"/>
              <a:t> may deplete mature sperm (maturation depletion)</a:t>
            </a:r>
          </a:p>
          <a:p>
            <a:r>
              <a:rPr lang="en-US" dirty="0"/>
              <a:t>Increased dose increases depletion and extends it for a longer period of time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966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Temporary sterility can occur and last as long as 12 months with a dose of 2 </a:t>
            </a:r>
            <a:r>
              <a:rPr lang="en-US" dirty="0" err="1"/>
              <a:t>Gy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Sterility is temporary, but it may cause genetic mutations (chromosomal abnormalities) in future generations </a:t>
            </a:r>
          </a:p>
          <a:p>
            <a:r>
              <a:rPr lang="en-US" dirty="0"/>
              <a:t>Direct exposure may cause genetic effects</a:t>
            </a:r>
          </a:p>
          <a:p>
            <a:r>
              <a:rPr lang="en-US" dirty="0"/>
              <a:t>Recommended to refrain from family planning for 2–4 months after irradiation</a:t>
            </a:r>
          </a:p>
          <a:p>
            <a:r>
              <a:rPr lang="en-US" dirty="0"/>
              <a:t>Permanent sterility is most likely occur with a dose of 5–6 </a:t>
            </a:r>
            <a:r>
              <a:rPr lang="en-US" dirty="0" err="1"/>
              <a:t>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763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Doses in diagnostic imaging are low and chance of sterility is nil</a:t>
            </a:r>
          </a:p>
          <a:p>
            <a:r>
              <a:rPr lang="en-US" dirty="0"/>
              <a:t>High doses of radiation can cause atrophy</a:t>
            </a:r>
          </a:p>
          <a:p>
            <a:r>
              <a:rPr lang="en-US" dirty="0"/>
              <a:t>Radiation of the gonads could cause chromosomal abnormalities</a:t>
            </a:r>
          </a:p>
          <a:p>
            <a:r>
              <a:rPr lang="en-US" dirty="0"/>
              <a:t>Best practices state, when exposing a patient always use lead for protection whenever possible!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907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Radiosensitivity</a:t>
            </a:r>
            <a:r>
              <a:rPr lang="en-US" dirty="0"/>
              <a:t> of the ovaries varies throughout the stages of maturity</a:t>
            </a:r>
          </a:p>
          <a:p>
            <a:r>
              <a:rPr lang="en-US" dirty="0"/>
              <a:t>In the fetal stage and in childhood, the ovaries are very radiosensitive</a:t>
            </a:r>
          </a:p>
          <a:p>
            <a:r>
              <a:rPr lang="en-US" dirty="0"/>
              <a:t>Contain large number of stem and immature cells </a:t>
            </a:r>
          </a:p>
          <a:p>
            <a:r>
              <a:rPr lang="en-US" dirty="0"/>
              <a:t>Irradiation early in life can cause:</a:t>
            </a:r>
          </a:p>
          <a:p>
            <a:pPr lvl="1"/>
            <a:r>
              <a:rPr lang="en-US" dirty="0"/>
              <a:t>Ovarian atrophy (ovaries reduce in size)</a:t>
            </a:r>
          </a:p>
          <a:p>
            <a:pPr lvl="1"/>
            <a:r>
              <a:rPr lang="en-US" dirty="0"/>
              <a:t>Cell death</a:t>
            </a:r>
          </a:p>
        </p:txBody>
      </p:sp>
    </p:spTree>
    <p:extLst>
      <p:ext uri="{BB962C8B-B14F-4D97-AF65-F5344CB8AC3E}">
        <p14:creationId xmlns:p14="http://schemas.microsoft.com/office/powerpoint/2010/main" val="305704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puberty, irradiation doses as low as 0.1 </a:t>
            </a:r>
            <a:r>
              <a:rPr lang="en-US" dirty="0" err="1"/>
              <a:t>Gy</a:t>
            </a:r>
            <a:r>
              <a:rPr lang="en-US" dirty="0"/>
              <a:t> may cause suppression and/or delay of menstruation</a:t>
            </a:r>
          </a:p>
          <a:p>
            <a:r>
              <a:rPr lang="en-US" dirty="0" err="1"/>
              <a:t>Radiosensitivity</a:t>
            </a:r>
            <a:endParaRPr lang="en-US" dirty="0"/>
          </a:p>
          <a:p>
            <a:pPr lvl="1"/>
            <a:r>
              <a:rPr lang="en-US" dirty="0"/>
              <a:t>Increased in fetal stage and childhood</a:t>
            </a:r>
          </a:p>
          <a:p>
            <a:pPr lvl="1"/>
            <a:r>
              <a:rPr lang="en-US" dirty="0"/>
              <a:t>Declines between 20–30 years</a:t>
            </a:r>
          </a:p>
          <a:p>
            <a:pPr lvl="1"/>
            <a:r>
              <a:rPr lang="en-US" dirty="0"/>
              <a:t>Increases again at approximately 30 years and continues until menopause </a:t>
            </a:r>
          </a:p>
          <a:p>
            <a:r>
              <a:rPr lang="en-US" dirty="0"/>
              <a:t>Single dose of 2 </a:t>
            </a:r>
            <a:r>
              <a:rPr lang="en-US" dirty="0" err="1"/>
              <a:t>Gy</a:t>
            </a:r>
            <a:r>
              <a:rPr lang="en-US" dirty="0"/>
              <a:t> to the ovaries can cause temporary sterility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526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Permanent sterility is most likely occur with a dose of 5–6 </a:t>
            </a:r>
            <a:r>
              <a:rPr lang="en-US" dirty="0" err="1"/>
              <a:t>Gy</a:t>
            </a:r>
            <a:r>
              <a:rPr lang="en-US" dirty="0"/>
              <a:t> </a:t>
            </a:r>
          </a:p>
          <a:p>
            <a:r>
              <a:rPr lang="en-US" dirty="0"/>
              <a:t>Destroys fertility and may cause genetic damage</a:t>
            </a:r>
          </a:p>
          <a:p>
            <a:r>
              <a:rPr lang="en-US" dirty="0"/>
              <a:t>Doses in diagnostic imaging are low and chance of sterility is nil </a:t>
            </a:r>
          </a:p>
          <a:p>
            <a:r>
              <a:rPr lang="en-US" dirty="0"/>
              <a:t>Best practices state, when exposing a patient always use lead for protection of the ovaries whenever possible!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830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in Utero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Effects of radiation are time and dose related:</a:t>
            </a:r>
          </a:p>
          <a:p>
            <a:r>
              <a:rPr lang="en-US" dirty="0"/>
              <a:t>Prenatal death</a:t>
            </a:r>
          </a:p>
          <a:p>
            <a:r>
              <a:rPr lang="en-US" dirty="0"/>
              <a:t>Neonatal death</a:t>
            </a:r>
          </a:p>
          <a:p>
            <a:r>
              <a:rPr lang="en-US" dirty="0"/>
              <a:t>Congenital abnormalities</a:t>
            </a:r>
          </a:p>
          <a:p>
            <a:r>
              <a:rPr lang="en-US" dirty="0"/>
              <a:t>Malignancy induction</a:t>
            </a:r>
          </a:p>
          <a:p>
            <a:r>
              <a:rPr lang="en-US" dirty="0"/>
              <a:t>Growth impairment</a:t>
            </a:r>
          </a:p>
          <a:p>
            <a:r>
              <a:rPr lang="en-US" dirty="0"/>
              <a:t>Genetic effects</a:t>
            </a:r>
          </a:p>
          <a:p>
            <a:r>
              <a:rPr lang="en-US" dirty="0"/>
              <a:t>Mental retardation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364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in Utero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Radiation exposure within 1–2 weeks: </a:t>
            </a:r>
          </a:p>
          <a:p>
            <a:pPr lvl="1"/>
            <a:r>
              <a:rPr lang="en-US" dirty="0"/>
              <a:t>Most pronounced effect of exposure within first weeks of fertilization is prenatal death</a:t>
            </a:r>
          </a:p>
          <a:p>
            <a:pPr lvl="2"/>
            <a:r>
              <a:rPr lang="en-US" dirty="0"/>
              <a:t>Spontaneous abortion of the fetus </a:t>
            </a:r>
          </a:p>
          <a:p>
            <a:pPr lvl="2"/>
            <a:r>
              <a:rPr lang="en-US" dirty="0"/>
              <a:t>Only after high doses </a:t>
            </a:r>
          </a:p>
          <a:p>
            <a:pPr lvl="1"/>
            <a:r>
              <a:rPr lang="en-US" dirty="0"/>
              <a:t>It is an all or none response</a:t>
            </a:r>
          </a:p>
          <a:p>
            <a:pPr lvl="2"/>
            <a:r>
              <a:rPr lang="en-US" dirty="0"/>
              <a:t>Either abortion occurs or pregnancy continues to term with no effects</a:t>
            </a:r>
          </a:p>
          <a:p>
            <a:pPr lvl="1"/>
            <a:r>
              <a:rPr lang="en-US" dirty="0"/>
              <a:t>Appears to be very rare response</a:t>
            </a:r>
          </a:p>
          <a:p>
            <a:pPr lvl="2"/>
            <a:r>
              <a:rPr lang="en-US" dirty="0"/>
              <a:t>0.1% over natural occurrences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521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in Utero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Radiation within 2–12 weeks </a:t>
            </a:r>
          </a:p>
          <a:p>
            <a:r>
              <a:rPr lang="en-US" dirty="0"/>
              <a:t>Major organogenesis during this period and two effects can occur: </a:t>
            </a:r>
          </a:p>
          <a:p>
            <a:pPr lvl="1"/>
            <a:r>
              <a:rPr lang="en-US" dirty="0"/>
              <a:t>Skeletal and organ abnormalities could be induced </a:t>
            </a:r>
          </a:p>
          <a:p>
            <a:pPr lvl="1"/>
            <a:r>
              <a:rPr lang="en-US" dirty="0"/>
              <a:t>Central nervous system abnormalities could occur if pregnancy is carried to term </a:t>
            </a:r>
          </a:p>
          <a:p>
            <a:r>
              <a:rPr lang="en-US" dirty="0"/>
              <a:t>Can result in neonatal death if abnormalities are severe enough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20582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in Utero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Four major concerns in radiology are:</a:t>
            </a:r>
          </a:p>
          <a:p>
            <a:pPr lvl="1"/>
            <a:r>
              <a:rPr lang="en-US" dirty="0"/>
              <a:t>Congenital abnormalities</a:t>
            </a:r>
          </a:p>
          <a:p>
            <a:pPr lvl="1"/>
            <a:r>
              <a:rPr lang="en-US" dirty="0"/>
              <a:t>Spontaneous abortion</a:t>
            </a:r>
          </a:p>
          <a:p>
            <a:pPr lvl="1"/>
            <a:r>
              <a:rPr lang="en-US" dirty="0"/>
              <a:t>Mental retardation</a:t>
            </a:r>
          </a:p>
          <a:p>
            <a:pPr lvl="1"/>
            <a:r>
              <a:rPr lang="en-US" dirty="0"/>
              <a:t>Childhood malignancy</a:t>
            </a:r>
          </a:p>
          <a:p>
            <a:r>
              <a:rPr lang="en-US" dirty="0"/>
              <a:t>Dose-response studies are currently underway</a:t>
            </a:r>
          </a:p>
          <a:p>
            <a:r>
              <a:rPr lang="en-US" dirty="0"/>
              <a:t>Relationship between dose and response for these effects is unknown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1627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Genetic Effects in Utero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Currently no data suggests any genetic effects with diagnostic exposure levels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Most genetic mutations are </a:t>
            </a:r>
            <a:r>
              <a:rPr lang="en-US" b="1" dirty="0"/>
              <a:t>recessive</a:t>
            </a:r>
            <a:r>
              <a:rPr lang="en-US" dirty="0"/>
              <a:t> traits </a:t>
            </a:r>
          </a:p>
          <a:p>
            <a:pPr lvl="1"/>
            <a:r>
              <a:rPr lang="en-US" dirty="0"/>
              <a:t>Both </a:t>
            </a:r>
            <a:r>
              <a:rPr lang="en-US" b="1" dirty="0"/>
              <a:t>male</a:t>
            </a:r>
            <a:r>
              <a:rPr lang="en-US" dirty="0"/>
              <a:t> and </a:t>
            </a:r>
            <a:r>
              <a:rPr lang="en-US" b="1" dirty="0"/>
              <a:t>female</a:t>
            </a:r>
            <a:r>
              <a:rPr lang="en-US" dirty="0"/>
              <a:t> must have the gene for it to be produced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May occur a future generations</a:t>
            </a:r>
          </a:p>
          <a:p>
            <a:endParaRPr lang="en-US" dirty="0"/>
          </a:p>
          <a:p>
            <a:r>
              <a:rPr lang="en-US" dirty="0"/>
              <a:t>Always practice ALARA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0108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Pregnancy in Patients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Importance of ascertaining pregnancy status of patients with internal reproductive organs</a:t>
            </a:r>
          </a:p>
          <a:p>
            <a:endParaRPr lang="en-US" dirty="0"/>
          </a:p>
          <a:p>
            <a:r>
              <a:rPr lang="en-CA" altLang="en-US" dirty="0"/>
              <a:t>1970 International Commission on Radiation Protection proposed </a:t>
            </a:r>
            <a:r>
              <a:rPr lang="en-CA" altLang="en-US" b="1" dirty="0"/>
              <a:t>the ten day </a:t>
            </a:r>
            <a:r>
              <a:rPr lang="en-CA" altLang="en-US" dirty="0"/>
              <a:t>rule b</a:t>
            </a:r>
            <a:r>
              <a:rPr lang="en-CA" altLang="en-US" dirty="0">
                <a:solidFill>
                  <a:prstClr val="black"/>
                </a:solidFill>
              </a:rPr>
              <a:t>ecause embryo/fetus is so radiosensitive we should take extra care</a:t>
            </a:r>
          </a:p>
          <a:p>
            <a:pPr marL="0" indent="0">
              <a:buNone/>
            </a:pPr>
            <a:endParaRPr lang="en-CA" altLang="en-US" dirty="0"/>
          </a:p>
          <a:p>
            <a:r>
              <a:rPr lang="en-CA" altLang="en-US" dirty="0"/>
              <a:t>Most patients do not know they are pregnant at earliest and most radiosensitive stages of fetal development  </a:t>
            </a:r>
            <a:endParaRPr lang="en-CA" altLang="en-US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342900" lvl="1" indent="0">
              <a:buNone/>
            </a:pPr>
            <a:endParaRPr lang="en-US" dirty="0"/>
          </a:p>
          <a:p>
            <a:pPr marL="3429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344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Guidelines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CAMRT Best Practice Guidelines</a:t>
            </a:r>
          </a:p>
          <a:p>
            <a:pPr lvl="1"/>
            <a:r>
              <a:rPr lang="en-US" dirty="0"/>
              <a:t>Every female patient of childbearing age (e.g., 10-55 years of age) is asked before a procedure or treatment if there is a possibility that she is pregnant.</a:t>
            </a:r>
          </a:p>
          <a:p>
            <a:pPr lvl="1"/>
            <a:endParaRPr lang="en-US" dirty="0"/>
          </a:p>
          <a:p>
            <a:r>
              <a:rPr lang="en-US" dirty="0"/>
              <a:t>SC 35 3.1.8</a:t>
            </a:r>
          </a:p>
          <a:p>
            <a:pPr marL="685800" lvl="2" indent="-342900">
              <a:buFont typeface="Courier New" panose="02070309020205020404" pitchFamily="49" charset="0"/>
              <a:buChar char="o"/>
            </a:pPr>
            <a:r>
              <a:rPr lang="en-US" sz="2400" dirty="0"/>
              <a:t>Radiological examinations of the pelvic area in women of childbearing age should be undertaken in the ten-day period following the onset of menstruation, since the risk of pregnancy is very small during this period</a:t>
            </a:r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58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Awareness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Methods to evaluate for and protect potential early pregnancies: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b="1" dirty="0"/>
              <a:t>Questions</a:t>
            </a:r>
          </a:p>
          <a:p>
            <a:pPr lvl="2"/>
            <a:r>
              <a:rPr lang="en-US" b="1" dirty="0"/>
              <a:t>Who is asked?</a:t>
            </a:r>
          </a:p>
          <a:p>
            <a:pPr lvl="2"/>
            <a:r>
              <a:rPr lang="en-US" b="1" dirty="0"/>
              <a:t>When are they asked?</a:t>
            </a:r>
          </a:p>
          <a:p>
            <a:pPr lvl="2"/>
            <a:r>
              <a:rPr lang="en-US" b="1" dirty="0"/>
              <a:t>How are they asked?</a:t>
            </a:r>
          </a:p>
          <a:p>
            <a:pPr lvl="1"/>
            <a:r>
              <a:rPr lang="en-US" b="1" dirty="0"/>
              <a:t>Signs on doors and in change rooms </a:t>
            </a:r>
          </a:p>
          <a:p>
            <a:pPr lvl="1"/>
            <a:r>
              <a:rPr lang="en-US" b="1" dirty="0"/>
              <a:t>Elective bookings</a:t>
            </a:r>
          </a:p>
          <a:p>
            <a:pPr lvl="1"/>
            <a:r>
              <a:rPr lang="en-US" b="1" dirty="0"/>
              <a:t>Ten-day rule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30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 Responsibilities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pregnancy cannot be ruled out, contact the referring physician or radiologist before doing the exam</a:t>
            </a:r>
          </a:p>
          <a:p>
            <a:r>
              <a:rPr lang="en-US" dirty="0"/>
              <a:t>Decision is the physician’s responsibility—document it!</a:t>
            </a:r>
          </a:p>
          <a:p>
            <a:r>
              <a:rPr lang="en-US" dirty="0"/>
              <a:t>Pre-set instructions site-to-site for precautions to be taken depending on anatomy being examined</a:t>
            </a:r>
          </a:p>
          <a:p>
            <a:pPr lvl="1"/>
            <a:r>
              <a:rPr lang="en-US" dirty="0"/>
              <a:t>I.e., pelvic area vs. extremities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466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Fetal Dose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Radiology can’t give an exact dose to the fetus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ESE is the variable, needs to calculated</a:t>
            </a:r>
          </a:p>
          <a:p>
            <a:endParaRPr lang="en-US" dirty="0"/>
          </a:p>
          <a:p>
            <a:r>
              <a:rPr lang="en-US" dirty="0"/>
              <a:t>Uncertainties in parameters means the “fetal dose values” are said to be approximated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Guide to inform physicians and patients</a:t>
            </a:r>
          </a:p>
        </p:txBody>
      </p:sp>
    </p:spTree>
    <p:extLst>
      <p:ext uri="{BB962C8B-B14F-4D97-AF65-F5344CB8AC3E}">
        <p14:creationId xmlns:p14="http://schemas.microsoft.com/office/powerpoint/2010/main" val="8823076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Entrance Skin Exposure (ESE)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Describes the dose on the entrance side of the patient </a:t>
            </a:r>
          </a:p>
          <a:p>
            <a:r>
              <a:rPr lang="en-US" dirty="0"/>
              <a:t>Used to determine doses such as “fetal dose”</a:t>
            </a:r>
          </a:p>
          <a:p>
            <a:r>
              <a:rPr lang="en-US" dirty="0"/>
              <a:t>Medical physicist uses phantom measurements and software to generate calculations that determine the “safe” dose for a fetus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360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ESE helps the medical physicist approximate the fetal dose based on several factors: </a:t>
            </a:r>
          </a:p>
          <a:p>
            <a:pPr lvl="1"/>
            <a:r>
              <a:rPr lang="en-US" dirty="0"/>
              <a:t>KVP </a:t>
            </a:r>
          </a:p>
          <a:p>
            <a:pPr lvl="1"/>
            <a:r>
              <a:rPr lang="en-US" dirty="0" err="1"/>
              <a:t>mAs</a:t>
            </a:r>
            <a:endParaRPr lang="en-US" dirty="0"/>
          </a:p>
          <a:p>
            <a:pPr lvl="1"/>
            <a:r>
              <a:rPr lang="en-US" dirty="0"/>
              <a:t>SID</a:t>
            </a:r>
          </a:p>
          <a:p>
            <a:pPr lvl="1"/>
            <a:r>
              <a:rPr lang="en-US" dirty="0"/>
              <a:t>Beam filtration</a:t>
            </a:r>
          </a:p>
          <a:p>
            <a:pPr lvl="1"/>
            <a:r>
              <a:rPr lang="en-US" dirty="0"/>
              <a:t>Tube output per minute (in </a:t>
            </a:r>
            <a:r>
              <a:rPr lang="en-US" dirty="0" err="1"/>
              <a:t>Fluoro</a:t>
            </a:r>
            <a:r>
              <a:rPr lang="en-US" dirty="0"/>
              <a:t>)</a:t>
            </a:r>
          </a:p>
          <a:p>
            <a:r>
              <a:rPr lang="en-US" dirty="0"/>
              <a:t>Technologist should write down all parameters on the requisition and/or in PACs depending on hospital policy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6138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Fetal Dose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Referring physician and radiologist will supply the stage of gestation based on last menstrual period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altLang="en-US" dirty="0"/>
              <a:t>What happens after the dose is calculated?</a:t>
            </a:r>
          </a:p>
          <a:p>
            <a:pPr lvl="1"/>
            <a:r>
              <a:rPr lang="en-US" dirty="0"/>
              <a:t>Physicians will take the dose and the time of irradiation and help the mother make an informed choice on how she should manage the pregnancy</a:t>
            </a:r>
          </a:p>
          <a:p>
            <a:pPr lvl="1"/>
            <a:endParaRPr lang="en-US" dirty="0"/>
          </a:p>
          <a:p>
            <a:r>
              <a:rPr lang="en-US" dirty="0"/>
              <a:t>At diagnostic doses, danger to the fetus is small - termination would not be recommended unless there were other risk factors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1405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 35 Guidelines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If the x-rays are deemed necessary:</a:t>
            </a:r>
          </a:p>
          <a:p>
            <a:r>
              <a:rPr lang="en-US" dirty="0"/>
              <a:t>When pelvis/abdomen must be irradiated, exposure should be the lowest possible to obtain a diagnostic image without a repeat</a:t>
            </a:r>
          </a:p>
          <a:p>
            <a:r>
              <a:rPr lang="en-US" dirty="0"/>
              <a:t>Shield if possible</a:t>
            </a:r>
          </a:p>
          <a:p>
            <a:r>
              <a:rPr lang="en-US" dirty="0"/>
              <a:t>Pregnant patient should be positioned prone—gets rid of softer rays an reduces fetal dose</a:t>
            </a:r>
          </a:p>
          <a:p>
            <a:r>
              <a:rPr lang="en-US" dirty="0"/>
              <a:t>Other modification?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9820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 35 Guidelines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do essential exams on pregnant or suspected pregnant patient, not elective exams </a:t>
            </a:r>
          </a:p>
          <a:p>
            <a:pPr lvl="1"/>
            <a:r>
              <a:rPr lang="en-US" dirty="0"/>
              <a:t>Elective means not for treatment or diagnosis</a:t>
            </a:r>
          </a:p>
          <a:p>
            <a:pPr lvl="2"/>
            <a:r>
              <a:rPr lang="en-US" dirty="0"/>
              <a:t>E.g., barium enema for family history screening </a:t>
            </a:r>
          </a:p>
          <a:p>
            <a:r>
              <a:rPr lang="en-US" dirty="0"/>
              <a:t>No mass screening for chest</a:t>
            </a:r>
          </a:p>
          <a:p>
            <a:pPr lvl="1"/>
            <a:r>
              <a:rPr lang="en-US" dirty="0"/>
              <a:t>E.g., TB, hospital admission, pre-employment tests </a:t>
            </a:r>
          </a:p>
          <a:p>
            <a:r>
              <a:rPr lang="en-US" dirty="0"/>
              <a:t>Use a safer method like ultrasound for position of fetus or placenta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6076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Protecting Pregnant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technologist that becomes pregnant should declare it to their supervisor when it is appropriate</a:t>
            </a:r>
          </a:p>
          <a:p>
            <a:r>
              <a:rPr lang="en-US" dirty="0"/>
              <a:t>When the pregnancy is declared, tech will be counselled on radiation protection</a:t>
            </a:r>
          </a:p>
          <a:p>
            <a:r>
              <a:rPr lang="en-US" dirty="0"/>
              <a:t>Appropriate paperwork will be filled out and signed </a:t>
            </a:r>
          </a:p>
          <a:p>
            <a:r>
              <a:rPr lang="en-US" dirty="0"/>
              <a:t>Normally, specific protective actions are not required</a:t>
            </a:r>
          </a:p>
          <a:p>
            <a:r>
              <a:rPr lang="en-US" dirty="0"/>
              <a:t>Tech should be vigilant in personal protection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600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Protecting Pregnant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Lead aprons provide approximately 90% attenuation at 75 </a:t>
            </a:r>
            <a:r>
              <a:rPr lang="en-US" dirty="0" err="1"/>
              <a:t>kVp</a:t>
            </a:r>
            <a:r>
              <a:rPr lang="en-US" dirty="0"/>
              <a:t> </a:t>
            </a:r>
          </a:p>
          <a:p>
            <a:r>
              <a:rPr lang="en-US" dirty="0"/>
              <a:t>Most techs receive less than 1 </a:t>
            </a:r>
            <a:r>
              <a:rPr lang="en-US" dirty="0" err="1"/>
              <a:t>mSv</a:t>
            </a:r>
            <a:r>
              <a:rPr lang="en-US" dirty="0"/>
              <a:t>/</a:t>
            </a:r>
            <a:r>
              <a:rPr lang="en-US" dirty="0" err="1"/>
              <a:t>yr</a:t>
            </a:r>
            <a:endParaRPr lang="en-US" dirty="0"/>
          </a:p>
          <a:p>
            <a:r>
              <a:rPr lang="en-US" dirty="0"/>
              <a:t>Additional monitor should be worn at waist level and checked every </a:t>
            </a:r>
            <a:r>
              <a:rPr lang="en-US" b="1" dirty="0"/>
              <a:t>four</a:t>
            </a:r>
            <a:r>
              <a:rPr lang="en-US" dirty="0"/>
              <a:t> weeks</a:t>
            </a:r>
          </a:p>
          <a:p>
            <a:r>
              <a:rPr lang="en-US" dirty="0"/>
              <a:t>Recorded separately as exposure to the fetus </a:t>
            </a:r>
          </a:p>
          <a:p>
            <a:r>
              <a:rPr lang="en-US" dirty="0"/>
              <a:t>Monitors must not be switched</a:t>
            </a:r>
          </a:p>
          <a:p>
            <a:r>
              <a:rPr lang="en-US" dirty="0"/>
              <a:t>The whole body effective dose limit for pregnant MRTs (both radiation and nuclear energy workers) in Canada is 4 </a:t>
            </a:r>
            <a:r>
              <a:rPr lang="en-US" dirty="0" err="1"/>
              <a:t>mSv</a:t>
            </a:r>
            <a:r>
              <a:rPr lang="en-US" dirty="0"/>
              <a:t>, from the time that pregnancy is declared until the end of term)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3193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Protecting Pregnant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Separate dosimeter reports will be generated that track the exposure of the mother and the fetus</a:t>
            </a:r>
          </a:p>
          <a:p>
            <a:r>
              <a:rPr lang="en-US" dirty="0"/>
              <a:t>Copy will be sent to the safety officer in the facility</a:t>
            </a:r>
          </a:p>
          <a:p>
            <a:r>
              <a:rPr lang="en-US" dirty="0"/>
              <a:t>Records traditionally show that the second monitor, when worn correctly and appropriate radiation safety precautions are taken, consistently show reading of “0” for the fetus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3726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Practices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Canadian Association of Medical Radiation Technologists (CAMRT) guidelines: 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>
                <a:hlinkClick r:id="rId3"/>
              </a:rPr>
              <a:t>https://camrt-bpg.ca/patient-safety/radiation-safety-patients/pregnant-patients/</a:t>
            </a:r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>
                <a:hlinkClick r:id="rId4"/>
              </a:rPr>
              <a:t>https://camrt-bpg.ca/ohs/radiation-safety-at-work/pregnant-mrts/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7215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345ACCD-8400-45EC-A1A6-C352A5DDF2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70107C-38DF-4136-8FFD-38CC408C4C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4E08E7-6B0C-4F12-8042-86A84EC1077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3808</TotalTime>
  <Words>1388</Words>
  <Application>Microsoft Office PowerPoint</Application>
  <PresentationFormat>Widescreen</PresentationFormat>
  <Paragraphs>192</Paragraphs>
  <Slides>27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Calibri</vt:lpstr>
      <vt:lpstr>Calibri Light</vt:lpstr>
      <vt:lpstr>Courier New</vt:lpstr>
      <vt:lpstr>Futura PT Book</vt:lpstr>
      <vt:lpstr>Futura PT Demi</vt:lpstr>
      <vt:lpstr>Impact</vt:lpstr>
      <vt:lpstr>Wingdings</vt:lpstr>
      <vt:lpstr>Anderson MRT</vt:lpstr>
      <vt:lpstr>Custom Design</vt:lpstr>
      <vt:lpstr>RADP 215: Radiation Protection</vt:lpstr>
      <vt:lpstr>Effects of Radiation on Gonads</vt:lpstr>
      <vt:lpstr>Testes</vt:lpstr>
      <vt:lpstr>Testes</vt:lpstr>
      <vt:lpstr>Testes</vt:lpstr>
      <vt:lpstr>Ovaries</vt:lpstr>
      <vt:lpstr>Ovaries</vt:lpstr>
      <vt:lpstr>Ovaries</vt:lpstr>
      <vt:lpstr>Radiation in Utero</vt:lpstr>
      <vt:lpstr>Effects in Utero</vt:lpstr>
      <vt:lpstr>Effects in Utero</vt:lpstr>
      <vt:lpstr>Effects in Utero</vt:lpstr>
      <vt:lpstr>Genetic Effects in Utero</vt:lpstr>
      <vt:lpstr>Pregnancy in Patients</vt:lpstr>
      <vt:lpstr>Current Guidelines</vt:lpstr>
      <vt:lpstr>Patient Awareness</vt:lpstr>
      <vt:lpstr>Tech Responsibilities</vt:lpstr>
      <vt:lpstr>Fetal Dose</vt:lpstr>
      <vt:lpstr>Entrance Skin Exposure (ESE)</vt:lpstr>
      <vt:lpstr>ESE</vt:lpstr>
      <vt:lpstr>Fetal Dose</vt:lpstr>
      <vt:lpstr>SC 35 Guidelines</vt:lpstr>
      <vt:lpstr>SC 35 Guidelines</vt:lpstr>
      <vt:lpstr>Protecting Pregnant Staff</vt:lpstr>
      <vt:lpstr>Protecting Pregnant Staff</vt:lpstr>
      <vt:lpstr>Protecting Pregnant Staff</vt:lpstr>
      <vt:lpstr>Best Practices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320</cp:revision>
  <cp:lastPrinted>2024-03-13T20:54:52Z</cp:lastPrinted>
  <dcterms:created xsi:type="dcterms:W3CDTF">2009-04-06T17:04:40Z</dcterms:created>
  <dcterms:modified xsi:type="dcterms:W3CDTF">2025-02-04T20:23:49Z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