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57"/>
  </p:notesMasterIdLst>
  <p:sldIdLst>
    <p:sldId id="256" r:id="rId5"/>
    <p:sldId id="266" r:id="rId6"/>
    <p:sldId id="440" r:id="rId7"/>
    <p:sldId id="444" r:id="rId8"/>
    <p:sldId id="445" r:id="rId9"/>
    <p:sldId id="446" r:id="rId10"/>
    <p:sldId id="447" r:id="rId11"/>
    <p:sldId id="448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68" r:id="rId32"/>
    <p:sldId id="469" r:id="rId33"/>
    <p:sldId id="470" r:id="rId34"/>
    <p:sldId id="471" r:id="rId35"/>
    <p:sldId id="472" r:id="rId36"/>
    <p:sldId id="473" r:id="rId37"/>
    <p:sldId id="474" r:id="rId38"/>
    <p:sldId id="475" r:id="rId39"/>
    <p:sldId id="476" r:id="rId40"/>
    <p:sldId id="477" r:id="rId41"/>
    <p:sldId id="478" r:id="rId42"/>
    <p:sldId id="479" r:id="rId43"/>
    <p:sldId id="480" r:id="rId44"/>
    <p:sldId id="481" r:id="rId45"/>
    <p:sldId id="482" r:id="rId46"/>
    <p:sldId id="483" r:id="rId47"/>
    <p:sldId id="484" r:id="rId48"/>
    <p:sldId id="485" r:id="rId49"/>
    <p:sldId id="486" r:id="rId50"/>
    <p:sldId id="487" r:id="rId51"/>
    <p:sldId id="488" r:id="rId52"/>
    <p:sldId id="489" r:id="rId53"/>
    <p:sldId id="490" r:id="rId54"/>
    <p:sldId id="491" r:id="rId55"/>
    <p:sldId id="436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commentAuthors" Target="commentAuthors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448673"/>
            <a:ext cx="79566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b="0">
                <a:solidFill>
                  <a:schemeClr val="bg1"/>
                </a:solidFill>
                <a:latin typeface="Futura PT Demi" panose="020B0702020204020303" pitchFamily="34" charset="0"/>
              </a:rPr>
              <a:t>Chemical Peeling as an Adjunct to Facelift and Eyelid Surgery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F96F0D-9530-387A-1700-863107CE2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157" y="1959685"/>
            <a:ext cx="10971685" cy="13079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70B616-7BCA-B089-5F1B-B553535AC4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157" y="3429000"/>
            <a:ext cx="10709646" cy="185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F4522A0C-44E0-F3EE-CC85-ED725B383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Peeling Agents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90E5C-7316-81B3-1088-F52699ACE5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• Type of acid</a:t>
            </a:r>
          </a:p>
          <a:p>
            <a:pPr marL="0" indent="0">
              <a:buNone/>
            </a:pPr>
            <a:r>
              <a:rPr lang="en-US" dirty="0"/>
              <a:t>• Strength of acid (%)</a:t>
            </a:r>
          </a:p>
          <a:p>
            <a:pPr marL="0" indent="0">
              <a:buNone/>
            </a:pPr>
            <a:r>
              <a:rPr lang="en-US" dirty="0"/>
              <a:t>• Number of coats applied (volume)</a:t>
            </a:r>
          </a:p>
          <a:p>
            <a:pPr marL="0" indent="0">
              <a:buNone/>
            </a:pPr>
            <a:r>
              <a:rPr lang="en-US" dirty="0"/>
              <a:t>• Patient’s skin thickness</a:t>
            </a:r>
          </a:p>
          <a:p>
            <a:pPr marL="0" indent="0">
              <a:buNone/>
            </a:pPr>
            <a:r>
              <a:rPr lang="en-US" dirty="0"/>
              <a:t>• Patient’s skin oiliness</a:t>
            </a:r>
          </a:p>
          <a:p>
            <a:pPr marL="0" indent="0">
              <a:buNone/>
            </a:pPr>
            <a:r>
              <a:rPr lang="en-US" dirty="0"/>
              <a:t>• The body part being peeled (thin eyelid skin versus thicker forehead skin)</a:t>
            </a:r>
          </a:p>
          <a:p>
            <a:pPr marL="0" indent="0">
              <a:buNone/>
            </a:pPr>
            <a:r>
              <a:rPr lang="en-US" dirty="0"/>
              <a:t>• The amount of actinic damage and rhytids a patient has</a:t>
            </a:r>
          </a:p>
        </p:txBody>
      </p:sp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8F4A0E-E767-0DB2-9C10-BF9BC8A1B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56594"/>
            <a:ext cx="10905066" cy="174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B9C515F-6888-339A-C81F-8DD10779E5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83858"/>
            <a:ext cx="10905066" cy="169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535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07FD4F-2140-3B09-BD2C-A7C9797C74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379387"/>
            <a:ext cx="10905066" cy="209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61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CB77543-DA1A-7307-6B50-9A2A7DD4C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70668"/>
            <a:ext cx="10905066" cy="411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73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0C89D6-885D-0381-8A64-69B3A9DCD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Chemical Peel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17C6E-25A0-3A72-C451-6A8B77A79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• Nonsurgical patients desiring better skin health, reduction of fine lines and wrinkles, and improvement of pigmentation abnormalities</a:t>
            </a:r>
          </a:p>
          <a:p>
            <a:pPr marL="0" indent="0">
              <a:buNone/>
            </a:pPr>
            <a:r>
              <a:rPr lang="en-US" dirty="0"/>
              <a:t>• Patients undergoing cosmetic blepharoplasty who are not candidates for or do not desire CO2 laser skin resurfacing of the eyelids</a:t>
            </a:r>
          </a:p>
          <a:p>
            <a:pPr marL="0" indent="0">
              <a:buNone/>
            </a:pPr>
            <a:r>
              <a:rPr lang="en-US" dirty="0"/>
              <a:t>• As an adjunct to facelifting when concomitant lift and peel are performed</a:t>
            </a:r>
          </a:p>
          <a:p>
            <a:pPr marL="0" indent="0">
              <a:buNone/>
            </a:pPr>
            <a:r>
              <a:rPr lang="en-US" dirty="0"/>
              <a:t>• As a “hybrid” treatment with full-face CO2 laser resurfacing to blend the lasered skin into the hairline</a:t>
            </a:r>
          </a:p>
        </p:txBody>
      </p:sp>
    </p:spTree>
    <p:extLst>
      <p:ext uri="{BB962C8B-B14F-4D97-AF65-F5344CB8AC3E}">
        <p14:creationId xmlns:p14="http://schemas.microsoft.com/office/powerpoint/2010/main" val="2303028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913B9D-3248-B052-3F1F-5B018106C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Chemical Peel as an Adjunct to Cosmetic Blepharoplasty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72542BA1-4BAF-41E8-FB76-3D9402FDE0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006205"/>
            <a:ext cx="10515600" cy="3990177"/>
          </a:xfrm>
        </p:spPr>
      </p:pic>
    </p:spTree>
    <p:extLst>
      <p:ext uri="{BB962C8B-B14F-4D97-AF65-F5344CB8AC3E}">
        <p14:creationId xmlns:p14="http://schemas.microsoft.com/office/powerpoint/2010/main" val="101954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FF849F8-0EB1-3AB7-3A0F-72A4C6D29C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3444" y="643466"/>
            <a:ext cx="928511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58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9697C0-B553-D8DD-A8F4-4F2111418C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9527" y="643466"/>
            <a:ext cx="999294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609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65F30D8-5004-8BDD-0CA9-60F0DFEFB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Lower Eyelid Chemical Peel Technique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E8F269-08BB-C9A7-9AE4-414BC1F0A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981" y="1574058"/>
            <a:ext cx="9138037" cy="491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139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4C567AC-9FDF-1195-DF13-29B6770ED5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35826"/>
            <a:ext cx="10027776" cy="458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778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A809CA-BAC3-A132-CA37-970B316C8D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202179"/>
            <a:ext cx="10905066" cy="245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852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0625318-F86A-DA78-E4E4-FEA939B64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Facelift with Simultaneous Trichloroacetic Acid Chemical Peel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B94085-4D75-00DE-268C-3422CE14C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2" y="1947862"/>
            <a:ext cx="11801475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960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2FFEFB-0175-C52F-819C-E2A0216C7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29383"/>
            <a:ext cx="10251512" cy="384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25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53879D-D728-E361-D699-4A4A9496AD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4430" y="643466"/>
            <a:ext cx="936314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33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B269327-B68C-4EC9-58C7-F4BFF69E4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Complications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26FF1C1-8AF4-772D-1AB0-E5EA4A325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4662" y="1825625"/>
            <a:ext cx="8702676" cy="4351338"/>
          </a:xfrm>
        </p:spPr>
      </p:pic>
    </p:spTree>
    <p:extLst>
      <p:ext uri="{BB962C8B-B14F-4D97-AF65-F5344CB8AC3E}">
        <p14:creationId xmlns:p14="http://schemas.microsoft.com/office/powerpoint/2010/main" val="4068670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CDC990-11FB-3406-86E8-9CE8B6DF28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940" y="643466"/>
            <a:ext cx="99041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060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E877CB-0971-77A8-D092-E59042A55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9099" y="643466"/>
            <a:ext cx="977380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192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3F0277B-EFF8-644C-6AD0-C020EE1E5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975360"/>
            <a:ext cx="10905066" cy="490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01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49EC58-13E2-EB56-5087-3325BB25A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220724"/>
            <a:ext cx="10905066" cy="441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6353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9EFA7D-F4E5-3CDC-6945-0CF4ECE6C5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1955" y="643466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1765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8CAC3C-E1C6-0268-CFC5-F97FAE13B6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84521"/>
            <a:ext cx="10905066" cy="528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1667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4D5698-029D-3247-E97C-947541EB87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5" y="643466"/>
            <a:ext cx="1071359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849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5A39EF-74C1-60E1-618C-D864E431F2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4440" y="643466"/>
            <a:ext cx="750312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8425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5A197F3-0FA1-1098-D4CC-D61C3D84B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29885"/>
            <a:ext cx="10905066" cy="479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3459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57D87EB-8083-96C9-B89A-05E84A646B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716364"/>
            <a:ext cx="10905066" cy="542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496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13D6D5B-ADBE-9483-5782-CF39F5BB40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0439" y="643466"/>
            <a:ext cx="973112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999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C2067AE-26C7-62EA-0DEC-26B4E1307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7197" y="643466"/>
            <a:ext cx="1081760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5094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9720E72-F118-8EA4-1D10-2B86EEF755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464" y="2579344"/>
            <a:ext cx="11477072" cy="1553550"/>
          </a:xfrm>
        </p:spPr>
      </p:pic>
    </p:spTree>
    <p:extLst>
      <p:ext uri="{BB962C8B-B14F-4D97-AF65-F5344CB8AC3E}">
        <p14:creationId xmlns:p14="http://schemas.microsoft.com/office/powerpoint/2010/main" val="32952113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9A90DF-2730-1BA9-DB50-F95631A3D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5" y="643466"/>
            <a:ext cx="1071359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921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11AE4C5-020D-86ED-9B08-F44271719B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4678" y="643466"/>
            <a:ext cx="940264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1988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81177C-6378-8DC4-97D7-BDE9D94F35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675470"/>
            <a:ext cx="10905066" cy="5507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3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A9E96B-24AD-BEE1-0A6B-5D884BE2D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Segmental Phenol Croton Oil Peels for</a:t>
            </a:r>
            <a:br>
              <a:rPr lang="en-US" dirty="0"/>
            </a:br>
            <a:r>
              <a:rPr lang="en-US" dirty="0"/>
              <a:t>Brow Lifting, Eye Tightening, and Lip </a:t>
            </a:r>
            <a:br>
              <a:rPr lang="en-US" dirty="0"/>
            </a:br>
            <a:r>
              <a:rPr lang="en-US" dirty="0"/>
              <a:t>Eversion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65C3DBD-8B1E-F441-064C-E7E37E97D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802947"/>
            <a:ext cx="10515600" cy="2396694"/>
          </a:xfrm>
        </p:spPr>
      </p:pic>
    </p:spTree>
    <p:extLst>
      <p:ext uri="{BB962C8B-B14F-4D97-AF65-F5344CB8AC3E}">
        <p14:creationId xmlns:p14="http://schemas.microsoft.com/office/powerpoint/2010/main" val="10266464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E229939-A546-53FB-EADC-5752BBFD7A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7124" y="1490088"/>
            <a:ext cx="3133725" cy="4762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624476-5EC0-1149-B1A6-2C98BC049B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124" y="3677104"/>
            <a:ext cx="7822282" cy="21713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B3436A-E339-0ADE-C7D4-2B21019F73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124" y="2025834"/>
            <a:ext cx="10411838" cy="115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796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17D72A1-32FE-B0A6-0048-FEA8089D9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 and Effects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A667E5-3C3D-4664-B6A2-6F9AA07B3E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63" t="17122" r="-361" b="-4663"/>
          <a:stretch/>
        </p:blipFill>
        <p:spPr>
          <a:xfrm>
            <a:off x="1949670" y="2933994"/>
            <a:ext cx="8292659" cy="2134600"/>
          </a:xfrm>
        </p:spPr>
      </p:pic>
    </p:spTree>
    <p:extLst>
      <p:ext uri="{BB962C8B-B14F-4D97-AF65-F5344CB8AC3E}">
        <p14:creationId xmlns:p14="http://schemas.microsoft.com/office/powerpoint/2010/main" val="27535073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D6768C-BA27-884F-E9AB-4BE401A2CD4C}"/>
              </a:ext>
            </a:extLst>
          </p:cNvPr>
          <p:cNvSpPr txBox="1"/>
          <p:nvPr/>
        </p:nvSpPr>
        <p:spPr>
          <a:xfrm>
            <a:off x="1238865" y="1681317"/>
            <a:ext cx="52504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Segmental (Partial) Peels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Safety is the Number One Priority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Technique Limitations</a:t>
            </a:r>
          </a:p>
        </p:txBody>
      </p:sp>
    </p:spTree>
    <p:extLst>
      <p:ext uri="{BB962C8B-B14F-4D97-AF65-F5344CB8AC3E}">
        <p14:creationId xmlns:p14="http://schemas.microsoft.com/office/powerpoint/2010/main" val="2464158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95FF0F9-C3DD-76DB-0F64-E57A1BB00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005" y="889272"/>
            <a:ext cx="990411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9379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5AD4B8-2806-CAF8-D73E-F16A545B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err="1"/>
              <a:t>Blepharopeel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0C5DD34-A9BA-C073-CAEF-6E3E461240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3640" y="1825625"/>
            <a:ext cx="9024719" cy="4351338"/>
          </a:xfrm>
        </p:spPr>
      </p:pic>
    </p:spTree>
    <p:extLst>
      <p:ext uri="{BB962C8B-B14F-4D97-AF65-F5344CB8AC3E}">
        <p14:creationId xmlns:p14="http://schemas.microsoft.com/office/powerpoint/2010/main" val="15786759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BAA331D-9049-70CB-2C74-90E60E561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Browlift Peel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999555E-EC8E-5784-1E1A-55D73E978F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4553" y="1825625"/>
            <a:ext cx="8442894" cy="4351338"/>
          </a:xfrm>
        </p:spPr>
      </p:pic>
    </p:spTree>
    <p:extLst>
      <p:ext uri="{BB962C8B-B14F-4D97-AF65-F5344CB8AC3E}">
        <p14:creationId xmlns:p14="http://schemas.microsoft.com/office/powerpoint/2010/main" val="31323156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871AF8-ECDE-EF1A-7E60-CC30C38007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6748" y="1196190"/>
            <a:ext cx="9788559" cy="479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2786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056F69-A713-9125-5A87-CAAD3FBC8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4757" y="643466"/>
            <a:ext cx="944248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0074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A6D465-7E94-8138-796C-B86732A5C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4431" y="643466"/>
            <a:ext cx="936313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416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099E05B-22B0-AE52-5CB7-1994119FD3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4020" y="643466"/>
            <a:ext cx="932396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1172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8C48611-FB36-13DF-6A0E-52BE48D13B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4404" y="643466"/>
            <a:ext cx="952319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1581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29940B-7B41-B5AE-6A57-CC914619CA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1376" y="643466"/>
            <a:ext cx="1026924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5252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19F558F-2294-C7CC-A731-2A7219E0E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Lip Peel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CA9FEEB-7B0A-2D75-AB17-C02D479E15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689053"/>
            <a:ext cx="10515600" cy="2624481"/>
          </a:xfrm>
        </p:spPr>
      </p:pic>
    </p:spTree>
    <p:extLst>
      <p:ext uri="{BB962C8B-B14F-4D97-AF65-F5344CB8AC3E}">
        <p14:creationId xmlns:p14="http://schemas.microsoft.com/office/powerpoint/2010/main" val="381070096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00FF6C-E07A-F56C-EEDE-D5592266A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3356" y="643466"/>
            <a:ext cx="960528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6961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105BCBA-2F5D-D3E4-D56F-49319CB0A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Standard Topical Postoperative Care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96450A-73C2-1109-C6CC-A9AABA0B45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867" b="-15867"/>
          <a:stretch/>
        </p:blipFill>
        <p:spPr>
          <a:xfrm>
            <a:off x="838200" y="2699978"/>
            <a:ext cx="10515600" cy="2602631"/>
          </a:xfrm>
        </p:spPr>
      </p:pic>
    </p:spTree>
    <p:extLst>
      <p:ext uri="{BB962C8B-B14F-4D97-AF65-F5344CB8AC3E}">
        <p14:creationId xmlns:p14="http://schemas.microsoft.com/office/powerpoint/2010/main" val="38781630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02BF1A7-2AF7-E7EA-F4B2-946817BCF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Word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1653E4-EC8F-14FF-82D9-3828718561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0549"/>
          <a:stretch/>
        </p:blipFill>
        <p:spPr>
          <a:xfrm>
            <a:off x="149942" y="2482695"/>
            <a:ext cx="11362356" cy="1022505"/>
          </a:xfrm>
        </p:spPr>
      </p:pic>
    </p:spTree>
    <p:extLst>
      <p:ext uri="{BB962C8B-B14F-4D97-AF65-F5344CB8AC3E}">
        <p14:creationId xmlns:p14="http://schemas.microsoft.com/office/powerpoint/2010/main" val="197674581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6855</TotalTime>
  <Words>209</Words>
  <Application>Microsoft Office PowerPoint</Application>
  <PresentationFormat>Widescreen</PresentationFormat>
  <Paragraphs>29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7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Peeling Agents</vt:lpstr>
      <vt:lpstr>PowerPoint Presentation</vt:lpstr>
      <vt:lpstr>PowerPoint Presentation</vt:lpstr>
      <vt:lpstr>PowerPoint Presentation</vt:lpstr>
      <vt:lpstr>PowerPoint Presentation</vt:lpstr>
      <vt:lpstr>Chemical Peel</vt:lpstr>
      <vt:lpstr>Chemical Peel as an Adjunct to Cosmetic Blepharoplasty</vt:lpstr>
      <vt:lpstr>PowerPoint Presentation</vt:lpstr>
      <vt:lpstr>PowerPoint Presentation</vt:lpstr>
      <vt:lpstr>Lower Eyelid Chemical Peel Technique</vt:lpstr>
      <vt:lpstr>PowerPoint Presentation</vt:lpstr>
      <vt:lpstr>PowerPoint Presentation</vt:lpstr>
      <vt:lpstr>Facelift with Simultaneous Trichloroacetic Acid Chemical Peel</vt:lpstr>
      <vt:lpstr>PowerPoint Presentation</vt:lpstr>
      <vt:lpstr>PowerPoint Presentation</vt:lpstr>
      <vt:lpstr>Complications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Segmental Phenol Croton Oil Peels for Brow Lifting, Eye Tightening, and Lip  Eversion</vt:lpstr>
      <vt:lpstr>PowerPoint Presentation</vt:lpstr>
      <vt:lpstr>Strength and Effects</vt:lpstr>
      <vt:lpstr>PowerPoint Presentation</vt:lpstr>
      <vt:lpstr>PowerPoint Presentation</vt:lpstr>
      <vt:lpstr>The Blepharopeel</vt:lpstr>
      <vt:lpstr>The Browlift Peel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Lip Peel</vt:lpstr>
      <vt:lpstr>PowerPoint Presentation</vt:lpstr>
      <vt:lpstr>Standard Topical Postoperative Care</vt:lpstr>
      <vt:lpstr>Final Word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2023-04-11T17:35:22Z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