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8"/>
  </p:notesMasterIdLst>
  <p:sldIdLst>
    <p:sldId id="256" r:id="rId5"/>
    <p:sldId id="266" r:id="rId6"/>
    <p:sldId id="440" r:id="rId7"/>
    <p:sldId id="444" r:id="rId8"/>
    <p:sldId id="445" r:id="rId9"/>
    <p:sldId id="446" r:id="rId10"/>
    <p:sldId id="447" r:id="rId11"/>
    <p:sldId id="448" r:id="rId12"/>
    <p:sldId id="449" r:id="rId13"/>
    <p:sldId id="450" r:id="rId14"/>
    <p:sldId id="451" r:id="rId15"/>
    <p:sldId id="452" r:id="rId16"/>
    <p:sldId id="453" r:id="rId17"/>
    <p:sldId id="454" r:id="rId18"/>
    <p:sldId id="455" r:id="rId19"/>
    <p:sldId id="456" r:id="rId20"/>
    <p:sldId id="457" r:id="rId21"/>
    <p:sldId id="458" r:id="rId22"/>
    <p:sldId id="459" r:id="rId23"/>
    <p:sldId id="460" r:id="rId24"/>
    <p:sldId id="461" r:id="rId25"/>
    <p:sldId id="462" r:id="rId26"/>
    <p:sldId id="463" r:id="rId27"/>
    <p:sldId id="464" r:id="rId28"/>
    <p:sldId id="465" r:id="rId29"/>
    <p:sldId id="466" r:id="rId30"/>
    <p:sldId id="467" r:id="rId31"/>
    <p:sldId id="468" r:id="rId32"/>
    <p:sldId id="469" r:id="rId33"/>
    <p:sldId id="470" r:id="rId34"/>
    <p:sldId id="471" r:id="rId35"/>
    <p:sldId id="472" r:id="rId36"/>
    <p:sldId id="436"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154"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commentAuthors" Target="commentAuthor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Light Peels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448561-0BE6-9001-B303-C5512D732D1B}"/>
              </a:ext>
            </a:extLst>
          </p:cNvPr>
          <p:cNvSpPr txBox="1"/>
          <p:nvPr/>
        </p:nvSpPr>
        <p:spPr>
          <a:xfrm>
            <a:off x="729077" y="1816882"/>
            <a:ext cx="7906327" cy="3785652"/>
          </a:xfrm>
          <a:prstGeom prst="rect">
            <a:avLst/>
          </a:prstGeom>
          <a:noFill/>
        </p:spPr>
        <p:txBody>
          <a:bodyPr wrap="square">
            <a:spAutoFit/>
          </a:bodyPr>
          <a:lstStyle/>
          <a:p>
            <a:pPr marL="285750" indent="-285750">
              <a:buFont typeface="Arial" panose="020B0604020202020204" pitchFamily="34" charset="0"/>
              <a:buChar char="•"/>
            </a:pPr>
            <a:r>
              <a:rPr lang="en-US" sz="2400" dirty="0"/>
              <a:t>Very light or very superficial peels are those that lead to a necrosis of the epidermis at the level of the stratum corneum.</a:t>
            </a:r>
          </a:p>
          <a:p>
            <a:pPr marL="285750" indent="-285750">
              <a:buFont typeface="Arial" panose="020B0604020202020204" pitchFamily="34" charset="0"/>
              <a:buChar char="•"/>
            </a:pPr>
            <a:r>
              <a:rPr lang="en-US" sz="2400" dirty="0"/>
              <a:t> In contrast, light peels or superficial peels are those that penetrate through the epidermis and lead to necrosis of the entire epidermis down to the level of the stratum granulosum or the basal lamina. </a:t>
            </a:r>
          </a:p>
          <a:p>
            <a:pPr marL="285750" indent="-285750">
              <a:buFont typeface="Arial" panose="020B0604020202020204" pitchFamily="34" charset="0"/>
              <a:buChar char="•"/>
            </a:pPr>
            <a:r>
              <a:rPr lang="en-US" sz="2400" dirty="0"/>
              <a:t>Light peels cause reduced corneocyte adhesion and increase the collagen formation in the dermis. In this way they improve the skin’s radiance and luminosity.</a:t>
            </a:r>
          </a:p>
        </p:txBody>
      </p:sp>
      <p:sp>
        <p:nvSpPr>
          <p:cNvPr id="5" name="Title 4">
            <a:extLst>
              <a:ext uri="{FF2B5EF4-FFF2-40B4-BE49-F238E27FC236}">
                <a16:creationId xmlns:a16="http://schemas.microsoft.com/office/drawing/2014/main" id="{15BDB1B6-C103-77AD-3472-3F1EC2044BD6}"/>
              </a:ext>
            </a:extLst>
          </p:cNvPr>
          <p:cNvSpPr>
            <a:spLocks noGrp="1"/>
          </p:cNvSpPr>
          <p:nvPr>
            <p:ph type="title"/>
          </p:nvPr>
        </p:nvSpPr>
        <p:spPr>
          <a:xfrm>
            <a:off x="654102" y="324715"/>
            <a:ext cx="10515600" cy="1325563"/>
          </a:xfrm>
        </p:spPr>
        <p:txBody>
          <a:bodyPr/>
          <a:lstStyle/>
          <a:p>
            <a:r>
              <a:rPr lang="en-US" dirty="0"/>
              <a:t>Introduction</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C24693-9B11-2012-C81E-D0B5C7E7C704}"/>
              </a:ext>
            </a:extLst>
          </p:cNvPr>
          <p:cNvSpPr>
            <a:spLocks noGrp="1"/>
          </p:cNvSpPr>
          <p:nvPr>
            <p:ph idx="1"/>
          </p:nvPr>
        </p:nvSpPr>
        <p:spPr/>
        <p:txBody>
          <a:bodyPr/>
          <a:lstStyle/>
          <a:p>
            <a:r>
              <a:rPr lang="en-US" dirty="0"/>
              <a:t>Light peels are used to treat pigmentary disturbances like solar lentigines, melasma and hyperpigmentation, papulopustular rosacea, superficial acne scars and photoaged or light-damaged skin, as well as to improve skin tone.</a:t>
            </a:r>
          </a:p>
          <a:p>
            <a:r>
              <a:rPr lang="en-US" dirty="0"/>
              <a:t>The type of chemical peel and depth of the peel is selected according to the severity of the wrinkling, laxity, and the patient’s downtime expectations. To enhance cosmetic improvement, topical skin-rejuvenating creams and dermal fillers can be used. Light peels should be repeated to achieve the best possible cosmetic improvement and to obviate recurrence of the skin lesions being addressed.</a:t>
            </a:r>
          </a:p>
        </p:txBody>
      </p:sp>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FAFC375-B459-4D0D-2F3F-32557EB9FDFE}"/>
              </a:ext>
            </a:extLst>
          </p:cNvPr>
          <p:cNvSpPr>
            <a:spLocks noGrp="1"/>
          </p:cNvSpPr>
          <p:nvPr>
            <p:ph idx="1"/>
          </p:nvPr>
        </p:nvSpPr>
        <p:spPr/>
        <p:txBody>
          <a:bodyPr/>
          <a:lstStyle/>
          <a:p>
            <a:r>
              <a:rPr lang="en-US" dirty="0"/>
              <a:t>Very superficial peels can be repeated every 1 to 2 weeks, and light peels can be repeated every 2 to 4 weeks. Peeling too frequently can result in an increased risk for complications, in particular persistent erythema, </a:t>
            </a:r>
            <a:r>
              <a:rPr lang="en-US" dirty="0" err="1"/>
              <a:t>postinflammatory</a:t>
            </a:r>
            <a:r>
              <a:rPr lang="en-US" dirty="0"/>
              <a:t> hyperpigmentation, infections, and scarring. Because of the simplicity, low morbidity, cost effectiveness and simple availability of solutions, chemical peels still play an important role in treating photoaging and pigmentary disturbances, even though there are more modern techniques available such as lasers. </a:t>
            </a:r>
          </a:p>
        </p:txBody>
      </p:sp>
    </p:spTree>
    <p:extLst>
      <p:ext uri="{BB962C8B-B14F-4D97-AF65-F5344CB8AC3E}">
        <p14:creationId xmlns:p14="http://schemas.microsoft.com/office/powerpoint/2010/main" val="8092037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74D5C2-9130-66E1-20BD-1FF7FDC77437}"/>
              </a:ext>
            </a:extLst>
          </p:cNvPr>
          <p:cNvSpPr>
            <a:spLocks noGrp="1"/>
          </p:cNvSpPr>
          <p:nvPr>
            <p:ph type="title"/>
          </p:nvPr>
        </p:nvSpPr>
        <p:spPr/>
        <p:txBody>
          <a:bodyPr>
            <a:normAutofit fontScale="90000"/>
          </a:bodyPr>
          <a:lstStyle/>
          <a:p>
            <a:r>
              <a:rPr lang="en-US" dirty="0"/>
              <a:t>Peeling Agents: Chemistry and Chemical Formulations</a:t>
            </a:r>
            <a:br>
              <a:rPr lang="en-US" dirty="0"/>
            </a:br>
            <a:r>
              <a:rPr lang="en-US" sz="3600" dirty="0" err="1"/>
              <a:t>Apha</a:t>
            </a:r>
            <a:r>
              <a:rPr lang="en-US" sz="3600" dirty="0"/>
              <a:t> Hydroxy Acids</a:t>
            </a:r>
            <a:endParaRPr lang="en-US" dirty="0"/>
          </a:p>
        </p:txBody>
      </p:sp>
      <p:sp>
        <p:nvSpPr>
          <p:cNvPr id="7" name="TextBox 6">
            <a:extLst>
              <a:ext uri="{FF2B5EF4-FFF2-40B4-BE49-F238E27FC236}">
                <a16:creationId xmlns:a16="http://schemas.microsoft.com/office/drawing/2014/main" id="{57B95E51-6705-55C3-9662-BF6D93A610C8}"/>
              </a:ext>
            </a:extLst>
          </p:cNvPr>
          <p:cNvSpPr txBox="1"/>
          <p:nvPr/>
        </p:nvSpPr>
        <p:spPr>
          <a:xfrm>
            <a:off x="747252" y="2279460"/>
            <a:ext cx="6096000" cy="3693319"/>
          </a:xfrm>
          <a:prstGeom prst="rect">
            <a:avLst/>
          </a:prstGeom>
          <a:noFill/>
        </p:spPr>
        <p:txBody>
          <a:bodyPr wrap="square">
            <a:spAutoFit/>
          </a:bodyPr>
          <a:lstStyle/>
          <a:p>
            <a:pPr marL="285750" indent="-285750">
              <a:buFont typeface="Arial" panose="020B0604020202020204" pitchFamily="34" charset="0"/>
              <a:buChar char="•"/>
            </a:pPr>
            <a:r>
              <a:rPr lang="en-US" dirty="0"/>
              <a:t>Including glycolic acid from cane sugar</a:t>
            </a:r>
          </a:p>
          <a:p>
            <a:pPr marL="285750" indent="-285750">
              <a:buFont typeface="Arial" panose="020B0604020202020204" pitchFamily="34" charset="0"/>
              <a:buChar char="•"/>
            </a:pPr>
            <a:r>
              <a:rPr lang="en-US" dirty="0"/>
              <a:t>Citric acid from citrus fruits</a:t>
            </a:r>
          </a:p>
          <a:p>
            <a:pPr marL="285750" indent="-285750">
              <a:buFont typeface="Arial" panose="020B0604020202020204" pitchFamily="34" charset="0"/>
              <a:buChar char="•"/>
            </a:pPr>
            <a:r>
              <a:rPr lang="en-US" dirty="0"/>
              <a:t>Malic acid from apples</a:t>
            </a:r>
          </a:p>
          <a:p>
            <a:pPr marL="285750" indent="-285750">
              <a:buFont typeface="Arial" panose="020B0604020202020204" pitchFamily="34" charset="0"/>
              <a:buChar char="•"/>
            </a:pPr>
            <a:r>
              <a:rPr lang="en-US" dirty="0"/>
              <a:t> The AHAs used for a chemical peeling are produced in chemical laboratories. </a:t>
            </a:r>
          </a:p>
          <a:p>
            <a:pPr marL="285750" indent="-285750">
              <a:buFont typeface="Arial" panose="020B0604020202020204" pitchFamily="34" charset="0"/>
              <a:buChar char="•"/>
            </a:pPr>
            <a:r>
              <a:rPr lang="en-US" dirty="0"/>
              <a:t>Additional AHAs also include lactic and </a:t>
            </a:r>
            <a:r>
              <a:rPr lang="en-US" dirty="0" err="1"/>
              <a:t>mandelic</a:t>
            </a:r>
            <a:r>
              <a:rPr lang="en-US" dirty="0"/>
              <a:t> acid.</a:t>
            </a:r>
          </a:p>
          <a:p>
            <a:pPr marL="285750" indent="-285750">
              <a:buFont typeface="Arial" panose="020B0604020202020204" pitchFamily="34" charset="0"/>
              <a:buChar char="•"/>
            </a:pPr>
            <a:r>
              <a:rPr lang="en-US" dirty="0"/>
              <a:t> Lactic acid moisturizes and brightens the skin and improves superficial acne scarring by improving the skin texture and appearance of the scars. </a:t>
            </a:r>
          </a:p>
          <a:p>
            <a:pPr marL="285750" indent="-285750">
              <a:buFont typeface="Arial" panose="020B0604020202020204" pitchFamily="34" charset="0"/>
              <a:buChar char="•"/>
            </a:pPr>
            <a:r>
              <a:rPr lang="en-US" dirty="0"/>
              <a:t> </a:t>
            </a:r>
            <a:r>
              <a:rPr lang="en-US" dirty="0" err="1"/>
              <a:t>Mandelic</a:t>
            </a:r>
            <a:r>
              <a:rPr lang="en-US" dirty="0"/>
              <a:t> acid has slow skin penetration due to its large molecule size. Therefore, it is considered a safe, light peeling agent. In concentrations of 20% to 50% it has a skin-rejuvenation and lightening effect. </a:t>
            </a:r>
          </a:p>
        </p:txBody>
      </p:sp>
    </p:spTree>
    <p:extLst>
      <p:ext uri="{BB962C8B-B14F-4D97-AF65-F5344CB8AC3E}">
        <p14:creationId xmlns:p14="http://schemas.microsoft.com/office/powerpoint/2010/main" val="3272994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0D77A80-937C-0EFE-3193-15191656ECD6}"/>
              </a:ext>
            </a:extLst>
          </p:cNvPr>
          <p:cNvPicPr>
            <a:picLocks noGrp="1" noChangeAspect="1"/>
          </p:cNvPicPr>
          <p:nvPr>
            <p:ph idx="1"/>
          </p:nvPr>
        </p:nvPicPr>
        <p:blipFill>
          <a:blip r:embed="rId2"/>
          <a:stretch>
            <a:fillRect/>
          </a:stretch>
        </p:blipFill>
        <p:spPr>
          <a:xfrm>
            <a:off x="570596" y="590550"/>
            <a:ext cx="9049988" cy="5586413"/>
          </a:xfrm>
        </p:spPr>
      </p:pic>
    </p:spTree>
    <p:extLst>
      <p:ext uri="{BB962C8B-B14F-4D97-AF65-F5344CB8AC3E}">
        <p14:creationId xmlns:p14="http://schemas.microsoft.com/office/powerpoint/2010/main" val="33895219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BA9CF7A-BC5D-6850-A6F8-C3C8F4F7AD0C}"/>
              </a:ext>
            </a:extLst>
          </p:cNvPr>
          <p:cNvPicPr>
            <a:picLocks noGrp="1" noChangeAspect="1"/>
          </p:cNvPicPr>
          <p:nvPr>
            <p:ph idx="1"/>
          </p:nvPr>
        </p:nvPicPr>
        <p:blipFill>
          <a:blip r:embed="rId2"/>
          <a:stretch>
            <a:fillRect/>
          </a:stretch>
        </p:blipFill>
        <p:spPr>
          <a:xfrm>
            <a:off x="1247219" y="819150"/>
            <a:ext cx="8163949" cy="5357813"/>
          </a:xfrm>
        </p:spPr>
      </p:pic>
    </p:spTree>
    <p:extLst>
      <p:ext uri="{BB962C8B-B14F-4D97-AF65-F5344CB8AC3E}">
        <p14:creationId xmlns:p14="http://schemas.microsoft.com/office/powerpoint/2010/main" val="31951129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4EECE5E-5982-C057-C20F-87D3D6FCD238}"/>
              </a:ext>
            </a:extLst>
          </p:cNvPr>
          <p:cNvSpPr>
            <a:spLocks noGrp="1"/>
          </p:cNvSpPr>
          <p:nvPr>
            <p:ph type="title"/>
          </p:nvPr>
        </p:nvSpPr>
        <p:spPr/>
        <p:txBody>
          <a:bodyPr/>
          <a:lstStyle/>
          <a:p>
            <a:r>
              <a:rPr lang="en-US" dirty="0"/>
              <a:t>Beta-Hydroxy Acid</a:t>
            </a:r>
          </a:p>
        </p:txBody>
      </p:sp>
      <p:sp>
        <p:nvSpPr>
          <p:cNvPr id="3" name="Content Placeholder 2">
            <a:extLst>
              <a:ext uri="{FF2B5EF4-FFF2-40B4-BE49-F238E27FC236}">
                <a16:creationId xmlns:a16="http://schemas.microsoft.com/office/drawing/2014/main" id="{B3C56A2C-8FC3-015E-3109-E8A6D848EBA0}"/>
              </a:ext>
            </a:extLst>
          </p:cNvPr>
          <p:cNvSpPr>
            <a:spLocks noGrp="1"/>
          </p:cNvSpPr>
          <p:nvPr>
            <p:ph idx="1"/>
          </p:nvPr>
        </p:nvSpPr>
        <p:spPr/>
        <p:txBody>
          <a:bodyPr/>
          <a:lstStyle/>
          <a:p>
            <a:r>
              <a:rPr lang="en-US" dirty="0"/>
              <a:t>Both salicylic acid (SA) and beta-</a:t>
            </a:r>
            <a:r>
              <a:rPr lang="en-US" dirty="0" err="1"/>
              <a:t>lipohydroxy</a:t>
            </a:r>
            <a:r>
              <a:rPr lang="en-US" dirty="0"/>
              <a:t> acid (LHA)have antibacterial, </a:t>
            </a:r>
            <a:r>
              <a:rPr lang="en-US" dirty="0" err="1"/>
              <a:t>antiinflammatory</a:t>
            </a:r>
            <a:r>
              <a:rPr lang="en-US" dirty="0"/>
              <a:t>, antifungal, and </a:t>
            </a:r>
            <a:r>
              <a:rPr lang="en-US" dirty="0" err="1"/>
              <a:t>anticomedogenic</a:t>
            </a:r>
            <a:r>
              <a:rPr lang="en-US" dirty="0"/>
              <a:t> properties. </a:t>
            </a:r>
          </a:p>
          <a:p>
            <a:r>
              <a:rPr lang="en-US" dirty="0"/>
              <a:t>LHA penetrates well into the sebaceous follicle and through the epidermis, but less deeply into the skin compared with glycolic acids and SA.</a:t>
            </a:r>
          </a:p>
          <a:p>
            <a:r>
              <a:rPr lang="en-US" dirty="0"/>
              <a:t> It is particularly effective in the superficial layers of the stratum corneum, specifically the stratum compactum/</a:t>
            </a:r>
            <a:r>
              <a:rPr lang="en-US" dirty="0" err="1"/>
              <a:t>disjunctum</a:t>
            </a:r>
            <a:r>
              <a:rPr lang="en-US" dirty="0"/>
              <a:t> interface, and focuses its effects on the follicle and epidermis. </a:t>
            </a:r>
          </a:p>
          <a:p>
            <a:r>
              <a:rPr lang="en-US" dirty="0"/>
              <a:t>Neutralization is neither necessary nor possible when peeling with LHAs</a:t>
            </a:r>
          </a:p>
        </p:txBody>
      </p:sp>
    </p:spTree>
    <p:extLst>
      <p:ext uri="{BB962C8B-B14F-4D97-AF65-F5344CB8AC3E}">
        <p14:creationId xmlns:p14="http://schemas.microsoft.com/office/powerpoint/2010/main" val="24700670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A888B1A-B963-78F8-DBF5-5E861907BC3D}"/>
              </a:ext>
            </a:extLst>
          </p:cNvPr>
          <p:cNvSpPr>
            <a:spLocks noGrp="1"/>
          </p:cNvSpPr>
          <p:nvPr>
            <p:ph type="title"/>
          </p:nvPr>
        </p:nvSpPr>
        <p:spPr/>
        <p:txBody>
          <a:bodyPr/>
          <a:lstStyle/>
          <a:p>
            <a:r>
              <a:rPr lang="en-US" dirty="0"/>
              <a:t>Retinoic Acid</a:t>
            </a:r>
          </a:p>
        </p:txBody>
      </p:sp>
      <p:sp>
        <p:nvSpPr>
          <p:cNvPr id="3" name="Content Placeholder 2">
            <a:extLst>
              <a:ext uri="{FF2B5EF4-FFF2-40B4-BE49-F238E27FC236}">
                <a16:creationId xmlns:a16="http://schemas.microsoft.com/office/drawing/2014/main" id="{12F3F3F4-A1B3-6B53-0DC9-33F771DF71DC}"/>
              </a:ext>
            </a:extLst>
          </p:cNvPr>
          <p:cNvSpPr>
            <a:spLocks noGrp="1"/>
          </p:cNvSpPr>
          <p:nvPr>
            <p:ph idx="1"/>
          </p:nvPr>
        </p:nvSpPr>
        <p:spPr/>
        <p:txBody>
          <a:bodyPr>
            <a:normAutofit fontScale="92500" lnSpcReduction="20000"/>
          </a:bodyPr>
          <a:lstStyle/>
          <a:p>
            <a:r>
              <a:rPr lang="en-US" dirty="0"/>
              <a:t>Retinoic acids (RAs) are usually used alone or in combination with AHAs or other ingredients.</a:t>
            </a:r>
          </a:p>
          <a:p>
            <a:r>
              <a:rPr lang="en-US" dirty="0"/>
              <a:t> RAs lead to a thinner and more compact stratum corneum and a thicker epidermis. </a:t>
            </a:r>
          </a:p>
          <a:p>
            <a:r>
              <a:rPr lang="en-US" dirty="0"/>
              <a:t>They can help to improve </a:t>
            </a:r>
          </a:p>
          <a:p>
            <a:r>
              <a:rPr lang="en-US" dirty="0" err="1"/>
              <a:t>Dyschromias</a:t>
            </a:r>
            <a:r>
              <a:rPr lang="en-US" dirty="0"/>
              <a:t> </a:t>
            </a:r>
          </a:p>
          <a:p>
            <a:r>
              <a:rPr lang="en-US" dirty="0"/>
              <a:t>Atypical keratinocytes, </a:t>
            </a:r>
          </a:p>
          <a:p>
            <a:r>
              <a:rPr lang="en-US" dirty="0"/>
              <a:t>Actinic keratosis</a:t>
            </a:r>
          </a:p>
          <a:p>
            <a:r>
              <a:rPr lang="en-US" dirty="0"/>
              <a:t>Production of collagen and capillary branching in the dermis</a:t>
            </a:r>
          </a:p>
          <a:p>
            <a:r>
              <a:rPr lang="en-US" dirty="0"/>
              <a:t>Skin texture and superficial </a:t>
            </a:r>
            <a:r>
              <a:rPr lang="en-US" dirty="0" err="1"/>
              <a:t>dyschromias</a:t>
            </a:r>
            <a:r>
              <a:rPr lang="en-US" dirty="0"/>
              <a:t> </a:t>
            </a:r>
          </a:p>
          <a:p>
            <a:r>
              <a:rPr lang="en-US" dirty="0"/>
              <a:t> Pinker, rosier complexion. </a:t>
            </a:r>
          </a:p>
        </p:txBody>
      </p:sp>
    </p:spTree>
    <p:extLst>
      <p:ext uri="{BB962C8B-B14F-4D97-AF65-F5344CB8AC3E}">
        <p14:creationId xmlns:p14="http://schemas.microsoft.com/office/powerpoint/2010/main" val="1602533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902D63F-3910-AA2F-FE18-01E3AD2A7D12}"/>
              </a:ext>
            </a:extLst>
          </p:cNvPr>
          <p:cNvPicPr>
            <a:picLocks noGrp="1" noChangeAspect="1"/>
          </p:cNvPicPr>
          <p:nvPr>
            <p:ph idx="1"/>
          </p:nvPr>
        </p:nvPicPr>
        <p:blipFill>
          <a:blip r:embed="rId2"/>
          <a:stretch>
            <a:fillRect/>
          </a:stretch>
        </p:blipFill>
        <p:spPr>
          <a:xfrm>
            <a:off x="1994102" y="1825625"/>
            <a:ext cx="8203796" cy="4351338"/>
          </a:xfrm>
        </p:spPr>
      </p:pic>
    </p:spTree>
    <p:extLst>
      <p:ext uri="{BB962C8B-B14F-4D97-AF65-F5344CB8AC3E}">
        <p14:creationId xmlns:p14="http://schemas.microsoft.com/office/powerpoint/2010/main" val="35984698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A260D03-800E-2402-FB82-EE5E917B8521}"/>
              </a:ext>
            </a:extLst>
          </p:cNvPr>
          <p:cNvPicPr>
            <a:picLocks noGrp="1" noChangeAspect="1"/>
          </p:cNvPicPr>
          <p:nvPr>
            <p:ph idx="1"/>
          </p:nvPr>
        </p:nvPicPr>
        <p:blipFill>
          <a:blip r:embed="rId2"/>
          <a:stretch>
            <a:fillRect/>
          </a:stretch>
        </p:blipFill>
        <p:spPr>
          <a:xfrm>
            <a:off x="2158850" y="643466"/>
            <a:ext cx="7874299" cy="5571067"/>
          </a:xfrm>
          <a:prstGeom prst="rect">
            <a:avLst/>
          </a:prstGeom>
        </p:spPr>
      </p:pic>
    </p:spTree>
    <p:extLst>
      <p:ext uri="{BB962C8B-B14F-4D97-AF65-F5344CB8AC3E}">
        <p14:creationId xmlns:p14="http://schemas.microsoft.com/office/powerpoint/2010/main" val="38571109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DE10BC5-09EF-D861-10AC-EF45EB6148B7}"/>
              </a:ext>
            </a:extLst>
          </p:cNvPr>
          <p:cNvPicPr>
            <a:picLocks noGrp="1" noChangeAspect="1"/>
          </p:cNvPicPr>
          <p:nvPr>
            <p:ph idx="1"/>
          </p:nvPr>
        </p:nvPicPr>
        <p:blipFill>
          <a:blip r:embed="rId2"/>
          <a:stretch>
            <a:fillRect/>
          </a:stretch>
        </p:blipFill>
        <p:spPr>
          <a:xfrm>
            <a:off x="643467" y="1561507"/>
            <a:ext cx="10905066" cy="3734984"/>
          </a:xfrm>
          <a:prstGeom prst="rect">
            <a:avLst/>
          </a:prstGeom>
        </p:spPr>
      </p:pic>
    </p:spTree>
    <p:extLst>
      <p:ext uri="{BB962C8B-B14F-4D97-AF65-F5344CB8AC3E}">
        <p14:creationId xmlns:p14="http://schemas.microsoft.com/office/powerpoint/2010/main" val="31257232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6713480-86C7-984F-29CF-BA5FA482F915}"/>
              </a:ext>
            </a:extLst>
          </p:cNvPr>
          <p:cNvPicPr>
            <a:picLocks noGrp="1" noChangeAspect="1"/>
          </p:cNvPicPr>
          <p:nvPr>
            <p:ph idx="1"/>
          </p:nvPr>
        </p:nvPicPr>
        <p:blipFill>
          <a:blip r:embed="rId2"/>
          <a:stretch>
            <a:fillRect/>
          </a:stretch>
        </p:blipFill>
        <p:spPr>
          <a:xfrm>
            <a:off x="709834" y="1571228"/>
            <a:ext cx="6709833" cy="2314891"/>
          </a:xfrm>
          <a:prstGeom prst="rect">
            <a:avLst/>
          </a:prstGeom>
        </p:spPr>
      </p:pic>
      <p:pic>
        <p:nvPicPr>
          <p:cNvPr id="7" name="Picture 6">
            <a:extLst>
              <a:ext uri="{FF2B5EF4-FFF2-40B4-BE49-F238E27FC236}">
                <a16:creationId xmlns:a16="http://schemas.microsoft.com/office/drawing/2014/main" id="{DAB02C45-FF2D-573F-DF3C-97EBD345FE64}"/>
              </a:ext>
            </a:extLst>
          </p:cNvPr>
          <p:cNvPicPr>
            <a:picLocks noChangeAspect="1"/>
          </p:cNvPicPr>
          <p:nvPr/>
        </p:nvPicPr>
        <p:blipFill>
          <a:blip r:embed="rId3"/>
          <a:stretch>
            <a:fillRect/>
          </a:stretch>
        </p:blipFill>
        <p:spPr>
          <a:xfrm>
            <a:off x="1061729" y="3661902"/>
            <a:ext cx="10277475" cy="2381250"/>
          </a:xfrm>
          <a:prstGeom prst="rect">
            <a:avLst/>
          </a:prstGeom>
        </p:spPr>
      </p:pic>
    </p:spTree>
    <p:extLst>
      <p:ext uri="{BB962C8B-B14F-4D97-AF65-F5344CB8AC3E}">
        <p14:creationId xmlns:p14="http://schemas.microsoft.com/office/powerpoint/2010/main" val="24633303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13D9B09-2EB5-20F3-CCA6-BB899F78163F}"/>
              </a:ext>
            </a:extLst>
          </p:cNvPr>
          <p:cNvPicPr>
            <a:picLocks noGrp="1" noChangeAspect="1"/>
          </p:cNvPicPr>
          <p:nvPr>
            <p:ph idx="1"/>
          </p:nvPr>
        </p:nvPicPr>
        <p:blipFill>
          <a:blip r:embed="rId2"/>
          <a:stretch>
            <a:fillRect/>
          </a:stretch>
        </p:blipFill>
        <p:spPr>
          <a:xfrm>
            <a:off x="2144889" y="643466"/>
            <a:ext cx="7902222" cy="5571067"/>
          </a:xfrm>
          <a:prstGeom prst="rect">
            <a:avLst/>
          </a:prstGeom>
        </p:spPr>
      </p:pic>
    </p:spTree>
    <p:extLst>
      <p:ext uri="{BB962C8B-B14F-4D97-AF65-F5344CB8AC3E}">
        <p14:creationId xmlns:p14="http://schemas.microsoft.com/office/powerpoint/2010/main" val="33774767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CB8F435-A65F-1279-D6C8-F28A153D6056}"/>
              </a:ext>
            </a:extLst>
          </p:cNvPr>
          <p:cNvSpPr>
            <a:spLocks noGrp="1"/>
          </p:cNvSpPr>
          <p:nvPr>
            <p:ph type="title"/>
          </p:nvPr>
        </p:nvSpPr>
        <p:spPr/>
        <p:txBody>
          <a:bodyPr/>
          <a:lstStyle/>
          <a:p>
            <a:r>
              <a:rPr lang="en-US" dirty="0"/>
              <a:t>Patient Preparation</a:t>
            </a:r>
          </a:p>
        </p:txBody>
      </p:sp>
      <p:pic>
        <p:nvPicPr>
          <p:cNvPr id="7" name="Content Placeholder 6">
            <a:extLst>
              <a:ext uri="{FF2B5EF4-FFF2-40B4-BE49-F238E27FC236}">
                <a16:creationId xmlns:a16="http://schemas.microsoft.com/office/drawing/2014/main" id="{4A145F47-080D-F1E1-CEB8-9D1AAEF60183}"/>
              </a:ext>
            </a:extLst>
          </p:cNvPr>
          <p:cNvPicPr>
            <a:picLocks noGrp="1" noChangeAspect="1"/>
          </p:cNvPicPr>
          <p:nvPr>
            <p:ph idx="1"/>
          </p:nvPr>
        </p:nvPicPr>
        <p:blipFill>
          <a:blip r:embed="rId2"/>
          <a:stretch>
            <a:fillRect/>
          </a:stretch>
        </p:blipFill>
        <p:spPr>
          <a:xfrm>
            <a:off x="2823771" y="1825625"/>
            <a:ext cx="6544458" cy="4351338"/>
          </a:xfrm>
        </p:spPr>
      </p:pic>
    </p:spTree>
    <p:extLst>
      <p:ext uri="{BB962C8B-B14F-4D97-AF65-F5344CB8AC3E}">
        <p14:creationId xmlns:p14="http://schemas.microsoft.com/office/powerpoint/2010/main" val="41944978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01849F1-3914-EB1E-52EC-C5B08B493B20}"/>
              </a:ext>
            </a:extLst>
          </p:cNvPr>
          <p:cNvPicPr>
            <a:picLocks noGrp="1" noChangeAspect="1"/>
          </p:cNvPicPr>
          <p:nvPr>
            <p:ph idx="1"/>
          </p:nvPr>
        </p:nvPicPr>
        <p:blipFill>
          <a:blip r:embed="rId2"/>
          <a:stretch>
            <a:fillRect/>
          </a:stretch>
        </p:blipFill>
        <p:spPr>
          <a:xfrm>
            <a:off x="2158850" y="643466"/>
            <a:ext cx="7874299" cy="5571067"/>
          </a:xfrm>
          <a:prstGeom prst="rect">
            <a:avLst/>
          </a:prstGeom>
        </p:spPr>
      </p:pic>
    </p:spTree>
    <p:extLst>
      <p:ext uri="{BB962C8B-B14F-4D97-AF65-F5344CB8AC3E}">
        <p14:creationId xmlns:p14="http://schemas.microsoft.com/office/powerpoint/2010/main" val="41862971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8D29B84-EF78-A1F1-3849-E2FA11D2452B}"/>
              </a:ext>
            </a:extLst>
          </p:cNvPr>
          <p:cNvSpPr>
            <a:spLocks noGrp="1"/>
          </p:cNvSpPr>
          <p:nvPr>
            <p:ph type="title"/>
          </p:nvPr>
        </p:nvSpPr>
        <p:spPr/>
        <p:txBody>
          <a:bodyPr/>
          <a:lstStyle/>
          <a:p>
            <a:r>
              <a:rPr lang="en-US" dirty="0"/>
              <a:t>Peeling Technique</a:t>
            </a:r>
            <a:br>
              <a:rPr lang="en-US" dirty="0"/>
            </a:br>
            <a:r>
              <a:rPr lang="en-US" dirty="0" err="1"/>
              <a:t>Salicyclic</a:t>
            </a:r>
            <a:r>
              <a:rPr lang="en-US" dirty="0"/>
              <a:t> Acid and General Instructions</a:t>
            </a:r>
          </a:p>
        </p:txBody>
      </p:sp>
      <p:pic>
        <p:nvPicPr>
          <p:cNvPr id="7" name="Content Placeholder 6">
            <a:extLst>
              <a:ext uri="{FF2B5EF4-FFF2-40B4-BE49-F238E27FC236}">
                <a16:creationId xmlns:a16="http://schemas.microsoft.com/office/drawing/2014/main" id="{96A44400-74AF-9565-C17C-60824611398E}"/>
              </a:ext>
            </a:extLst>
          </p:cNvPr>
          <p:cNvPicPr>
            <a:picLocks noGrp="1" noChangeAspect="1"/>
          </p:cNvPicPr>
          <p:nvPr>
            <p:ph idx="1"/>
          </p:nvPr>
        </p:nvPicPr>
        <p:blipFill>
          <a:blip r:embed="rId2"/>
          <a:stretch>
            <a:fillRect/>
          </a:stretch>
        </p:blipFill>
        <p:spPr>
          <a:xfrm>
            <a:off x="838200" y="2820972"/>
            <a:ext cx="10515600" cy="2360644"/>
          </a:xfrm>
        </p:spPr>
      </p:pic>
    </p:spTree>
    <p:extLst>
      <p:ext uri="{BB962C8B-B14F-4D97-AF65-F5344CB8AC3E}">
        <p14:creationId xmlns:p14="http://schemas.microsoft.com/office/powerpoint/2010/main" val="13533074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CA33DB5-ACB3-56F9-BF2F-B9DE7046137B}"/>
              </a:ext>
            </a:extLst>
          </p:cNvPr>
          <p:cNvPicPr>
            <a:picLocks noGrp="1" noChangeAspect="1"/>
          </p:cNvPicPr>
          <p:nvPr>
            <p:ph idx="1"/>
          </p:nvPr>
        </p:nvPicPr>
        <p:blipFill>
          <a:blip r:embed="rId2"/>
          <a:stretch>
            <a:fillRect/>
          </a:stretch>
        </p:blipFill>
        <p:spPr>
          <a:xfrm>
            <a:off x="1875494" y="643466"/>
            <a:ext cx="8441011" cy="5571067"/>
          </a:xfrm>
          <a:prstGeom prst="rect">
            <a:avLst/>
          </a:prstGeom>
        </p:spPr>
      </p:pic>
    </p:spTree>
    <p:extLst>
      <p:ext uri="{BB962C8B-B14F-4D97-AF65-F5344CB8AC3E}">
        <p14:creationId xmlns:p14="http://schemas.microsoft.com/office/powerpoint/2010/main" val="428274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5D9378D-2487-E6BE-1951-A801E7CD56C5}"/>
              </a:ext>
            </a:extLst>
          </p:cNvPr>
          <p:cNvSpPr>
            <a:spLocks noGrp="1"/>
          </p:cNvSpPr>
          <p:nvPr>
            <p:ph type="title"/>
          </p:nvPr>
        </p:nvSpPr>
        <p:spPr/>
        <p:txBody>
          <a:bodyPr/>
          <a:lstStyle/>
          <a:p>
            <a:r>
              <a:rPr lang="en-US" dirty="0"/>
              <a:t>Glycolic Acid Peels</a:t>
            </a:r>
          </a:p>
        </p:txBody>
      </p:sp>
      <p:pic>
        <p:nvPicPr>
          <p:cNvPr id="7" name="Content Placeholder 6">
            <a:extLst>
              <a:ext uri="{FF2B5EF4-FFF2-40B4-BE49-F238E27FC236}">
                <a16:creationId xmlns:a16="http://schemas.microsoft.com/office/drawing/2014/main" id="{657B8FFF-0C4E-4FE4-9DF9-ABEEA421B6DD}"/>
              </a:ext>
            </a:extLst>
          </p:cNvPr>
          <p:cNvPicPr>
            <a:picLocks noGrp="1" noChangeAspect="1"/>
          </p:cNvPicPr>
          <p:nvPr>
            <p:ph idx="1"/>
          </p:nvPr>
        </p:nvPicPr>
        <p:blipFill>
          <a:blip r:embed="rId2"/>
          <a:stretch>
            <a:fillRect/>
          </a:stretch>
        </p:blipFill>
        <p:spPr>
          <a:xfrm>
            <a:off x="661219" y="1505051"/>
            <a:ext cx="10515600" cy="2279852"/>
          </a:xfrm>
        </p:spPr>
      </p:pic>
      <p:pic>
        <p:nvPicPr>
          <p:cNvPr id="9" name="Picture 8">
            <a:extLst>
              <a:ext uri="{FF2B5EF4-FFF2-40B4-BE49-F238E27FC236}">
                <a16:creationId xmlns:a16="http://schemas.microsoft.com/office/drawing/2014/main" id="{DCCDB4BB-487B-2C4B-24FD-D436E8F9EFD3}"/>
              </a:ext>
            </a:extLst>
          </p:cNvPr>
          <p:cNvPicPr>
            <a:picLocks noChangeAspect="1"/>
          </p:cNvPicPr>
          <p:nvPr/>
        </p:nvPicPr>
        <p:blipFill>
          <a:blip r:embed="rId3"/>
          <a:stretch>
            <a:fillRect/>
          </a:stretch>
        </p:blipFill>
        <p:spPr>
          <a:xfrm>
            <a:off x="3224981" y="3699278"/>
            <a:ext cx="5671676" cy="2688064"/>
          </a:xfrm>
          <a:prstGeom prst="rect">
            <a:avLst/>
          </a:prstGeom>
        </p:spPr>
      </p:pic>
    </p:spTree>
    <p:extLst>
      <p:ext uri="{BB962C8B-B14F-4D97-AF65-F5344CB8AC3E}">
        <p14:creationId xmlns:p14="http://schemas.microsoft.com/office/powerpoint/2010/main" val="32001405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A01910A-C111-1162-22D2-7FD8992C57B9}"/>
              </a:ext>
            </a:extLst>
          </p:cNvPr>
          <p:cNvPicPr>
            <a:picLocks noGrp="1" noChangeAspect="1"/>
          </p:cNvPicPr>
          <p:nvPr>
            <p:ph idx="1"/>
          </p:nvPr>
        </p:nvPicPr>
        <p:blipFill>
          <a:blip r:embed="rId2"/>
          <a:stretch>
            <a:fillRect/>
          </a:stretch>
        </p:blipFill>
        <p:spPr>
          <a:xfrm>
            <a:off x="1213147" y="771525"/>
            <a:ext cx="3472296" cy="4890558"/>
          </a:xfrm>
          <a:prstGeom prst="rect">
            <a:avLst/>
          </a:prstGeom>
        </p:spPr>
      </p:pic>
      <p:pic>
        <p:nvPicPr>
          <p:cNvPr id="7" name="Picture 6">
            <a:extLst>
              <a:ext uri="{FF2B5EF4-FFF2-40B4-BE49-F238E27FC236}">
                <a16:creationId xmlns:a16="http://schemas.microsoft.com/office/drawing/2014/main" id="{D38FEEA6-87D1-53E4-162C-F4B1AAC72585}"/>
              </a:ext>
            </a:extLst>
          </p:cNvPr>
          <p:cNvPicPr>
            <a:picLocks noChangeAspect="1"/>
          </p:cNvPicPr>
          <p:nvPr/>
        </p:nvPicPr>
        <p:blipFill>
          <a:blip r:embed="rId3"/>
          <a:stretch>
            <a:fillRect/>
          </a:stretch>
        </p:blipFill>
        <p:spPr>
          <a:xfrm>
            <a:off x="5016267" y="2016919"/>
            <a:ext cx="6156558" cy="2824162"/>
          </a:xfrm>
          <a:prstGeom prst="rect">
            <a:avLst/>
          </a:prstGeom>
        </p:spPr>
      </p:pic>
    </p:spTree>
    <p:extLst>
      <p:ext uri="{BB962C8B-B14F-4D97-AF65-F5344CB8AC3E}">
        <p14:creationId xmlns:p14="http://schemas.microsoft.com/office/powerpoint/2010/main" val="4331456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BD9827A2-F19D-7069-4634-4B3EF5B8EA7A}"/>
              </a:ext>
            </a:extLst>
          </p:cNvPr>
          <p:cNvPicPr>
            <a:picLocks noGrp="1" noChangeAspect="1"/>
          </p:cNvPicPr>
          <p:nvPr>
            <p:ph idx="1"/>
          </p:nvPr>
        </p:nvPicPr>
        <p:blipFill>
          <a:blip r:embed="rId2"/>
          <a:stretch>
            <a:fillRect/>
          </a:stretch>
        </p:blipFill>
        <p:spPr>
          <a:xfrm>
            <a:off x="1307690" y="1511265"/>
            <a:ext cx="9082811" cy="846370"/>
          </a:xfrm>
        </p:spPr>
      </p:pic>
      <p:pic>
        <p:nvPicPr>
          <p:cNvPr id="5" name="Picture 4">
            <a:extLst>
              <a:ext uri="{FF2B5EF4-FFF2-40B4-BE49-F238E27FC236}">
                <a16:creationId xmlns:a16="http://schemas.microsoft.com/office/drawing/2014/main" id="{E83F95EF-2378-C142-DFFA-D2B5C0FE3F39}"/>
              </a:ext>
            </a:extLst>
          </p:cNvPr>
          <p:cNvPicPr>
            <a:picLocks noChangeAspect="1"/>
          </p:cNvPicPr>
          <p:nvPr/>
        </p:nvPicPr>
        <p:blipFill>
          <a:blip r:embed="rId3"/>
          <a:stretch>
            <a:fillRect/>
          </a:stretch>
        </p:blipFill>
        <p:spPr>
          <a:xfrm>
            <a:off x="1307690" y="944108"/>
            <a:ext cx="3216829" cy="411359"/>
          </a:xfrm>
          <a:prstGeom prst="rect">
            <a:avLst/>
          </a:prstGeom>
        </p:spPr>
      </p:pic>
      <p:pic>
        <p:nvPicPr>
          <p:cNvPr id="9" name="Picture 8">
            <a:extLst>
              <a:ext uri="{FF2B5EF4-FFF2-40B4-BE49-F238E27FC236}">
                <a16:creationId xmlns:a16="http://schemas.microsoft.com/office/drawing/2014/main" id="{69FF7479-0D70-B6E7-57A9-596D48AC3EE9}"/>
              </a:ext>
            </a:extLst>
          </p:cNvPr>
          <p:cNvPicPr>
            <a:picLocks noChangeAspect="1"/>
          </p:cNvPicPr>
          <p:nvPr/>
        </p:nvPicPr>
        <p:blipFill>
          <a:blip r:embed="rId4"/>
          <a:stretch>
            <a:fillRect/>
          </a:stretch>
        </p:blipFill>
        <p:spPr>
          <a:xfrm>
            <a:off x="1307690" y="2434139"/>
            <a:ext cx="9543534" cy="1234078"/>
          </a:xfrm>
          <a:prstGeom prst="rect">
            <a:avLst/>
          </a:prstGeom>
        </p:spPr>
      </p:pic>
      <p:sp>
        <p:nvSpPr>
          <p:cNvPr id="11" name="TextBox 10">
            <a:extLst>
              <a:ext uri="{FF2B5EF4-FFF2-40B4-BE49-F238E27FC236}">
                <a16:creationId xmlns:a16="http://schemas.microsoft.com/office/drawing/2014/main" id="{E6B353BC-637B-70C9-4370-0BE994EE7F00}"/>
              </a:ext>
            </a:extLst>
          </p:cNvPr>
          <p:cNvSpPr txBox="1"/>
          <p:nvPr/>
        </p:nvSpPr>
        <p:spPr>
          <a:xfrm>
            <a:off x="3678679" y="3592409"/>
            <a:ext cx="5265398" cy="1754326"/>
          </a:xfrm>
          <a:prstGeom prst="rect">
            <a:avLst/>
          </a:prstGeom>
          <a:noFill/>
        </p:spPr>
        <p:txBody>
          <a:bodyPr wrap="square">
            <a:spAutoFit/>
          </a:bodyPr>
          <a:lstStyle/>
          <a:p>
            <a:r>
              <a:rPr lang="en-US" b="1" i="0" dirty="0">
                <a:solidFill>
                  <a:srgbClr val="FF0000"/>
                </a:solidFill>
                <a:effectLst/>
                <a:latin typeface="arial" panose="020B0604020202020204" pitchFamily="34" charset="0"/>
              </a:rPr>
              <a:t>The </a:t>
            </a:r>
            <a:r>
              <a:rPr lang="en-US" b="1" i="0" dirty="0" err="1">
                <a:solidFill>
                  <a:srgbClr val="FF0000"/>
                </a:solidFill>
                <a:effectLst/>
                <a:latin typeface="arial" panose="020B0604020202020204" pitchFamily="34" charset="0"/>
              </a:rPr>
              <a:t>Jessner's</a:t>
            </a:r>
            <a:r>
              <a:rPr lang="en-US" b="1" i="0" dirty="0">
                <a:solidFill>
                  <a:srgbClr val="FF0000"/>
                </a:solidFill>
                <a:effectLst/>
                <a:latin typeface="arial" panose="020B0604020202020204" pitchFamily="34" charset="0"/>
              </a:rPr>
              <a:t> peel is a safe and effective solution for </a:t>
            </a:r>
            <a:r>
              <a:rPr lang="en-US" b="1" dirty="0">
                <a:solidFill>
                  <a:srgbClr val="FF0000"/>
                </a:solidFill>
                <a:latin typeface="arial" panose="020B0604020202020204" pitchFamily="34" charset="0"/>
              </a:rPr>
              <a:t>reducing the appearance of acne, hyperpigmentation, smoothing out fine lines and wrinkles, and enhancing skin texture and tone</a:t>
            </a:r>
            <a:r>
              <a:rPr lang="en-US" b="1" i="0" dirty="0">
                <a:solidFill>
                  <a:srgbClr val="FF0000"/>
                </a:solidFill>
                <a:effectLst/>
                <a:latin typeface="arial" panose="020B0604020202020204" pitchFamily="34" charset="0"/>
              </a:rPr>
              <a:t>, leading to an overall improved complexion of the skin</a:t>
            </a:r>
            <a:endParaRPr lang="en-US" b="1" dirty="0">
              <a:solidFill>
                <a:srgbClr val="FF0000"/>
              </a:solidFill>
            </a:endParaRPr>
          </a:p>
        </p:txBody>
      </p:sp>
      <p:pic>
        <p:nvPicPr>
          <p:cNvPr id="13" name="Picture 12">
            <a:extLst>
              <a:ext uri="{FF2B5EF4-FFF2-40B4-BE49-F238E27FC236}">
                <a16:creationId xmlns:a16="http://schemas.microsoft.com/office/drawing/2014/main" id="{1B8953C4-EE1A-A28F-0766-F49D2FB46398}"/>
              </a:ext>
            </a:extLst>
          </p:cNvPr>
          <p:cNvPicPr>
            <a:picLocks noChangeAspect="1"/>
          </p:cNvPicPr>
          <p:nvPr/>
        </p:nvPicPr>
        <p:blipFill>
          <a:blip r:embed="rId5"/>
          <a:stretch>
            <a:fillRect/>
          </a:stretch>
        </p:blipFill>
        <p:spPr>
          <a:xfrm>
            <a:off x="1447553" y="5366760"/>
            <a:ext cx="9403671" cy="946126"/>
          </a:xfrm>
          <a:prstGeom prst="rect">
            <a:avLst/>
          </a:prstGeom>
        </p:spPr>
      </p:pic>
    </p:spTree>
    <p:extLst>
      <p:ext uri="{BB962C8B-B14F-4D97-AF65-F5344CB8AC3E}">
        <p14:creationId xmlns:p14="http://schemas.microsoft.com/office/powerpoint/2010/main" val="34421124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53D1B6D-FDFD-12EE-8961-48CAA5630F77}"/>
              </a:ext>
            </a:extLst>
          </p:cNvPr>
          <p:cNvPicPr>
            <a:picLocks noGrp="1" noChangeAspect="1"/>
          </p:cNvPicPr>
          <p:nvPr>
            <p:ph idx="1"/>
          </p:nvPr>
        </p:nvPicPr>
        <p:blipFill>
          <a:blip r:embed="rId2"/>
          <a:stretch>
            <a:fillRect/>
          </a:stretch>
        </p:blipFill>
        <p:spPr>
          <a:xfrm>
            <a:off x="643467" y="1711451"/>
            <a:ext cx="10905066" cy="3435096"/>
          </a:xfrm>
          <a:prstGeom prst="rect">
            <a:avLst/>
          </a:prstGeom>
        </p:spPr>
      </p:pic>
    </p:spTree>
    <p:extLst>
      <p:ext uri="{BB962C8B-B14F-4D97-AF65-F5344CB8AC3E}">
        <p14:creationId xmlns:p14="http://schemas.microsoft.com/office/powerpoint/2010/main" val="24776028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91C5DB4-99C4-A726-B7B6-07F2E4BC786B}"/>
              </a:ext>
            </a:extLst>
          </p:cNvPr>
          <p:cNvSpPr>
            <a:spLocks noGrp="1"/>
          </p:cNvSpPr>
          <p:nvPr>
            <p:ph idx="1"/>
          </p:nvPr>
        </p:nvSpPr>
        <p:spPr>
          <a:xfrm>
            <a:off x="838200" y="2169755"/>
            <a:ext cx="10515600" cy="4351338"/>
          </a:xfrm>
        </p:spPr>
        <p:txBody>
          <a:bodyPr>
            <a:normAutofit fontScale="77500" lnSpcReduction="20000"/>
          </a:bodyPr>
          <a:lstStyle/>
          <a:p>
            <a:r>
              <a:rPr lang="en-US" dirty="0"/>
              <a:t>A mild soap or gentle </a:t>
            </a:r>
            <a:r>
              <a:rPr lang="en-US" dirty="0" err="1"/>
              <a:t>nonsoap</a:t>
            </a:r>
            <a:r>
              <a:rPr lang="en-US" dirty="0"/>
              <a:t> cleanser can be used. </a:t>
            </a:r>
          </a:p>
          <a:p>
            <a:r>
              <a:rPr lang="en-US" dirty="0"/>
              <a:t>In case of crusting, a topical antibacterial (like </a:t>
            </a:r>
            <a:r>
              <a:rPr lang="en-US" dirty="0" err="1"/>
              <a:t>polisporyn</a:t>
            </a:r>
            <a:r>
              <a:rPr lang="en-US" dirty="0"/>
              <a:t>) </a:t>
            </a:r>
          </a:p>
          <a:p>
            <a:r>
              <a:rPr lang="en-US" dirty="0"/>
              <a:t>To soothe the skin, cold compresses can be used.</a:t>
            </a:r>
          </a:p>
          <a:p>
            <a:r>
              <a:rPr lang="en-US" dirty="0"/>
              <a:t>Daily use of broad-spectrum sunscreen (SPF 50+) and sun avoidance </a:t>
            </a:r>
          </a:p>
          <a:p>
            <a:r>
              <a:rPr lang="en-US" dirty="0"/>
              <a:t>Avoid manipulating, picking, or scratching the skin or treated areas. </a:t>
            </a:r>
          </a:p>
          <a:p>
            <a:r>
              <a:rPr lang="en-US" dirty="0"/>
              <a:t>Avoid all sports and sweating during the healing process</a:t>
            </a:r>
          </a:p>
          <a:p>
            <a:r>
              <a:rPr lang="en-US" dirty="0"/>
              <a:t>In addition, patients should be informed of early warning signs of complications</a:t>
            </a:r>
          </a:p>
          <a:p>
            <a:r>
              <a:rPr lang="en-US" dirty="0"/>
              <a:t>Severe and prolonged erythema, edema, burning sensation, crusting</a:t>
            </a:r>
          </a:p>
          <a:p>
            <a:r>
              <a:rPr lang="en-US" dirty="0"/>
              <a:t>Hyperpigmentation, or formation of pustules or vesicles. </a:t>
            </a:r>
          </a:p>
          <a:p>
            <a:r>
              <a:rPr lang="en-US" dirty="0"/>
              <a:t>Patients should be instructed to immediately report any early signs of complications to initiate a therapy at an early stage. </a:t>
            </a:r>
          </a:p>
          <a:p>
            <a:r>
              <a:rPr lang="en-US" dirty="0"/>
              <a:t>Patients should be given a contact number for such emergencies.</a:t>
            </a:r>
          </a:p>
        </p:txBody>
      </p:sp>
      <p:pic>
        <p:nvPicPr>
          <p:cNvPr id="5" name="Picture 4">
            <a:extLst>
              <a:ext uri="{FF2B5EF4-FFF2-40B4-BE49-F238E27FC236}">
                <a16:creationId xmlns:a16="http://schemas.microsoft.com/office/drawing/2014/main" id="{0F2325BB-128C-BDD3-76C1-EDF4A9EFB7FC}"/>
              </a:ext>
            </a:extLst>
          </p:cNvPr>
          <p:cNvPicPr>
            <a:picLocks noChangeAspect="1"/>
          </p:cNvPicPr>
          <p:nvPr/>
        </p:nvPicPr>
        <p:blipFill>
          <a:blip r:embed="rId2"/>
          <a:stretch>
            <a:fillRect/>
          </a:stretch>
        </p:blipFill>
        <p:spPr>
          <a:xfrm>
            <a:off x="838200" y="1586271"/>
            <a:ext cx="3162300" cy="504825"/>
          </a:xfrm>
          <a:prstGeom prst="rect">
            <a:avLst/>
          </a:prstGeom>
        </p:spPr>
      </p:pic>
    </p:spTree>
    <p:extLst>
      <p:ext uri="{BB962C8B-B14F-4D97-AF65-F5344CB8AC3E}">
        <p14:creationId xmlns:p14="http://schemas.microsoft.com/office/powerpoint/2010/main" val="33438920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5ECC727-DBD5-99A9-FBEA-E0C998733DBF}"/>
              </a:ext>
            </a:extLst>
          </p:cNvPr>
          <p:cNvPicPr>
            <a:picLocks noGrp="1" noChangeAspect="1"/>
          </p:cNvPicPr>
          <p:nvPr>
            <p:ph idx="1"/>
          </p:nvPr>
        </p:nvPicPr>
        <p:blipFill>
          <a:blip r:embed="rId2"/>
          <a:stretch>
            <a:fillRect/>
          </a:stretch>
        </p:blipFill>
        <p:spPr>
          <a:xfrm>
            <a:off x="643467" y="1016254"/>
            <a:ext cx="10905066" cy="4825491"/>
          </a:xfrm>
          <a:prstGeom prst="rect">
            <a:avLst/>
          </a:prstGeom>
        </p:spPr>
      </p:pic>
    </p:spTree>
    <p:extLst>
      <p:ext uri="{BB962C8B-B14F-4D97-AF65-F5344CB8AC3E}">
        <p14:creationId xmlns:p14="http://schemas.microsoft.com/office/powerpoint/2010/main" val="26251752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6462537-CEAD-92C5-E0ED-2F730B845B2F}"/>
              </a:ext>
            </a:extLst>
          </p:cNvPr>
          <p:cNvPicPr>
            <a:picLocks noGrp="1" noChangeAspect="1"/>
          </p:cNvPicPr>
          <p:nvPr>
            <p:ph idx="1"/>
          </p:nvPr>
        </p:nvPicPr>
        <p:blipFill>
          <a:blip r:embed="rId2"/>
          <a:stretch>
            <a:fillRect/>
          </a:stretch>
        </p:blipFill>
        <p:spPr>
          <a:xfrm>
            <a:off x="2144889" y="643466"/>
            <a:ext cx="7902222" cy="5571067"/>
          </a:xfrm>
          <a:prstGeom prst="rect">
            <a:avLst/>
          </a:prstGeom>
        </p:spPr>
      </p:pic>
    </p:spTree>
    <p:extLst>
      <p:ext uri="{BB962C8B-B14F-4D97-AF65-F5344CB8AC3E}">
        <p14:creationId xmlns:p14="http://schemas.microsoft.com/office/powerpoint/2010/main" val="27779313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DBAAB8D-2A2F-D12D-5D00-89CE94681373}"/>
              </a:ext>
            </a:extLst>
          </p:cNvPr>
          <p:cNvPicPr>
            <a:picLocks noGrp="1" noChangeAspect="1"/>
          </p:cNvPicPr>
          <p:nvPr>
            <p:ph idx="1"/>
          </p:nvPr>
        </p:nvPicPr>
        <p:blipFill>
          <a:blip r:embed="rId2"/>
          <a:stretch>
            <a:fillRect/>
          </a:stretch>
        </p:blipFill>
        <p:spPr>
          <a:xfrm>
            <a:off x="2280201" y="643466"/>
            <a:ext cx="7631598" cy="5571067"/>
          </a:xfrm>
          <a:prstGeom prst="rect">
            <a:avLst/>
          </a:prstGeom>
        </p:spPr>
      </p:pic>
    </p:spTree>
    <p:extLst>
      <p:ext uri="{BB962C8B-B14F-4D97-AF65-F5344CB8AC3E}">
        <p14:creationId xmlns:p14="http://schemas.microsoft.com/office/powerpoint/2010/main" val="30068318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2D1AD8F-87F9-3562-8E0D-730D12CAB1CE}"/>
              </a:ext>
            </a:extLst>
          </p:cNvPr>
          <p:cNvPicPr>
            <a:picLocks noGrp="1" noChangeAspect="1"/>
          </p:cNvPicPr>
          <p:nvPr>
            <p:ph idx="1"/>
          </p:nvPr>
        </p:nvPicPr>
        <p:blipFill>
          <a:blip r:embed="rId2"/>
          <a:stretch>
            <a:fillRect/>
          </a:stretch>
        </p:blipFill>
        <p:spPr>
          <a:xfrm>
            <a:off x="643467" y="1847765"/>
            <a:ext cx="10905066" cy="3162468"/>
          </a:xfrm>
          <a:prstGeom prst="rect">
            <a:avLst/>
          </a:prstGeom>
        </p:spPr>
      </p:pic>
    </p:spTree>
    <p:extLst>
      <p:ext uri="{BB962C8B-B14F-4D97-AF65-F5344CB8AC3E}">
        <p14:creationId xmlns:p14="http://schemas.microsoft.com/office/powerpoint/2010/main" val="10357279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65144E6-8A4C-DA4F-05F1-B4692954D111}"/>
              </a:ext>
            </a:extLst>
          </p:cNvPr>
          <p:cNvPicPr>
            <a:picLocks noGrp="1" noChangeAspect="1"/>
          </p:cNvPicPr>
          <p:nvPr>
            <p:ph idx="1"/>
          </p:nvPr>
        </p:nvPicPr>
        <p:blipFill>
          <a:blip r:embed="rId2"/>
          <a:stretch>
            <a:fillRect/>
          </a:stretch>
        </p:blipFill>
        <p:spPr>
          <a:xfrm>
            <a:off x="1054311" y="952500"/>
            <a:ext cx="9524041" cy="5262033"/>
          </a:xfrm>
          <a:prstGeom prst="rect">
            <a:avLst/>
          </a:prstGeom>
        </p:spPr>
      </p:pic>
    </p:spTree>
    <p:extLst>
      <p:ext uri="{BB962C8B-B14F-4D97-AF65-F5344CB8AC3E}">
        <p14:creationId xmlns:p14="http://schemas.microsoft.com/office/powerpoint/2010/main" val="25276396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0DCE061-7CEC-51FF-503C-CF390D108279}"/>
              </a:ext>
            </a:extLst>
          </p:cNvPr>
          <p:cNvPicPr>
            <a:picLocks noGrp="1" noChangeAspect="1"/>
          </p:cNvPicPr>
          <p:nvPr>
            <p:ph idx="1"/>
          </p:nvPr>
        </p:nvPicPr>
        <p:blipFill>
          <a:blip r:embed="rId2"/>
          <a:stretch>
            <a:fillRect/>
          </a:stretch>
        </p:blipFill>
        <p:spPr>
          <a:xfrm>
            <a:off x="840277" y="1038225"/>
            <a:ext cx="9766618" cy="5176308"/>
          </a:xfrm>
          <a:prstGeom prst="rect">
            <a:avLst/>
          </a:prstGeom>
        </p:spPr>
      </p:pic>
    </p:spTree>
    <p:extLst>
      <p:ext uri="{BB962C8B-B14F-4D97-AF65-F5344CB8AC3E}">
        <p14:creationId xmlns:p14="http://schemas.microsoft.com/office/powerpoint/2010/main" val="32329378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C1B6C4B-4D60-4759-A894-C3E705757E7B}"/>
              </a:ext>
            </a:extLst>
          </p:cNvPr>
          <p:cNvSpPr>
            <a:spLocks noGrp="1"/>
          </p:cNvSpPr>
          <p:nvPr>
            <p:ph type="title"/>
          </p:nvPr>
        </p:nvSpPr>
        <p:spPr/>
        <p:txBody>
          <a:bodyPr/>
          <a:lstStyle/>
          <a:p>
            <a:r>
              <a:rPr lang="en-US" dirty="0"/>
              <a:t>Practical Tips and Conclusion</a:t>
            </a:r>
          </a:p>
        </p:txBody>
      </p:sp>
      <p:sp>
        <p:nvSpPr>
          <p:cNvPr id="3" name="Content Placeholder 2">
            <a:extLst>
              <a:ext uri="{FF2B5EF4-FFF2-40B4-BE49-F238E27FC236}">
                <a16:creationId xmlns:a16="http://schemas.microsoft.com/office/drawing/2014/main" id="{E73FDD2E-0668-39DC-E224-69011D1721DF}"/>
              </a:ext>
            </a:extLst>
          </p:cNvPr>
          <p:cNvSpPr>
            <a:spLocks noGrp="1"/>
          </p:cNvSpPr>
          <p:nvPr>
            <p:ph idx="1"/>
          </p:nvPr>
        </p:nvSpPr>
        <p:spPr/>
        <p:txBody>
          <a:bodyPr>
            <a:normAutofit fontScale="62500" lnSpcReduction="20000"/>
          </a:bodyPr>
          <a:lstStyle/>
          <a:p>
            <a:r>
              <a:rPr lang="en-US" dirty="0"/>
              <a:t>AHAs </a:t>
            </a:r>
          </a:p>
          <a:p>
            <a:r>
              <a:rPr lang="en-US" dirty="0"/>
              <a:t>Patients with very sensitive skin, reddish complexion, or telangiectasias or patients with severe sun exposure. </a:t>
            </a:r>
          </a:p>
          <a:p>
            <a:r>
              <a:rPr lang="en-US" dirty="0"/>
              <a:t>Sun-damaged areas like the neck, dorsum of the hands, and the chest but are currently most popular in the treatment of melasma. </a:t>
            </a:r>
          </a:p>
          <a:p>
            <a:r>
              <a:rPr lang="en-US" dirty="0"/>
              <a:t>Mottled hyperpigmentation and fine wrinkling. </a:t>
            </a:r>
          </a:p>
          <a:p>
            <a:r>
              <a:rPr lang="en-US" dirty="0"/>
              <a:t>Acne</a:t>
            </a:r>
          </a:p>
          <a:p>
            <a:r>
              <a:rPr lang="en-US" dirty="0" err="1"/>
              <a:t>postinflammatory</a:t>
            </a:r>
            <a:r>
              <a:rPr lang="en-US" dirty="0"/>
              <a:t> hyperpigmentation</a:t>
            </a:r>
          </a:p>
          <a:p>
            <a:r>
              <a:rPr lang="en-US" dirty="0"/>
              <a:t>shallow acne scars</a:t>
            </a:r>
          </a:p>
          <a:p>
            <a:r>
              <a:rPr lang="en-US" dirty="0"/>
              <a:t>papulopustular rosacea</a:t>
            </a:r>
          </a:p>
          <a:p>
            <a:r>
              <a:rPr lang="en-US" dirty="0"/>
              <a:t>seborrheic and actinic keratoses</a:t>
            </a:r>
          </a:p>
          <a:p>
            <a:r>
              <a:rPr lang="en-US" dirty="0"/>
              <a:t>keratosis pilaris</a:t>
            </a:r>
          </a:p>
          <a:p>
            <a:r>
              <a:rPr lang="en-US" dirty="0"/>
              <a:t>some verrucae that are resistant to conventional treatments. </a:t>
            </a:r>
          </a:p>
          <a:p>
            <a:r>
              <a:rPr lang="en-US" dirty="0"/>
              <a:t>AHAs increase ultraviolet (UV) sensitivity, whereas LHA leads to an increased resistance of the skin to UV-induced damage</a:t>
            </a:r>
          </a:p>
        </p:txBody>
      </p:sp>
    </p:spTree>
    <p:extLst>
      <p:ext uri="{BB962C8B-B14F-4D97-AF65-F5344CB8AC3E}">
        <p14:creationId xmlns:p14="http://schemas.microsoft.com/office/powerpoint/2010/main" val="27553265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E06101-C12D-B4D1-428C-74AB37511052}"/>
              </a:ext>
            </a:extLst>
          </p:cNvPr>
          <p:cNvSpPr>
            <a:spLocks noGrp="1"/>
          </p:cNvSpPr>
          <p:nvPr>
            <p:ph idx="1"/>
          </p:nvPr>
        </p:nvSpPr>
        <p:spPr/>
        <p:txBody>
          <a:bodyPr>
            <a:normAutofit fontScale="92500" lnSpcReduction="20000"/>
          </a:bodyPr>
          <a:lstStyle/>
          <a:p>
            <a:r>
              <a:rPr lang="en-US" dirty="0"/>
              <a:t>Beta-hydroxy acids peels</a:t>
            </a:r>
          </a:p>
          <a:p>
            <a:r>
              <a:rPr lang="en-US" dirty="0"/>
              <a:t> Excellent for acne because of their lipophilic and strong comedolytic effect. </a:t>
            </a:r>
          </a:p>
          <a:p>
            <a:r>
              <a:rPr lang="en-US" dirty="0" err="1"/>
              <a:t>Dyschromias</a:t>
            </a:r>
            <a:r>
              <a:rPr lang="en-US" dirty="0"/>
              <a:t> like melasma and </a:t>
            </a:r>
            <a:r>
              <a:rPr lang="en-US" dirty="0" err="1"/>
              <a:t>postinflammatory</a:t>
            </a:r>
            <a:r>
              <a:rPr lang="en-US" dirty="0"/>
              <a:t> hyperpigmentation</a:t>
            </a:r>
          </a:p>
          <a:p>
            <a:r>
              <a:rPr lang="en-US" dirty="0"/>
              <a:t>oily skin</a:t>
            </a:r>
          </a:p>
          <a:p>
            <a:r>
              <a:rPr lang="en-US" dirty="0"/>
              <a:t>rough skin texture</a:t>
            </a:r>
          </a:p>
          <a:p>
            <a:r>
              <a:rPr lang="en-US" dirty="0"/>
              <a:t>mild photodamage</a:t>
            </a:r>
          </a:p>
          <a:p>
            <a:r>
              <a:rPr lang="en-US" dirty="0"/>
              <a:t>less effective in patients with significant photodamage.</a:t>
            </a:r>
          </a:p>
          <a:p>
            <a:r>
              <a:rPr lang="en-US" dirty="0"/>
              <a:t>Salicylic-</a:t>
            </a:r>
            <a:r>
              <a:rPr lang="en-US" dirty="0" err="1"/>
              <a:t>mandelic</a:t>
            </a:r>
            <a:r>
              <a:rPr lang="en-US" dirty="0"/>
              <a:t> combination acid peels, in concentration of 20% SA and 10% </a:t>
            </a:r>
            <a:r>
              <a:rPr lang="en-US" dirty="0" err="1"/>
              <a:t>mandelic</a:t>
            </a:r>
            <a:r>
              <a:rPr lang="en-US" dirty="0"/>
              <a:t> acid, are proven effective in treating acne vulgaris and acne scars and seem to be well tolerated and therefore suitable in treating Indian patients with melasma, compared with glycolic acid peels (35%)</a:t>
            </a:r>
          </a:p>
        </p:txBody>
      </p:sp>
    </p:spTree>
    <p:extLst>
      <p:ext uri="{BB962C8B-B14F-4D97-AF65-F5344CB8AC3E}">
        <p14:creationId xmlns:p14="http://schemas.microsoft.com/office/powerpoint/2010/main" val="38445839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48334B8-9A6B-3ECE-4181-0D5678E90C34}"/>
              </a:ext>
            </a:extLst>
          </p:cNvPr>
          <p:cNvPicPr>
            <a:picLocks noGrp="1" noChangeAspect="1"/>
          </p:cNvPicPr>
          <p:nvPr>
            <p:ph idx="1"/>
          </p:nvPr>
        </p:nvPicPr>
        <p:blipFill>
          <a:blip r:embed="rId2"/>
          <a:stretch>
            <a:fillRect/>
          </a:stretch>
        </p:blipFill>
        <p:spPr>
          <a:xfrm>
            <a:off x="643467" y="1806871"/>
            <a:ext cx="10905066" cy="3244256"/>
          </a:xfrm>
          <a:prstGeom prst="rect">
            <a:avLst/>
          </a:prstGeom>
        </p:spPr>
      </p:pic>
    </p:spTree>
    <p:extLst>
      <p:ext uri="{BB962C8B-B14F-4D97-AF65-F5344CB8AC3E}">
        <p14:creationId xmlns:p14="http://schemas.microsoft.com/office/powerpoint/2010/main" val="5490203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Props/app.xml><?xml version="1.0" encoding="utf-8"?>
<Properties xmlns="http://schemas.openxmlformats.org/officeDocument/2006/extended-properties" xmlns:vt="http://schemas.openxmlformats.org/officeDocument/2006/docPropsVTypes">
  <TotalTime>6978</TotalTime>
  <Words>932</Words>
  <Application>Microsoft Office PowerPoint</Application>
  <PresentationFormat>Widescreen</PresentationFormat>
  <Paragraphs>68</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Arial</vt:lpstr>
      <vt:lpstr>Calibri</vt:lpstr>
      <vt:lpstr>Futura PT Book</vt:lpstr>
      <vt:lpstr>Futura PT Demi</vt:lpstr>
      <vt:lpstr>Office Theme</vt:lpstr>
      <vt:lpstr>PowerPoint Presentation</vt:lpstr>
      <vt:lpstr>Introduction</vt:lpstr>
      <vt:lpstr>PowerPoint Presentation</vt:lpstr>
      <vt:lpstr>PowerPoint Presentation</vt:lpstr>
      <vt:lpstr>Peeling Agents: Chemistry and Chemical Formulations Apha Hydroxy Acids</vt:lpstr>
      <vt:lpstr>PowerPoint Presentation</vt:lpstr>
      <vt:lpstr>PowerPoint Presentation</vt:lpstr>
      <vt:lpstr>Beta-Hydroxy Acid</vt:lpstr>
      <vt:lpstr>Retinoic Acid</vt:lpstr>
      <vt:lpstr>PowerPoint Presentation</vt:lpstr>
      <vt:lpstr>PowerPoint Presentation</vt:lpstr>
      <vt:lpstr>PowerPoint Presentation</vt:lpstr>
      <vt:lpstr>PowerPoint Presentation</vt:lpstr>
      <vt:lpstr>PowerPoint Presentation</vt:lpstr>
      <vt:lpstr>Patient Preparation</vt:lpstr>
      <vt:lpstr>PowerPoint Presentation</vt:lpstr>
      <vt:lpstr>Peeling Technique Salicyclic Acid and General Instructions</vt:lpstr>
      <vt:lpstr>PowerPoint Presentation</vt:lpstr>
      <vt:lpstr>Glycolic Acid Peels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Practical Tips and Conclusion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243</cp:revision>
  <dcterms:created xsi:type="dcterms:W3CDTF">2020-02-19T20:43:13Z</dcterms:created>
  <dcterms:modified xsi:type="dcterms:W3CDTF">2023-04-11T19:25:05Z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